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70" r:id="rId2"/>
    <p:sldId id="256" r:id="rId3"/>
    <p:sldId id="271" r:id="rId4"/>
    <p:sldId id="272" r:id="rId5"/>
    <p:sldId id="257" r:id="rId6"/>
    <p:sldId id="273" r:id="rId7"/>
    <p:sldId id="258" r:id="rId8"/>
    <p:sldId id="259" r:id="rId9"/>
    <p:sldId id="261" r:id="rId10"/>
    <p:sldId id="260" r:id="rId11"/>
    <p:sldId id="262" r:id="rId12"/>
    <p:sldId id="263" r:id="rId13"/>
    <p:sldId id="264" r:id="rId14"/>
    <p:sldId id="265" r:id="rId15"/>
    <p:sldId id="274" r:id="rId16"/>
    <p:sldId id="275" r:id="rId17"/>
    <p:sldId id="266" r:id="rId18"/>
    <p:sldId id="276" r:id="rId19"/>
    <p:sldId id="277" r:id="rId20"/>
    <p:sldId id="267" r:id="rId21"/>
    <p:sldId id="268" r:id="rId22"/>
    <p:sldId id="269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8317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386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218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280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45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48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31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3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052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338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282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5899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746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85403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2608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885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96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D608720-CA75-417F-9DFB-31B038DFE4FB}" type="datetimeFigureOut">
              <a:rPr lang="ru-RU" smtClean="0"/>
              <a:t>13.12.2017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45C2118-B4EF-44C3-91FF-823E5F92D7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027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200.ru/nachalnaya-shkola" TargetMode="External"/><Relationship Id="rId2" Type="http://schemas.openxmlformats.org/officeDocument/2006/relationships/hyperlink" Target="http://school200.ru/nachalnaya-shkola/iz-opyta-raboty-uchitelya-nachalnykh-klassov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10778" y="1104029"/>
            <a:ext cx="8412880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Логопедическая </a:t>
            </a:r>
          </a:p>
          <a:p>
            <a:pPr algn="ctr"/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коррекция речи</a:t>
            </a:r>
          </a:p>
          <a:p>
            <a:pPr algn="ctr"/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у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младших школьников</a:t>
            </a:r>
          </a:p>
          <a:p>
            <a:pPr algn="ctr"/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на уроках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1109" y="483079"/>
            <a:ext cx="6404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Управление образования </a:t>
            </a:r>
            <a:r>
              <a:rPr lang="ru-RU" dirty="0" err="1" smtClean="0"/>
              <a:t>Курчалоевского</a:t>
            </a:r>
            <a:r>
              <a:rPr lang="ru-RU" dirty="0" smtClean="0"/>
              <a:t> района ЧР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694763" y="5055079"/>
            <a:ext cx="4404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Логопед:   </a:t>
            </a:r>
            <a:r>
              <a:rPr lang="ru-RU" b="1" dirty="0" smtClean="0"/>
              <a:t>Бредихина </a:t>
            </a:r>
          </a:p>
          <a:p>
            <a:r>
              <a:rPr lang="ru-RU" b="1" dirty="0" smtClean="0"/>
              <a:t>Екатерина Сергеевна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2185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1" y="123092"/>
            <a:ext cx="11900140" cy="67403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err="1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/>
                </a:solidFill>
              </a:rPr>
              <a:t>Логопе́дия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 — специальная педагогическая наука о нарушениях речи, способах их предупреждения, выявления и устранения средствами специального </a:t>
            </a:r>
            <a:endParaRPr lang="ru-RU" sz="4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обучения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 воспитания. </a:t>
            </a:r>
            <a:endParaRPr lang="ru-RU" sz="4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Является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одним </a:t>
            </a:r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из</a:t>
            </a:r>
          </a:p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разделов специальной </a:t>
            </a:r>
            <a:endParaRPr lang="ru-RU" sz="4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r>
              <a:rPr lang="ru-RU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педагогики.</a:t>
            </a:r>
            <a:endParaRPr lang="ru-RU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756" y="3220626"/>
            <a:ext cx="3286664" cy="348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5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94363" y="1328316"/>
            <a:ext cx="785503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Биллингвизм</a:t>
            </a:r>
            <a:endParaRPr lang="ru-RU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37" y="3209026"/>
            <a:ext cx="4748201" cy="325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7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26305" y="465674"/>
            <a:ext cx="988764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АООП НОО 5.1, 5.2</a:t>
            </a:r>
            <a:endParaRPr lang="ru-RU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189" y="2139352"/>
            <a:ext cx="1008330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Адаптированная</a:t>
            </a:r>
          </a:p>
          <a:p>
            <a:r>
              <a:rPr lang="ru-RU" sz="4400" dirty="0" smtClean="0"/>
              <a:t> общеобразовательная </a:t>
            </a:r>
          </a:p>
          <a:p>
            <a:r>
              <a:rPr lang="ru-RU" sz="4400" dirty="0"/>
              <a:t>п</a:t>
            </a:r>
            <a:r>
              <a:rPr lang="ru-RU" sz="4400" dirty="0" smtClean="0"/>
              <a:t>рограмма</a:t>
            </a:r>
          </a:p>
          <a:p>
            <a:r>
              <a:rPr lang="ru-RU" sz="4400" dirty="0" smtClean="0"/>
              <a:t> начального общего образования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94466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4734" y="250015"/>
            <a:ext cx="851386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0"/>
                <a:solidFill>
                  <a:schemeClr val="accent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Для чего об этом знать</a:t>
            </a:r>
          </a:p>
          <a:p>
            <a:pPr algn="ctr"/>
            <a:r>
              <a:rPr lang="ru-RU" sz="5400" b="1" cap="none" spc="50" dirty="0" smtClean="0">
                <a:ln w="0"/>
                <a:solidFill>
                  <a:schemeClr val="accent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учителям?</a:t>
            </a:r>
            <a:endParaRPr lang="ru-RU" sz="5400" b="1" cap="none" spc="50" dirty="0">
              <a:ln w="0"/>
              <a:solidFill>
                <a:schemeClr val="accent6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3683" y="2096218"/>
            <a:ext cx="112402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При обследовании учащихся в школах ежегодно оказывается очень много детей с фонетико-фонематическим недоразвитием речи и общим недоразвитием речи, поэтому охватить специализированной логопедической помощью всех детей невозможно. </a:t>
            </a:r>
            <a:endParaRPr lang="ru-RU" sz="24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Кроме 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того, в большинстве случаев правильно направленная 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​​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работа учителя начальных классов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позволяет на самых первых стадиях обучения исправить эти недостатки. Поэтому, чтобы избежать и не допустить серьезных недоработок в процессе развития чтения, письма и речи учащихся, 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  <a:hlinkClick r:id="rId3"/>
              </a:rPr>
              <a:t>учителю начальных классов</a:t>
            </a:r>
            <a:r>
              <a:rPr lang="ru-RU" sz="2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 надо овладеть новейшими методами такой работы, знать методы и приемы работы над устранением у учащихся недостатков произношения и речи.</a:t>
            </a:r>
          </a:p>
        </p:txBody>
      </p:sp>
    </p:spTree>
    <p:extLst>
      <p:ext uri="{BB962C8B-B14F-4D97-AF65-F5344CB8AC3E}">
        <p14:creationId xmlns:p14="http://schemas.microsoft.com/office/powerpoint/2010/main" val="4037463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4507" y="896996"/>
            <a:ext cx="10525638" cy="45243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На каком этапе </a:t>
            </a:r>
          </a:p>
          <a:p>
            <a:pPr algn="ctr"/>
            <a:r>
              <a:rPr lang="ru-RU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урока </a:t>
            </a:r>
          </a:p>
          <a:p>
            <a:pPr algn="ctr"/>
            <a:r>
              <a:rPr lang="ru-RU" sz="9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проводить?</a:t>
            </a:r>
            <a:endParaRPr lang="ru-RU" sz="9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89874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3168" y="206883"/>
            <a:ext cx="919193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Виды речевых нарушений</a:t>
            </a:r>
          </a:p>
          <a:p>
            <a:pPr algn="ctr"/>
            <a:r>
              <a:rPr lang="ru-RU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 младших школьников:</a:t>
            </a:r>
          </a:p>
          <a:p>
            <a:pPr algn="ctr"/>
            <a:endParaRPr lang="ru-RU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5057" y="2792206"/>
            <a:ext cx="5448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Общее недоразвитие речи (ОНР)</a:t>
            </a:r>
            <a:endParaRPr lang="ru-RU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6119" y="2515207"/>
            <a:ext cx="46858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Фонетика фонематическое </a:t>
            </a:r>
          </a:p>
          <a:p>
            <a:r>
              <a:rPr lang="ru-RU" sz="2400" b="1" dirty="0" smtClean="0"/>
              <a:t>недоразвитие речи (ФФНР)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994030" y="4753155"/>
            <a:ext cx="4693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Нарушение чтения и письма</a:t>
            </a:r>
          </a:p>
          <a:p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дисграфия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и </a:t>
            </a:r>
            <a:r>
              <a:rPr lang="ru-RU" sz="2400" b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дислексия</a:t>
            </a:r>
            <a:r>
              <a:rPr lang="ru-RU" sz="2400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)</a:t>
            </a:r>
            <a:endParaRPr lang="ru-RU" sz="2400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39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7148" y="406244"/>
            <a:ext cx="106277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Общее недоразвитие речи (ОНР)</a:t>
            </a:r>
            <a:endParaRPr lang="ru-RU" sz="4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721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5061"/>
          </a:xfrm>
        </p:spPr>
      </p:pic>
    </p:spTree>
    <p:extLst>
      <p:ext uri="{BB962C8B-B14F-4D97-AF65-F5344CB8AC3E}">
        <p14:creationId xmlns:p14="http://schemas.microsoft.com/office/powerpoint/2010/main" val="2387700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60167" y="215509"/>
            <a:ext cx="1033007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 smtClean="0"/>
              <a:t>Фонетика фонематическое </a:t>
            </a:r>
          </a:p>
          <a:p>
            <a:r>
              <a:rPr lang="ru-RU" sz="5400" b="1" dirty="0" smtClean="0"/>
              <a:t>недоразвитие речи (ФФНР)</a:t>
            </a:r>
            <a:endParaRPr lang="ru-RU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6480" y="2344726"/>
            <a:ext cx="11336268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Фонетико-фонематическое недоразвитие (ФФН) – нарушение процессов звукопроизношения и восприятия фонем при различных речевых нарушениях у детей с нормальным интеллектом и биологическим слухом. ФФН характеризуется заменами, смешением и искажением звуков, нарушением слоговой структуры слова, </a:t>
            </a:r>
            <a:r>
              <a:rPr lang="ru-RU" sz="2400" b="1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нерезко</a:t>
            </a:r>
            <a:r>
              <a:rPr lang="ru-RU" sz="24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 выраженными лексико-грамматическими нарушениями. Логопедическое обследование при ФФН включает изучение состояния звукопроизношения, фонематического восприятия, слоговой структуры слова, лексико-грамматического строя речи, навыков словообразования, связной речи. Коррекционная работа при ФФН ведется над нарушенными сторонами речи.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773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36762" y="397140"/>
            <a:ext cx="1113670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6"/>
                </a:solidFill>
              </a:rPr>
              <a:t>Нарушение чтения и письма</a:t>
            </a:r>
          </a:p>
          <a:p>
            <a:pPr algn="ctr"/>
            <a:r>
              <a:rPr lang="ru-RU" sz="5400" b="1" dirty="0" smtClean="0">
                <a:solidFill>
                  <a:schemeClr val="accent6"/>
                </a:solidFill>
              </a:rPr>
              <a:t>(</a:t>
            </a:r>
            <a:r>
              <a:rPr lang="ru-RU" sz="5400" b="1" dirty="0" err="1" smtClean="0">
                <a:solidFill>
                  <a:schemeClr val="accent6"/>
                </a:solidFill>
              </a:rPr>
              <a:t>дисграфия</a:t>
            </a:r>
            <a:r>
              <a:rPr lang="ru-RU" sz="5400" b="1" dirty="0" smtClean="0">
                <a:solidFill>
                  <a:schemeClr val="accent6"/>
                </a:solidFill>
              </a:rPr>
              <a:t> и </a:t>
            </a:r>
            <a:r>
              <a:rPr lang="ru-RU" sz="5400" b="1" dirty="0" err="1" smtClean="0">
                <a:solidFill>
                  <a:schemeClr val="accent6"/>
                </a:solidFill>
              </a:rPr>
              <a:t>дислексия</a:t>
            </a:r>
            <a:r>
              <a:rPr lang="ru-RU" sz="5400" b="1" dirty="0" smtClean="0">
                <a:solidFill>
                  <a:schemeClr val="accent6"/>
                </a:solidFill>
              </a:rPr>
              <a:t>)</a:t>
            </a:r>
            <a:endParaRPr lang="ru-RU" sz="5400" b="1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7970" y="2553419"/>
            <a:ext cx="1071218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это</a:t>
            </a:r>
            <a:r>
              <a:rPr lang="ru-RU" sz="4000" dirty="0"/>
              <a:t> </a:t>
            </a:r>
            <a:r>
              <a:rPr lang="ru-RU" sz="4000" b="1" dirty="0"/>
              <a:t>расстройство</a:t>
            </a:r>
            <a:r>
              <a:rPr lang="ru-RU" sz="4000" dirty="0"/>
              <a:t> высшей </a:t>
            </a:r>
            <a:r>
              <a:rPr lang="ru-RU" sz="4000" b="1" dirty="0"/>
              <a:t>психики</a:t>
            </a:r>
            <a:r>
              <a:rPr lang="ru-RU" sz="4000" dirty="0"/>
              <a:t>, которое проявляется в трудностях во время обучения чтению и письму при сохранении общей способности </a:t>
            </a:r>
            <a:r>
              <a:rPr lang="ru-RU" sz="4000" dirty="0" smtClean="0"/>
              <a:t>обучаться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19251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01358" cy="390776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766"/>
            <a:ext cx="5943600" cy="288931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54" y="0"/>
            <a:ext cx="4262617" cy="42154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638" y="3907766"/>
            <a:ext cx="5256362" cy="294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23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656634">
            <a:off x="1803260" y="1802768"/>
            <a:ext cx="834395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Практическая</a:t>
            </a:r>
          </a:p>
          <a:p>
            <a:pPr algn="ctr"/>
            <a:r>
              <a:rPr lang="ru-RU" sz="8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часть!!!</a:t>
            </a:r>
            <a:endParaRPr lang="ru-RU" sz="8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55080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88816" y="1302437"/>
            <a:ext cx="10783721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Артикуляционная гимнастика</a:t>
            </a:r>
          </a:p>
          <a:p>
            <a:pPr algn="ctr"/>
            <a:r>
              <a:rPr lang="ru-RU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Или</a:t>
            </a:r>
          </a:p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Зарядка для языка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66" y="2519698"/>
            <a:ext cx="2282033" cy="40569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761" y="3886199"/>
            <a:ext cx="4783016" cy="269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2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24755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755" y="0"/>
            <a:ext cx="6067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686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969480" cy="678123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370" y="0"/>
            <a:ext cx="61276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93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857500" cy="23812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4671" y="69012"/>
            <a:ext cx="1864514" cy="2381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503" y="69012"/>
            <a:ext cx="2358568" cy="2312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389" y="1"/>
            <a:ext cx="3356496" cy="245026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96" y="3175000"/>
            <a:ext cx="2471108" cy="32948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326" y="3155287"/>
            <a:ext cx="3962131" cy="33145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643" y="3111579"/>
            <a:ext cx="3764742" cy="342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02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06" y="0"/>
            <a:ext cx="3857625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169" y="0"/>
            <a:ext cx="3857625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832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57625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894" y="879894"/>
            <a:ext cx="8143335" cy="458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42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17973" y="180174"/>
            <a:ext cx="797365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Развитие правильного</a:t>
            </a:r>
          </a:p>
          <a:p>
            <a:pPr algn="ctr"/>
            <a:r>
              <a:rPr lang="ru-RU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речевого дыхания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370" y="1934500"/>
            <a:ext cx="8514272" cy="47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8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41" y="2"/>
            <a:ext cx="442711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357" y="2"/>
            <a:ext cx="45595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-608032"/>
            <a:ext cx="4199643" cy="746603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892" y="-563435"/>
            <a:ext cx="4295326" cy="742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6190" y="517433"/>
            <a:ext cx="11432938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Координация движений</a:t>
            </a:r>
          </a:p>
          <a:p>
            <a:pPr algn="ctr"/>
            <a:r>
              <a:rPr lang="ru-RU" sz="72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с проговариванием</a:t>
            </a:r>
            <a:endParaRPr lang="ru-RU" sz="72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568" y="3020939"/>
            <a:ext cx="5137515" cy="373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3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76477" y="198256"/>
            <a:ext cx="8501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Задачки для учителей!!!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1705" y="1664898"/>
            <a:ext cx="1135920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Для развития чего?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На каких уроках использовать?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На каком этапе урока?</a:t>
            </a:r>
            <a:endParaRPr lang="ru-RU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33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32251" cy="678036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928" y="0"/>
            <a:ext cx="6533072" cy="678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68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751" y="0"/>
            <a:ext cx="6852249" cy="6861331"/>
          </a:xfrm>
        </p:spPr>
      </p:pic>
      <p:sp>
        <p:nvSpPr>
          <p:cNvPr id="5" name="Прямоугольник 4"/>
          <p:cNvSpPr/>
          <p:nvPr/>
        </p:nvSpPr>
        <p:spPr>
          <a:xfrm rot="19138301">
            <a:off x="-251637" y="2002037"/>
            <a:ext cx="62985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Составь рассказ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795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435306" cy="6858000"/>
          </a:xfrm>
        </p:spPr>
      </p:pic>
      <p:sp>
        <p:nvSpPr>
          <p:cNvPr id="5" name="TextBox 4"/>
          <p:cNvSpPr txBox="1"/>
          <p:nvPr/>
        </p:nvSpPr>
        <p:spPr>
          <a:xfrm>
            <a:off x="6581955" y="431321"/>
            <a:ext cx="546052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Что это?</a:t>
            </a:r>
          </a:p>
          <a:p>
            <a:r>
              <a:rPr lang="ru-RU" sz="3200" b="1" dirty="0" smtClean="0"/>
              <a:t>Какого цвета?</a:t>
            </a:r>
          </a:p>
          <a:p>
            <a:r>
              <a:rPr lang="ru-RU" sz="3200" b="1" dirty="0" smtClean="0"/>
              <a:t>Какой формы?</a:t>
            </a:r>
          </a:p>
          <a:p>
            <a:r>
              <a:rPr lang="ru-RU" sz="3200" b="1" dirty="0" smtClean="0"/>
              <a:t>Какой на вкус?</a:t>
            </a:r>
          </a:p>
          <a:p>
            <a:r>
              <a:rPr lang="ru-RU" sz="3200" b="1" dirty="0" smtClean="0"/>
              <a:t>Как растет?</a:t>
            </a:r>
          </a:p>
          <a:p>
            <a:r>
              <a:rPr lang="ru-RU" sz="3200" b="1" dirty="0" smtClean="0"/>
              <a:t>Что можно приготовить?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05509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137" y="358725"/>
            <a:ext cx="8325637" cy="5885840"/>
          </a:xfrm>
        </p:spPr>
      </p:pic>
    </p:spTree>
    <p:extLst>
      <p:ext uri="{BB962C8B-B14F-4D97-AF65-F5344CB8AC3E}">
        <p14:creationId xmlns:p14="http://schemas.microsoft.com/office/powerpoint/2010/main" val="113174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699" y="116455"/>
            <a:ext cx="4702264" cy="6651447"/>
          </a:xfrm>
        </p:spPr>
      </p:pic>
    </p:spTree>
    <p:extLst>
      <p:ext uri="{BB962C8B-B14F-4D97-AF65-F5344CB8AC3E}">
        <p14:creationId xmlns:p14="http://schemas.microsoft.com/office/powerpoint/2010/main" val="21160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5" y="60385"/>
            <a:ext cx="11749177" cy="6731807"/>
          </a:xfrm>
        </p:spPr>
      </p:pic>
    </p:spTree>
    <p:extLst>
      <p:ext uri="{BB962C8B-B14F-4D97-AF65-F5344CB8AC3E}">
        <p14:creationId xmlns:p14="http://schemas.microsoft.com/office/powerpoint/2010/main" val="211402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672" y="120770"/>
            <a:ext cx="11429999" cy="6538823"/>
          </a:xfrm>
        </p:spPr>
      </p:pic>
    </p:spTree>
    <p:extLst>
      <p:ext uri="{BB962C8B-B14F-4D97-AF65-F5344CB8AC3E}">
        <p14:creationId xmlns:p14="http://schemas.microsoft.com/office/powerpoint/2010/main" val="119443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59" y="102171"/>
            <a:ext cx="11575090" cy="6479783"/>
          </a:xfrm>
        </p:spPr>
      </p:pic>
    </p:spTree>
    <p:extLst>
      <p:ext uri="{BB962C8B-B14F-4D97-AF65-F5344CB8AC3E}">
        <p14:creationId xmlns:p14="http://schemas.microsoft.com/office/powerpoint/2010/main" val="277805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20042698">
            <a:off x="-349515" y="2594175"/>
            <a:ext cx="1320746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 </a:t>
            </a:r>
            <a:endParaRPr lang="ru-RU" sz="8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604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952</TotalTime>
  <Words>204</Words>
  <Application>Microsoft Office PowerPoint</Application>
  <PresentationFormat>Широкоэкранный</PresentationFormat>
  <Paragraphs>60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6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</dc:creator>
  <cp:lastModifiedBy>Екатерина</cp:lastModifiedBy>
  <cp:revision>18</cp:revision>
  <dcterms:created xsi:type="dcterms:W3CDTF">2017-12-08T02:38:37Z</dcterms:created>
  <dcterms:modified xsi:type="dcterms:W3CDTF">2017-12-13T16:25:12Z</dcterms:modified>
</cp:coreProperties>
</file>