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82" r:id="rId23"/>
    <p:sldId id="281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9984" autoAdjust="0"/>
    <p:restoredTop sz="94660"/>
  </p:normalViewPr>
  <p:slideViewPr>
    <p:cSldViewPr snapToGrid="0">
      <p:cViewPr varScale="1">
        <p:scale>
          <a:sx n="73" d="100"/>
          <a:sy n="73" d="100"/>
        </p:scale>
        <p:origin x="-42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duotone>
              <a:prstClr val="black"/>
              <a:schemeClr val="accent2">
                <a:tint val="45000"/>
                <a:satMod val="400000"/>
              </a:schemeClr>
            </a:duotone>
            <a:lum bright="-21000" contrast="24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11/21/2017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8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myjane.ru/articles/text/?id=968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&#1055;&#1086;&#1083;&#1100;&#1079;&#1086;&#1074;&#1072;&#1090;&#1077;&#1083;&#1100;\Desktop\&#1092;&#1080;&#1079;&#1084;&#1080;&#1085;&#1091;&#1090;&#1082;&#1072;%20-%20dance%20again.mp4" TargetMode="Externa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5800" y="653143"/>
            <a:ext cx="10131427" cy="29260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>Презентация </a:t>
            </a:r>
            <a:b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</a:br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>для 6 класса по инвариантному модулю «Создание изделий из текстильных и   поделочных материалов»</a:t>
            </a:r>
            <a:endParaRPr lang="ru-RU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85799" y="3644537"/>
            <a:ext cx="10131428" cy="1993244"/>
          </a:xfrm>
        </p:spPr>
        <p:txBody>
          <a:bodyPr/>
          <a:lstStyle/>
          <a:p>
            <a:pPr algn="ctr"/>
            <a:r>
              <a:rPr lang="ru-RU" dirty="0" err="1" smtClean="0">
                <a:solidFill>
                  <a:srgbClr val="FFFF00"/>
                </a:solidFill>
                <a:latin typeface="Arial Black" pitchFamily="34" charset="0"/>
              </a:rPr>
              <a:t>Бабешко</a:t>
            </a:r>
            <a:endParaRPr lang="ru-RU" dirty="0" smtClean="0">
              <a:solidFill>
                <a:srgbClr val="FFFF00"/>
              </a:solidFill>
              <a:latin typeface="Arial Black" pitchFamily="34" charset="0"/>
            </a:endParaRPr>
          </a:p>
          <a:p>
            <a:pPr algn="ctr"/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>Виктория Григорьевна</a:t>
            </a:r>
          </a:p>
          <a:p>
            <a:pPr algn="ctr"/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>Учитель трудового обучения</a:t>
            </a:r>
          </a:p>
          <a:p>
            <a:pPr algn="ctr"/>
            <a:r>
              <a:rPr lang="ru-RU" dirty="0" err="1" smtClean="0">
                <a:solidFill>
                  <a:srgbClr val="FFFF00"/>
                </a:solidFill>
                <a:latin typeface="Arial Black" pitchFamily="34" charset="0"/>
              </a:rPr>
              <a:t>Моу</a:t>
            </a:r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> «профильной гимназии№122 г.Донецка»</a:t>
            </a:r>
          </a:p>
          <a:p>
            <a:endParaRPr lang="ru-RU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659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5800" y="378824"/>
            <a:ext cx="10131427" cy="77070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FFFF00"/>
                </a:solidFill>
                <a:latin typeface="Arial Black" pitchFamily="34" charset="0"/>
              </a:rPr>
              <a:t>Упражнение «Букет настроения » </a:t>
            </a:r>
            <a:endParaRPr lang="ru-RU" sz="32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85799" y="1358536"/>
            <a:ext cx="10131428" cy="513370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660066"/>
                </a:solidFill>
                <a:latin typeface="Arial Black" pitchFamily="34" charset="0"/>
              </a:rPr>
              <a:t>фиолетовый цветок </a:t>
            </a:r>
            <a:r>
              <a:rPr lang="ru-RU" sz="3200" b="1" dirty="0" smtClean="0">
                <a:latin typeface="Arial Black" pitchFamily="34" charset="0"/>
              </a:rPr>
              <a:t>–стресс,</a:t>
            </a:r>
          </a:p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itchFamily="34" charset="0"/>
              </a:rPr>
              <a:t>зеленый цветок </a:t>
            </a:r>
            <a:r>
              <a:rPr lang="ru-RU" sz="3200" b="1" dirty="0" smtClean="0">
                <a:latin typeface="Arial Black" pitchFamily="34" charset="0"/>
              </a:rPr>
              <a:t>– уверенность,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Arial Black" pitchFamily="34" charset="0"/>
              </a:rPr>
              <a:t>красный цветок </a:t>
            </a:r>
            <a:r>
              <a:rPr lang="ru-RU" sz="3200" b="1" dirty="0" smtClean="0">
                <a:latin typeface="Arial Black" pitchFamily="34" charset="0"/>
              </a:rPr>
              <a:t>– агрессивность, </a:t>
            </a:r>
          </a:p>
          <a:p>
            <a:pPr algn="ctr"/>
            <a:r>
              <a:rPr lang="ru-RU" sz="3200" b="1" dirty="0" smtClean="0">
                <a:solidFill>
                  <a:srgbClr val="FFFF00"/>
                </a:solidFill>
                <a:latin typeface="Arial Black" pitchFamily="34" charset="0"/>
              </a:rPr>
              <a:t>желтый цветок </a:t>
            </a:r>
            <a:r>
              <a:rPr lang="ru-RU" sz="3200" b="1" dirty="0" smtClean="0">
                <a:latin typeface="Arial Black" pitchFamily="34" charset="0"/>
              </a:rPr>
              <a:t>– веселье, </a:t>
            </a:r>
          </a:p>
          <a:p>
            <a:pPr algn="ctr"/>
            <a:r>
              <a:rPr lang="ru-RU" sz="3200" b="1" dirty="0" smtClean="0">
                <a:solidFill>
                  <a:srgbClr val="FF3300"/>
                </a:solidFill>
                <a:latin typeface="Arial Black" pitchFamily="34" charset="0"/>
              </a:rPr>
              <a:t>оранжевый цветок</a:t>
            </a:r>
            <a:r>
              <a:rPr lang="ru-RU" sz="3200" b="1" dirty="0" smtClean="0">
                <a:latin typeface="Arial Black" pitchFamily="34" charset="0"/>
              </a:rPr>
              <a:t>- активность,</a:t>
            </a: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 Black" pitchFamily="34" charset="0"/>
              </a:rPr>
              <a:t> черный цветок </a:t>
            </a:r>
            <a:r>
              <a:rPr lang="ru-RU" sz="3200" b="1" dirty="0" smtClean="0">
                <a:latin typeface="Arial Black" pitchFamily="34" charset="0"/>
              </a:rPr>
              <a:t>– страх,</a:t>
            </a:r>
          </a:p>
          <a:p>
            <a:pPr algn="ctr"/>
            <a:r>
              <a:rPr lang="ru-RU" sz="3200" b="1" dirty="0" smtClean="0">
                <a:solidFill>
                  <a:srgbClr val="0070C0"/>
                </a:solidFill>
                <a:latin typeface="Arial Black" pitchFamily="34" charset="0"/>
              </a:rPr>
              <a:t>синий цветок </a:t>
            </a:r>
            <a:r>
              <a:rPr lang="ru-RU" sz="3200" b="1" dirty="0" smtClean="0">
                <a:latin typeface="Arial Black" pitchFamily="34" charset="0"/>
              </a:rPr>
              <a:t>–покой, удовольствие.</a:t>
            </a:r>
            <a:endParaRPr lang="ru-RU" sz="3200" b="1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09007"/>
            <a:ext cx="10131427" cy="97971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rgbClr val="FFFF00"/>
                </a:solidFill>
                <a:latin typeface="Arial Black" pitchFamily="34" charset="0"/>
              </a:rPr>
              <a:t>«По одежке встречают, по уму провожают».</a:t>
            </a:r>
            <a:endParaRPr lang="ru-RU" sz="32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799" y="1214846"/>
            <a:ext cx="10131428" cy="5316583"/>
          </a:xfrm>
        </p:spPr>
        <p:txBody>
          <a:bodyPr/>
          <a:lstStyle/>
          <a:p>
            <a:r>
              <a:rPr lang="ru-RU" dirty="0" smtClean="0"/>
              <a:t> 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Как вы думаете, о чем у нас сегодня пойдет речь? 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 Что такое одежда и для чего она предназначена?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 Как различается одежда по назначению?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 Каким требованиям должна отвечать одежда?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 Назовите ассортимент женской одежды.</a:t>
            </a:r>
          </a:p>
          <a:p>
            <a:pPr marL="457200" indent="-457200">
              <a:buAutoNum type="arabicPeriod"/>
            </a:pP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Какие специалисты участвуют в создании одежды?</a:t>
            </a:r>
            <a:r>
              <a:rPr lang="ru-RU" dirty="0" smtClean="0">
                <a:latin typeface="Arial Black" pitchFamily="34" charset="0"/>
              </a:rPr>
              <a:t> </a:t>
            </a:r>
          </a:p>
          <a:p>
            <a:pPr marL="457200" indent="-457200">
              <a:buAutoNum type="arabicPeriod"/>
            </a:pPr>
            <a:endParaRPr lang="ru-RU" dirty="0" smtClean="0"/>
          </a:p>
          <a:p>
            <a:pPr marL="457200" indent="-457200"/>
            <a:endParaRPr lang="ru-RU" dirty="0" smtClean="0"/>
          </a:p>
          <a:p>
            <a:pPr marL="457200" indent="-457200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365760" y="744582"/>
            <a:ext cx="114300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Тема урока: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Конструирование и моделирование. Понятие «одежда», «проектирование», «конструирование». Эстетические, гигиенические, эксплуатационные требования к одежде. Мерки, необходимые для построения основы чертежа юбки. Правила снятия мерок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0"/>
            <a:ext cx="10131425" cy="953589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возникновение  юбки, как вида одежды…</a:t>
            </a:r>
            <a:endParaRPr lang="ru-RU" sz="2400" dirty="0">
              <a:solidFill>
                <a:srgbClr val="FFFF00"/>
              </a:solidFill>
              <a:latin typeface="Arial Black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973670" y="522514"/>
            <a:ext cx="4709054" cy="744583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Arial Black" pitchFamily="34" charset="0"/>
              </a:rPr>
              <a:t>мода </a:t>
            </a: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XV</a:t>
            </a:r>
            <a:r>
              <a:rPr lang="ru-RU" sz="3200" dirty="0" smtClean="0">
                <a:solidFill>
                  <a:schemeClr val="bg1"/>
                </a:solidFill>
                <a:latin typeface="Arial Black" pitchFamily="34" charset="0"/>
              </a:rPr>
              <a:t> века</a:t>
            </a:r>
            <a:endParaRPr lang="ru-RU" sz="32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23554" name="Picture 2" descr="C:\Users\Пользователь\Desktop\1358772769_goticheskaja-moda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313509" y="1528354"/>
            <a:ext cx="5375311" cy="4585064"/>
          </a:xfrm>
          <a:prstGeom prst="rect">
            <a:avLst/>
          </a:prstGeom>
          <a:noFill/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6096003" y="548641"/>
            <a:ext cx="4722813" cy="705394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Arial Black" pitchFamily="34" charset="0"/>
              </a:rPr>
              <a:t>мода</a:t>
            </a:r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 XVI</a:t>
            </a:r>
            <a:r>
              <a:rPr lang="ru-RU" sz="3200" dirty="0" smtClean="0">
                <a:solidFill>
                  <a:schemeClr val="bg1"/>
                </a:solidFill>
                <a:latin typeface="Arial Black" pitchFamily="34" charset="0"/>
              </a:rPr>
              <a:t> века</a:t>
            </a:r>
            <a:endParaRPr lang="ru-RU" sz="3200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23555" name="Picture 3" descr="C:\Users\Пользователь\Desktop\historyubka0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822950" y="1554480"/>
            <a:ext cx="6047873" cy="45328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0"/>
            <a:ext cx="10131425" cy="1123406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возникновение  юбки, как вида одежды…</a:t>
            </a:r>
            <a:endParaRPr lang="ru-RU" sz="2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73670" y="653143"/>
            <a:ext cx="4709054" cy="130628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мода</a:t>
            </a:r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 XVII</a:t>
            </a:r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 века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096003" y="744582"/>
            <a:ext cx="4722813" cy="65314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мода</a:t>
            </a:r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 XVIII</a:t>
            </a:r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 века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pic>
        <p:nvPicPr>
          <p:cNvPr id="24578" name="Picture 2" descr="C:\Users\Пользователь\Desktop\historyubka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5943" y="1894114"/>
            <a:ext cx="5695406" cy="3864429"/>
          </a:xfrm>
          <a:prstGeom prst="rect">
            <a:avLst/>
          </a:prstGeom>
          <a:noFill/>
        </p:spPr>
      </p:pic>
      <p:pic>
        <p:nvPicPr>
          <p:cNvPr id="24579" name="Picture 3" descr="C:\Users\Пользователь\Desktop\d3ba0e1d9240_5a96a78f706ea254471cc6867078845e_257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191795" y="1881051"/>
            <a:ext cx="5434148" cy="39101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85801" y="1"/>
            <a:ext cx="10131425" cy="97971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FF00"/>
                </a:solidFill>
                <a:latin typeface="Arial Black" pitchFamily="34" charset="0"/>
              </a:rPr>
              <a:t>Деревенская юбка- понева</a:t>
            </a:r>
            <a:endParaRPr lang="ru-RU" sz="2800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25602" name="Picture 2" descr="C:\Users\Пользователь\Desktop\image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53143" y="1018903"/>
            <a:ext cx="10849527" cy="55603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85801" y="0"/>
            <a:ext cx="10131425" cy="836023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возникновение  юбки, как вида одежды…</a:t>
            </a:r>
            <a:endParaRPr lang="ru-RU" sz="2400" dirty="0">
              <a:latin typeface="Arial Black" pitchFamily="34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973670" y="574766"/>
            <a:ext cx="4709054" cy="120178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мода</a:t>
            </a:r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 XIX</a:t>
            </a:r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 века</a:t>
            </a:r>
          </a:p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6096003" y="600892"/>
            <a:ext cx="4722813" cy="117565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мода</a:t>
            </a:r>
            <a:r>
              <a:rPr lang="en-US" dirty="0" smtClean="0">
                <a:solidFill>
                  <a:schemeClr val="bg1"/>
                </a:solidFill>
                <a:latin typeface="Arial Black" pitchFamily="34" charset="0"/>
              </a:rPr>
              <a:t> XX</a:t>
            </a:r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 века</a:t>
            </a:r>
          </a:p>
          <a:p>
            <a:endParaRPr lang="ru-RU" dirty="0"/>
          </a:p>
        </p:txBody>
      </p:sp>
      <p:pic>
        <p:nvPicPr>
          <p:cNvPr id="26626" name="Picture 2" descr="C:\Users\Пользователь\Desktop\maxresdefaul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0490" y="1711234"/>
            <a:ext cx="5343475" cy="4349932"/>
          </a:xfrm>
          <a:prstGeom prst="rect">
            <a:avLst/>
          </a:prstGeom>
          <a:noFill/>
        </p:spPr>
      </p:pic>
      <p:pic>
        <p:nvPicPr>
          <p:cNvPr id="26627" name="Picture 3" descr="C:\Users\Пользователь\Desktop\original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6057975" y="1684029"/>
            <a:ext cx="5776973" cy="43510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685801" y="0"/>
            <a:ext cx="10131425" cy="124097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 </a:t>
            </a:r>
            <a:r>
              <a:rPr lang="ru-RU" sz="2200" b="1" dirty="0" smtClean="0">
                <a:solidFill>
                  <a:srgbClr val="FFFF00"/>
                </a:solidFill>
                <a:latin typeface="Arial Black" pitchFamily="34" charset="0"/>
              </a:rPr>
              <a:t>Мы привыкли считать, что юбка – сугубо женский вид одежды, однако в некоторых странах (Шотландия, Греция) юбки носят и мужчины.</a:t>
            </a:r>
            <a:endParaRPr lang="ru-RU" sz="2200" b="1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27650" name="Picture 2" descr="C:\Users\Пользователь\Desktop\101413308_48388945_kilt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3516" y="1854925"/>
            <a:ext cx="5697243" cy="4036423"/>
          </a:xfrm>
          <a:prstGeom prst="rect">
            <a:avLst/>
          </a:prstGeom>
          <a:noFill/>
        </p:spPr>
      </p:pic>
      <p:pic>
        <p:nvPicPr>
          <p:cNvPr id="27651" name="Picture 3" descr="C:\Users\Пользователь\Desktop\traditional-danc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958509" y="1881051"/>
            <a:ext cx="6021469" cy="40102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85801" y="182879"/>
            <a:ext cx="10131425" cy="117565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 smtClean="0">
                <a:solidFill>
                  <a:srgbClr val="FFFF00"/>
                </a:solidFill>
                <a:latin typeface="Arial Black" pitchFamily="34" charset="0"/>
              </a:rPr>
              <a:t>На Фиджи мужские юбки входят в обязательный </a:t>
            </a:r>
            <a:r>
              <a:rPr lang="ru-RU" sz="2200" dirty="0" err="1" smtClean="0">
                <a:solidFill>
                  <a:srgbClr val="FFFF00"/>
                </a:solidFill>
                <a:latin typeface="Arial Black" pitchFamily="34" charset="0"/>
              </a:rPr>
              <a:t>дресс-код</a:t>
            </a:r>
            <a:r>
              <a:rPr lang="ru-RU" sz="2200" dirty="0" smtClean="0">
                <a:solidFill>
                  <a:srgbClr val="FFFF00"/>
                </a:solidFill>
                <a:latin typeface="Arial Black" pitchFamily="34" charset="0"/>
              </a:rPr>
              <a:t> чиновников, военную форму, в них ходят бизнесмены, офисные работники</a:t>
            </a:r>
            <a:r>
              <a:rPr lang="ru-RU" dirty="0" smtClean="0">
                <a:solidFill>
                  <a:srgbClr val="FFFF00"/>
                </a:solidFill>
              </a:rPr>
              <a:t>. 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28674" name="Picture 2" descr="C:\Users\Пользователь\Desktop\fidj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8537" y="1502228"/>
            <a:ext cx="8869680" cy="52532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0"/>
            <a:ext cx="10131425" cy="1045029"/>
          </a:xfrm>
        </p:spPr>
        <p:txBody>
          <a:bodyPr/>
          <a:lstStyle/>
          <a:p>
            <a:r>
              <a:rPr lang="ru-RU" dirty="0" err="1" smtClean="0">
                <a:solidFill>
                  <a:schemeClr val="bg1"/>
                </a:solidFill>
                <a:latin typeface="Arial Black" pitchFamily="34" charset="0"/>
              </a:rPr>
              <a:t>Википедия</a:t>
            </a:r>
            <a:r>
              <a:rPr lang="ru-RU" dirty="0" smtClean="0">
                <a:solidFill>
                  <a:schemeClr val="bg1"/>
                </a:solidFill>
                <a:latin typeface="Arial Black" pitchFamily="34" charset="0"/>
              </a:rPr>
              <a:t>:</a:t>
            </a:r>
            <a:endParaRPr lang="ru-RU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98864" y="731520"/>
            <a:ext cx="10131425" cy="2769326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>"Юбка (фр. </a:t>
            </a:r>
            <a:r>
              <a:rPr lang="ru-RU" dirty="0" err="1" smtClean="0">
                <a:solidFill>
                  <a:srgbClr val="FFFF00"/>
                </a:solidFill>
                <a:latin typeface="Arial Black" pitchFamily="34" charset="0"/>
              </a:rPr>
              <a:t>jupe</a:t>
            </a:r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>) — предмет верхней </a:t>
            </a:r>
            <a:r>
              <a:rPr lang="ru-RU" u="sng" dirty="0" smtClean="0">
                <a:solidFill>
                  <a:srgbClr val="FFFF00"/>
                </a:solidFill>
                <a:latin typeface="Arial Black" pitchFamily="34" charset="0"/>
                <a:hlinkClick r:id="rId2"/>
              </a:rPr>
              <a:t>одежды</a:t>
            </a:r>
            <a:r>
              <a:rPr lang="ru-RU" dirty="0" smtClean="0">
                <a:solidFill>
                  <a:srgbClr val="FFFF00"/>
                </a:solidFill>
                <a:latin typeface="Arial Black" pitchFamily="34" charset="0"/>
              </a:rPr>
              <a:t>, покрывающий нижнюю часть тела. Юбка представляет собой кусок ткани, обернутый вокруг талии. В Европе юбка традиционно считается элементом женской одежды, однако в Шотландии встречается килт — мужская юбка. Юбка эволюционировала из набедренной повязки".</a:t>
            </a:r>
          </a:p>
          <a:p>
            <a:endParaRPr lang="ru-RU" dirty="0"/>
          </a:p>
        </p:txBody>
      </p:sp>
      <p:pic>
        <p:nvPicPr>
          <p:cNvPr id="1026" name="Picture 2" descr="C:\Users\Пользователь\Desktop\8ea44bfd49ae92ec6e45d1abcaf46ce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52606" y="2918161"/>
            <a:ext cx="5512526" cy="3684205"/>
          </a:xfrm>
          <a:prstGeom prst="rect">
            <a:avLst/>
          </a:prstGeom>
          <a:noFill/>
        </p:spPr>
      </p:pic>
      <p:pic>
        <p:nvPicPr>
          <p:cNvPr id="1027" name="Picture 3" descr="C:\Users\Пользователь\Desktop\Без названия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859" y="2899953"/>
            <a:ext cx="5552265" cy="3670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182880"/>
            <a:ext cx="10131425" cy="1358537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По силуэту различают юбки: прямые (рис. 1, а), трапециевидные (рис 1,6), расширенные книзу (рис. 1, в), зауженные книзу (рис. 1, г).</a:t>
            </a:r>
            <a:endParaRPr lang="ru-RU" sz="2400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4" name="Содержимое 3" descr="спід"/>
          <p:cNvPicPr>
            <a:picLocks noGrp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b="9108"/>
          <a:stretch>
            <a:fillRect/>
          </a:stretch>
        </p:blipFill>
        <p:spPr bwMode="auto">
          <a:xfrm>
            <a:off x="1371600" y="1658984"/>
            <a:ext cx="9353006" cy="4715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1"/>
            <a:ext cx="10131425" cy="1123406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По конструкции различают три основных покроя юбок: прямые, </a:t>
            </a:r>
            <a:r>
              <a:rPr lang="ru-RU" sz="2400" dirty="0" err="1" smtClean="0">
                <a:solidFill>
                  <a:srgbClr val="FFFF00"/>
                </a:solidFill>
                <a:latin typeface="Arial Black" pitchFamily="34" charset="0"/>
              </a:rPr>
              <a:t>клиньевые</a:t>
            </a: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, конические. </a:t>
            </a:r>
            <a:endParaRPr lang="ru-RU" sz="2400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4" name="Содержимое 3" descr="сп"/>
          <p:cNvPicPr>
            <a:picLocks noGrp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 b="10417"/>
          <a:stretch>
            <a:fillRect/>
          </a:stretch>
        </p:blipFill>
        <p:spPr bwMode="auto">
          <a:xfrm>
            <a:off x="1489166" y="1332411"/>
            <a:ext cx="9274628" cy="501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287383"/>
            <a:ext cx="10131425" cy="966652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rgbClr val="FFFF00"/>
                </a:solidFill>
                <a:latin typeface="Arial Black" pitchFamily="34" charset="0"/>
              </a:rPr>
              <a:t>Прямые юбки состоят  из двух деталей: переднего и заднего полотнища. Юбка прямого покроя плотно облегает фигуру. Прямые юбки могут иметь разрезы, различные складки или кокетки, сборки, карманы и т.д.</a:t>
            </a:r>
            <a:endParaRPr lang="ru-RU" sz="2000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4" name="Содержимое 3" descr="C:\Users\Пользователь\Desktop\img5.jpg"/>
          <p:cNvPicPr>
            <a:picLocks noGrp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632857" y="1463040"/>
            <a:ext cx="8725989" cy="5185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437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3589" y="258838"/>
            <a:ext cx="10319658" cy="63064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0"/>
            <a:ext cx="10131425" cy="126709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2200" dirty="0" err="1" smtClean="0">
                <a:solidFill>
                  <a:srgbClr val="FFFF00"/>
                </a:solidFill>
                <a:latin typeface="Arial Black" pitchFamily="34" charset="0"/>
              </a:rPr>
              <a:t>Клиньевые</a:t>
            </a:r>
            <a:r>
              <a:rPr lang="ru-RU" sz="2200" dirty="0" smtClean="0">
                <a:solidFill>
                  <a:srgbClr val="FFFF00"/>
                </a:solidFill>
                <a:latin typeface="Arial Black" pitchFamily="34" charset="0"/>
              </a:rPr>
              <a:t> состоят из нескольких одинаковых клиньев расширяющихся  к </a:t>
            </a:r>
            <a:r>
              <a:rPr lang="ru-RU" sz="2200" dirty="0" smtClean="0">
                <a:solidFill>
                  <a:srgbClr val="FFFF00"/>
                </a:solidFill>
                <a:latin typeface="Arial Black" pitchFamily="34" charset="0"/>
              </a:rPr>
              <a:t>низу, </a:t>
            </a:r>
            <a:r>
              <a:rPr lang="ru-RU" sz="2200" dirty="0" smtClean="0">
                <a:solidFill>
                  <a:srgbClr val="FFFF00"/>
                </a:solidFill>
                <a:latin typeface="Arial Black" pitchFamily="34" charset="0"/>
              </a:rPr>
              <a:t>Число клиньев может быть любым</a:t>
            </a:r>
            <a:endParaRPr lang="ru-RU" sz="2200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6" name="Содержимое 5" descr="C:\Users\Пользователь\Desktop\img6.jpg"/>
          <p:cNvPicPr>
            <a:picLocks noGrp="1"/>
          </p:cNvPicPr>
          <p:nvPr>
            <p:ph sz="half"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74321" y="1254033"/>
            <a:ext cx="4023360" cy="5277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Пользователь\Desktop\zimnie_dlinnie_ubki_4 (1)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485450" y="1227909"/>
            <a:ext cx="7443213" cy="53165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169817"/>
            <a:ext cx="10131425" cy="1162594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FFFF00"/>
                </a:solidFill>
                <a:latin typeface="Arial Black" pitchFamily="34" charset="0"/>
              </a:rPr>
              <a:t>Конические юбки самые  простые по конструкции, их можно строить прямо на ткани, без лекал. Конические юбки состоят из одной или двух деталей и не имеют вытачек </a:t>
            </a:r>
            <a:endParaRPr lang="ru-RU" sz="2000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4" name="Содержимое 3" descr="C:\Users\Пользователь\Desktop\cdea459978e8e3939164576c3cc86441.jpg"/>
          <p:cNvPicPr>
            <a:picLocks noGrp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645920" y="1345473"/>
            <a:ext cx="8817429" cy="5277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Пользователь\Desktop\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285" y="404948"/>
            <a:ext cx="11326986" cy="58652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156754"/>
            <a:ext cx="10131425" cy="1397725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solidFill>
                  <a:srgbClr val="FFFF00"/>
                </a:solidFill>
                <a:latin typeface="Arial Black" pitchFamily="34" charset="0"/>
              </a:rPr>
              <a:t>Конструктивные пояса - это основные горизонтальные линии, которые условно делят фигуру по горизонтали через основные опорные точки.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C:\Users\Пользователь\Desktop\000068.jpg"/>
          <p:cNvPicPr>
            <a:picLocks noGrp="1"/>
          </p:cNvPicPr>
          <p:nvPr>
            <p:ph idx="1"/>
          </p:nvPr>
        </p:nvPicPr>
        <p:blipFill>
          <a:blip r:embed="rId2">
            <a:duotone>
              <a:prstClr val="black"/>
              <a:schemeClr val="accent5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933303" y="1123406"/>
            <a:ext cx="8177348" cy="547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1" y="1"/>
            <a:ext cx="10131425" cy="849086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>
                <a:solidFill>
                  <a:srgbClr val="FFFF00"/>
                </a:solidFill>
                <a:latin typeface="Arial Black" pitchFamily="34" charset="0"/>
              </a:rPr>
              <a:t>Снятие мерок для конструирования юбки</a:t>
            </a:r>
            <a:endParaRPr lang="ru-RU" sz="2000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1026" name="Picture 2" descr="C:\Users\Пользователь\Desktop\96225515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63486" y="703258"/>
            <a:ext cx="8530046" cy="59239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1219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Снятие мерок для конструирования юбки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15290" y="640079"/>
          <a:ext cx="9248503" cy="6008915"/>
        </p:xfrm>
        <a:graphic>
          <a:graphicData uri="http://schemas.openxmlformats.org/drawingml/2006/table">
            <a:tbl>
              <a:tblPr/>
              <a:tblGrid>
                <a:gridCol w="1426594"/>
                <a:gridCol w="1547506"/>
                <a:gridCol w="1938949"/>
                <a:gridCol w="2878414"/>
                <a:gridCol w="1457040"/>
              </a:tblGrid>
              <a:tr h="12650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b="1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Название мерки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b="1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Буквенное обозначение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b="1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Назначение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b="1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Как правильно снимать мерку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Примерная величина мерки в см.</a:t>
                      </a:r>
                      <a:endParaRPr lang="ru-RU" sz="1100" dirty="0">
                        <a:solidFill>
                          <a:srgbClr val="FFFF00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8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b="1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Полуобхват талии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b="1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b="1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Определение ширины изделия по линии талии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b="1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Горизонтально вокруг туловища по линии талии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ru-RU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12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b="1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Полуобхват бедер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b="1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Сб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Определение ширины изделия по линии бедер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b="1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Горизонтально вокруг туловища; сзади через наиболее выступающие точки ягодиц; спереди с учетом выступа живота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12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b="1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Длина спины до талии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b="1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Дст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b="1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Определение расстояния от линии талии до линии бедер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b="1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 седьмого шейного позвонка по позвоночнику до шнурка, фиксирующего линию талии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ru-RU" sz="11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5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b="1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Длина изделия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b="1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Ди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b="1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Определение длины изделия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600" b="1" dirty="0">
                          <a:solidFill>
                            <a:srgbClr val="FFFF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От линии талии до желаемой длины изделия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endParaRPr lang="ru-RU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физминутка - dance again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44137" y="248194"/>
            <a:ext cx="113777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Arial Black" pitchFamily="34" charset="0"/>
              </a:rPr>
              <a:t>Текущий инструктаж</a:t>
            </a:r>
            <a:endParaRPr lang="ru-RU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483326" y="875211"/>
            <a:ext cx="11260183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44700" algn="l"/>
              </a:tabLst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При снятии мерок нужно помнить следующее.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0447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Мерки снимают по правой стороне фигуры.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0447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Талию предварительно опоясывают пояском.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0447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При снятии мерок измеряемый должен стоять прямо без напряжения.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0447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Мерки снимают сантиметровой лентой. При измерении сантиметровую ленту не следует натягивать или ослаблять.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Black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20447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Black" pitchFamily="34" charset="0"/>
                <a:ea typeface="Times New Roman" pitchFamily="18" charset="0"/>
                <a:cs typeface="Times New Roman" pitchFamily="18" charset="0"/>
              </a:rPr>
              <a:t>Мерки длины записывают полностью. Мерки ширины и обхватов записывают в половинном размере, так как чертеж строят на одну половину фигуры.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44700" algn="l"/>
              </a:tabLst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Black" pitchFamily="34" charset="0"/>
                <a:ea typeface="Times New Roman" pitchFamily="18" charset="0"/>
                <a:cs typeface="Arial" pitchFamily="34" charset="0"/>
              </a:rPr>
              <a:t>Все величины записывают в сантиметрах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Black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74320" y="169817"/>
            <a:ext cx="1167819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Практическая работа и текущий инструктаж.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1. Ролевая игра "Заказчик-закройщик". Ученицы делятся на пары."Закройщик" снимает с "Заказчика" мерки и записывает их в тетрадь "Заказчика". Затем девочки меняются ролями.                   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pic>
        <p:nvPicPr>
          <p:cNvPr id="1026" name="Picture 2" descr="C:\Users\Пользователь\Desktop\YB-PgQ6Z2AA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990" y="1580606"/>
            <a:ext cx="3811089" cy="5081451"/>
          </a:xfrm>
          <a:prstGeom prst="rect">
            <a:avLst/>
          </a:prstGeom>
          <a:noFill/>
        </p:spPr>
      </p:pic>
      <p:pic>
        <p:nvPicPr>
          <p:cNvPr id="1027" name="Picture 3" descr="C:\Users\Пользователь\Desktop\ek35IaWGvMs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42709" y="1632858"/>
            <a:ext cx="3751761" cy="5068388"/>
          </a:xfrm>
          <a:prstGeom prst="rect">
            <a:avLst/>
          </a:prstGeom>
          <a:noFill/>
        </p:spPr>
      </p:pic>
      <p:pic>
        <p:nvPicPr>
          <p:cNvPr id="1028" name="Picture 4" descr="C:\Users\Пользователь\Desktop\BAkv962HT98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96250" y="1593669"/>
            <a:ext cx="3791495" cy="5055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365760" y="182880"/>
            <a:ext cx="11495314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Закрепление нового материала: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Black" pitchFamily="34" charset="0"/>
              <a:cs typeface="Arial" pitchFamily="34" charset="0"/>
            </a:endParaRPr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600891" y="1123406"/>
            <a:ext cx="10802984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       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- Перечислите мерки, необходимые для построения чертежа юбки.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       - Как обозначаются эти мерки?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       - Как правильно снять эти мерки?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       - Назначение мерок.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       - Какие конструкции юбок вы   знаете?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 Black" pitchFamily="34" charset="0"/>
                <a:ea typeface="Calibri" pitchFamily="34" charset="0"/>
                <a:cs typeface="Times New Roman" pitchFamily="18" charset="0"/>
              </a:rPr>
              <a:t>        - Какие силуэты юбок вы знаете?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 Black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0487" y="0"/>
            <a:ext cx="10131425" cy="1373535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Домашнее задание: </a:t>
            </a:r>
            <a:r>
              <a:rPr lang="ru-RU" sz="2400" dirty="0" err="1" smtClean="0">
                <a:solidFill>
                  <a:srgbClr val="FFFF00"/>
                </a:solidFill>
                <a:latin typeface="Arial Black" pitchFamily="34" charset="0"/>
              </a:rPr>
              <a:t>поготовить</a:t>
            </a:r>
            <a:r>
              <a:rPr lang="ru-RU" sz="2400" dirty="0" smtClean="0">
                <a:solidFill>
                  <a:srgbClr val="FFFF00"/>
                </a:solidFill>
                <a:latin typeface="Arial Black" pitchFamily="34" charset="0"/>
              </a:rPr>
              <a:t> чертежные инструменты для построения чертежа.</a:t>
            </a:r>
            <a:endParaRPr lang="ru-RU" sz="2400" dirty="0">
              <a:solidFill>
                <a:srgbClr val="FFFF00"/>
              </a:solidFill>
              <a:latin typeface="Arial Black" pitchFamily="34" charset="0"/>
            </a:endParaRPr>
          </a:p>
        </p:txBody>
      </p:sp>
      <p:pic>
        <p:nvPicPr>
          <p:cNvPr id="44034" name="Picture 2" descr="C:\Users\Пользователь\Desktop\htmlconvd-QwDTKI6x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312125" y="1147538"/>
            <a:ext cx="6570617" cy="53969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Другая 4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561</TotalTime>
  <Words>633</Words>
  <Application>Microsoft Office PowerPoint</Application>
  <PresentationFormat>Произвольный</PresentationFormat>
  <Paragraphs>84</Paragraphs>
  <Slides>26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Celestial</vt:lpstr>
      <vt:lpstr>Презентация  для 6 класса по инвариантному модулю «Создание изделий из текстильных и   поделочных материалов»</vt:lpstr>
      <vt:lpstr>Упражнение «Букет настроения » </vt:lpstr>
      <vt:lpstr>«По одежке встречают, по уму провожают».</vt:lpstr>
      <vt:lpstr>Слайд 4</vt:lpstr>
      <vt:lpstr>возникновение  юбки, как вида одежды…</vt:lpstr>
      <vt:lpstr>возникновение  юбки, как вида одежды…</vt:lpstr>
      <vt:lpstr>Деревенская юбка- понева</vt:lpstr>
      <vt:lpstr>возникновение  юбки, как вида одежды…</vt:lpstr>
      <vt:lpstr> Мы привыкли считать, что юбка – сугубо женский вид одежды, однако в некоторых странах (Шотландия, Греция) юбки носят и мужчины.</vt:lpstr>
      <vt:lpstr>На Фиджи мужские юбки входят в обязательный дресс-код чиновников, военную форму, в них ходят бизнесмены, офисные работники. </vt:lpstr>
      <vt:lpstr>Википедия:</vt:lpstr>
      <vt:lpstr>По силуэту различают юбки: прямые (рис. 1, а), трапециевидные (рис 1,6), расширенные книзу (рис. 1, в), зауженные книзу (рис. 1, г).</vt:lpstr>
      <vt:lpstr>По конструкции различают три основных покроя юбок: прямые, клиньевые, конические. </vt:lpstr>
      <vt:lpstr>Прямые юбки состоят  из двух деталей: переднего и заднего полотнища. Юбка прямого покроя плотно облегает фигуру. Прямые юбки могут иметь разрезы, различные складки или кокетки, сборки, карманы и т.д.</vt:lpstr>
      <vt:lpstr>Слайд 15</vt:lpstr>
      <vt:lpstr> Клиньевые состоят из нескольких одинаковых клиньев расширяющихся  к низу, Число клиньев может быть любым</vt:lpstr>
      <vt:lpstr>Конические юбки самые  простые по конструкции, их можно строить прямо на ткани, без лекал. Конические юбки состоят из одной или двух деталей и не имеют вытачек </vt:lpstr>
      <vt:lpstr>Слайд 18</vt:lpstr>
      <vt:lpstr>Конструктивные пояса - это основные горизонтальные линии, которые условно делят фигуру по горизонтали через основные опорные точки. </vt:lpstr>
      <vt:lpstr>Снятие мерок для конструирования юбки</vt:lpstr>
      <vt:lpstr>Слайд 21</vt:lpstr>
      <vt:lpstr>Слайд 22</vt:lpstr>
      <vt:lpstr>Слайд 23</vt:lpstr>
      <vt:lpstr>Слайд 24</vt:lpstr>
      <vt:lpstr>Слайд 25</vt:lpstr>
      <vt:lpstr>Домашнее задание: поготовить чертежные инструменты для построения чертежа.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Пользователь</dc:creator>
  <cp:lastModifiedBy>Пользователь</cp:lastModifiedBy>
  <cp:revision>54</cp:revision>
  <dcterms:created xsi:type="dcterms:W3CDTF">2014-09-12T02:08:24Z</dcterms:created>
  <dcterms:modified xsi:type="dcterms:W3CDTF">2017-11-21T18:20:32Z</dcterms:modified>
</cp:coreProperties>
</file>