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260EE-F25A-4208-B3FD-DABBD58AD038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69326-FAAF-4167-896D-BF3A9F3BB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255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69326-FAAF-4167-896D-BF3A9F3BB19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051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772816"/>
            <a:ext cx="7484368" cy="1470025"/>
          </a:xfrm>
        </p:spPr>
        <p:txBody>
          <a:bodyPr/>
          <a:lstStyle>
            <a:lvl1pPr>
              <a:defRPr b="1">
                <a:solidFill>
                  <a:schemeClr val="bg2">
                    <a:lumMod val="10000"/>
                  </a:schemeClr>
                </a:solidFill>
                <a:latin typeface="Century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328498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25000"/>
                  </a:schemeClr>
                </a:solidFill>
                <a:latin typeface="Century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69209-FC52-477D-8DA4-7BFB21A2D97F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27DB6-2B4D-44F9-B1F6-8EB02EBF6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01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B7B13-AEB3-4862-AA5F-543EAB01E6D8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55DB1-671F-4713-AC93-8A7DFA9E43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076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BD560-2CEF-4EC0-B1F2-46CE818377C2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042D2-DA9D-4DE8-B70C-C19DF9381C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930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5F11A-A2F3-4A87-9166-4C1D923F8713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E6FFD-677B-4E5D-984F-F1C1F0D61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9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780EB-52F0-4E3E-B1BF-E3BFC56CB5D6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5D1A4-9FA8-4DD7-86AC-F6F38AB2C9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40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41BCB-28B9-4F72-924A-EC3F41A58FCA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2FA4B-849F-476F-8407-4A298D9C1F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61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78C3D-1E35-4FBA-A8D6-CFC8EA6A1C56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04922-D49C-4AE0-9C15-5328FFBEFF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67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662DF-8130-406B-BB38-FA605B921400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ED97B-754A-43C1-8C27-C32A02350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52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13D58-8AA8-4B4A-9263-E8D8DBDD0271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0BE8C-02F0-4903-A891-0B926CF47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01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2AA6-DBC2-456F-8C22-51B25CC7D127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6FD2E-807A-41EC-86B6-888C8C5B7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85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57189-4C05-4FA3-83A8-D1B16328AF2D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CEF13-4F05-401F-A213-61427A1F63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168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21000">
              <a:schemeClr val="bg2">
                <a:lumMod val="90000"/>
              </a:schemeClr>
            </a:gs>
            <a:gs pos="46000">
              <a:schemeClr val="bg2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3497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619250" y="1600200"/>
            <a:ext cx="70675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8F4DCE-AA03-498E-9FE2-0EB67BFEAF25}" type="datetimeFigureOut">
              <a:rPr lang="ru-RU"/>
              <a:pPr>
                <a:defRPr/>
              </a:pPr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CCE301-D73C-48AB-B8CF-3D87EFFB3A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i="1" kern="1200">
          <a:solidFill>
            <a:srgbClr val="1E1C11"/>
          </a:solidFill>
          <a:latin typeface="Century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547813" y="692697"/>
            <a:ext cx="7483475" cy="2232248"/>
          </a:xfrm>
        </p:spPr>
        <p:txBody>
          <a:bodyPr/>
          <a:lstStyle/>
          <a:p>
            <a:r>
              <a:rPr lang="ru-RU" altLang="ru-RU" dirty="0" smtClean="0">
                <a:solidFill>
                  <a:schemeClr val="bg2">
                    <a:lumMod val="25000"/>
                  </a:schemeClr>
                </a:solidFill>
              </a:rPr>
              <a:t>Профессиональная деятельность дизайнера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313" y="4149080"/>
            <a:ext cx="6400800" cy="1800200"/>
          </a:xfrm>
        </p:spPr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Подготовил: Ратникова Татьяна Анатольевна, 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педагог дополнительного образования 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МБОУ ДО «Дом детского творчества 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Рудничного района г.Кемерово»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764704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«Задача дизайнеров, создающих предметное окружение – пробудить фантазию, заставить задуматься даже над самыми простыми вещами» </a:t>
            </a:r>
          </a:p>
          <a:p>
            <a:pPr algn="r"/>
            <a:r>
              <a:rPr lang="ru-RU" dirty="0" smtClean="0"/>
              <a:t>Матиас </a:t>
            </a:r>
            <a:r>
              <a:rPr lang="ru-RU" dirty="0" err="1" smtClean="0"/>
              <a:t>Хоффман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4005064"/>
            <a:ext cx="5112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Дизайн – (англ. </a:t>
            </a:r>
            <a:r>
              <a:rPr lang="ru-RU" dirty="0" err="1" smtClean="0"/>
              <a:t>design</a:t>
            </a:r>
            <a:r>
              <a:rPr lang="ru-RU" dirty="0" smtClean="0"/>
              <a:t> – проектировать, конструировать, чертить) – это художественное проектирование и конструирование эстетических свойств окружающего нас предметного мира.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60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/>
          <a:p>
            <a:r>
              <a:rPr lang="ru-RU" sz="2400" dirty="0" smtClean="0"/>
              <a:t>Профессионально важные качества: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1600200"/>
            <a:ext cx="5904656" cy="4525963"/>
          </a:xfrm>
        </p:spPr>
        <p:txBody>
          <a:bodyPr/>
          <a:lstStyle/>
          <a:p>
            <a:r>
              <a:rPr lang="ru-RU" sz="1800" dirty="0" smtClean="0"/>
              <a:t>творческие способности;</a:t>
            </a:r>
          </a:p>
          <a:p>
            <a:r>
              <a:rPr lang="ru-RU" sz="1800" dirty="0" smtClean="0"/>
              <a:t>развитые </a:t>
            </a:r>
            <a:r>
              <a:rPr lang="ru-RU" sz="1800" dirty="0" err="1" smtClean="0"/>
              <a:t>пространственно</a:t>
            </a:r>
            <a:r>
              <a:rPr lang="ru-RU" sz="1800" dirty="0" smtClean="0"/>
              <a:t> образное мышление и воображение;</a:t>
            </a:r>
          </a:p>
          <a:p>
            <a:r>
              <a:rPr lang="ru-RU" sz="1800" dirty="0" smtClean="0"/>
              <a:t>высокий уровень распределения, объема, концентрации и переключения внимания;</a:t>
            </a:r>
          </a:p>
          <a:p>
            <a:r>
              <a:rPr lang="ru-RU" sz="1800" dirty="0" smtClean="0"/>
              <a:t> эстетический и художественный вкус;</a:t>
            </a:r>
          </a:p>
          <a:p>
            <a:r>
              <a:rPr lang="ru-RU" sz="1800" dirty="0" smtClean="0"/>
              <a:t> креативность;</a:t>
            </a:r>
          </a:p>
          <a:p>
            <a:r>
              <a:rPr lang="ru-RU" sz="1800" dirty="0" smtClean="0"/>
              <a:t> ответственность;</a:t>
            </a:r>
          </a:p>
          <a:p>
            <a:r>
              <a:rPr lang="ru-RU" sz="1800" dirty="0" smtClean="0"/>
              <a:t> наблюдательность;</a:t>
            </a:r>
          </a:p>
          <a:p>
            <a:r>
              <a:rPr lang="ru-RU" sz="1800" dirty="0" smtClean="0"/>
              <a:t> самостоятельность;</a:t>
            </a:r>
          </a:p>
          <a:p>
            <a:r>
              <a:rPr lang="ru-RU" sz="1800" dirty="0" smtClean="0"/>
              <a:t> коммуникабельность.</a:t>
            </a:r>
          </a:p>
          <a:p>
            <a:endParaRPr lang="ru-RU" sz="1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675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1143000"/>
          </a:xfrm>
        </p:spPr>
        <p:txBody>
          <a:bodyPr/>
          <a:lstStyle/>
          <a:p>
            <a:r>
              <a:rPr lang="ru-RU" sz="2400" dirty="0" smtClean="0"/>
              <a:t>Медицинские ограничения: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600200"/>
            <a:ext cx="5122912" cy="4525963"/>
          </a:xfrm>
        </p:spPr>
        <p:txBody>
          <a:bodyPr/>
          <a:lstStyle/>
          <a:p>
            <a:r>
              <a:rPr lang="ru-RU" sz="1800" dirty="0"/>
              <a:t>н</a:t>
            </a:r>
            <a:r>
              <a:rPr lang="ru-RU" sz="1800" dirty="0" smtClean="0"/>
              <a:t>ервно психические заболевания;</a:t>
            </a:r>
          </a:p>
          <a:p>
            <a:r>
              <a:rPr lang="ru-RU" sz="1800" dirty="0" smtClean="0"/>
              <a:t>  некорректируемое снижение остроты зрения;</a:t>
            </a:r>
          </a:p>
          <a:p>
            <a:r>
              <a:rPr lang="ru-RU" sz="1800" dirty="0" smtClean="0"/>
              <a:t>  нарушение бинокулярного зрения;</a:t>
            </a:r>
          </a:p>
          <a:p>
            <a:r>
              <a:rPr lang="ru-RU" sz="1800" dirty="0" smtClean="0"/>
              <a:t>  нарушение координации движений рук. 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407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5842992" cy="1143000"/>
          </a:xfrm>
        </p:spPr>
        <p:txBody>
          <a:bodyPr/>
          <a:lstStyle/>
          <a:p>
            <a:r>
              <a:rPr lang="ru-RU" sz="2400" dirty="0" smtClean="0"/>
              <a:t>Содержание деятельности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700808"/>
            <a:ext cx="5122912" cy="4525963"/>
          </a:xfrm>
        </p:spPr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 smtClean="0"/>
              <a:t>Содержание деятельности дизайнера во многом зависит от области специализации этого специалиста. Дизайнер разрабатывает художественно конструкторские проекты изделий производственного и бытового назначения, занимается оформлением интерьера помещений, офисов.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01918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850106"/>
          </a:xfrm>
        </p:spPr>
        <p:txBody>
          <a:bodyPr/>
          <a:lstStyle/>
          <a:p>
            <a:r>
              <a:rPr lang="ru-RU" sz="2400" dirty="0" smtClean="0"/>
              <a:t>Ландшафтный дизайнер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1196752"/>
            <a:ext cx="6480720" cy="5400600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/>
              <a:t>Э</a:t>
            </a:r>
            <a:r>
              <a:rPr lang="ru-RU" sz="1800" dirty="0" smtClean="0"/>
              <a:t>то и художник, и садовник, и архитектор в одном лице. Его задача – декорировать природное пространство зеленью, цветами с учетом расположения коммуникаций, беседок, колодцев, клумб, деревьев, кустарников и т.д.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 smtClean="0"/>
              <a:t> В отличие от художественного полотна, произведение ландшафтного дизайнера постоянно меняется в зависимости от времени года и дня - он обязан предусмотреть, как созданное будет выглядеть и в осеннюю пору буйства ярких красок, и зимой, когда это буйство сменяется строгостью черных веток и стволов на фоне белизны снега.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4673273"/>
            <a:ext cx="3312368" cy="18625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4693321"/>
            <a:ext cx="2425700" cy="182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458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188640"/>
            <a:ext cx="5987008" cy="1008112"/>
          </a:xfrm>
        </p:spPr>
        <p:txBody>
          <a:bodyPr/>
          <a:lstStyle/>
          <a:p>
            <a:r>
              <a:rPr lang="ru-RU" sz="2400" dirty="0" smtClean="0"/>
              <a:t>Дизайнер интерьера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196752"/>
            <a:ext cx="6048672" cy="5184576"/>
          </a:xfrm>
        </p:spPr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Его работа состоит не только из создания проекта как такового. Первоначально дизайнер интерьера </a:t>
            </a:r>
            <a:r>
              <a:rPr lang="ru-RU" sz="1400" b="1" dirty="0" smtClean="0"/>
              <a:t>общается с заказчиком</a:t>
            </a:r>
            <a:r>
              <a:rPr lang="ru-RU" sz="1400" dirty="0" smtClean="0"/>
              <a:t>, пытаясь понять </a:t>
            </a:r>
            <a:r>
              <a:rPr lang="ru-RU" sz="1400" b="1" dirty="0" smtClean="0"/>
              <a:t>его пожелания</a:t>
            </a:r>
            <a:r>
              <a:rPr lang="ru-RU" sz="1400" dirty="0" smtClean="0"/>
              <a:t>, далее формулируется </a:t>
            </a:r>
            <a:r>
              <a:rPr lang="ru-RU" sz="1400" b="1" dirty="0" smtClean="0"/>
              <a:t>техническое задание</a:t>
            </a:r>
            <a:r>
              <a:rPr lang="ru-RU" sz="1400" dirty="0" smtClean="0"/>
              <a:t>, опираясь на которое дизайнер готовит </a:t>
            </a:r>
            <a:r>
              <a:rPr lang="ru-RU" sz="1400" b="1" dirty="0" smtClean="0"/>
              <a:t>предложения по планировке </a:t>
            </a:r>
            <a:r>
              <a:rPr lang="ru-RU" sz="1400" dirty="0" smtClean="0"/>
              <a:t>помещения. Второй этап работы над проектом начинается после того, как после всех согласований с клиентом дизайнер интерьера </a:t>
            </a:r>
            <a:r>
              <a:rPr lang="ru-RU" sz="1400" b="1" dirty="0" smtClean="0"/>
              <a:t>имеет утвержденный проект</a:t>
            </a:r>
            <a:r>
              <a:rPr lang="ru-RU" sz="1400" dirty="0" smtClean="0"/>
              <a:t>. Начинается </a:t>
            </a:r>
            <a:r>
              <a:rPr lang="ru-RU" sz="1400" b="1" dirty="0" smtClean="0"/>
              <a:t>подбор</a:t>
            </a:r>
            <a:r>
              <a:rPr lang="ru-RU" sz="1400" dirty="0" smtClean="0"/>
              <a:t> деталей интерьера, мебели, материалов, опять-таки с участием заказчика.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Профессиональный дизайнер </a:t>
            </a:r>
            <a:r>
              <a:rPr lang="ru-RU" sz="1400" b="1" dirty="0" smtClean="0"/>
              <a:t>должен владеть </a:t>
            </a:r>
            <a:r>
              <a:rPr lang="ru-RU" sz="1400" dirty="0" smtClean="0"/>
              <a:t>такими компьютерными программами, как </a:t>
            </a:r>
            <a:r>
              <a:rPr lang="ru-RU" sz="1400" dirty="0" err="1" smtClean="0"/>
              <a:t>ArchiCad</a:t>
            </a:r>
            <a:r>
              <a:rPr lang="ru-RU" sz="1400" dirty="0" smtClean="0"/>
              <a:t> и 3DMax, поскольку современный дизайн интерьера предполагает, как правило, разработку проекта как такового в электронном виде, хотя эскиз от руки выполняется в зависимости не от объема помещения, а от пожелания заказчика и стиля работы дизайнера.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2378501" cy="17852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96" y="2996952"/>
            <a:ext cx="2526363" cy="16713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813" y="5043338"/>
            <a:ext cx="2407146" cy="16080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5225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850106"/>
          </a:xfrm>
        </p:spPr>
        <p:txBody>
          <a:bodyPr/>
          <a:lstStyle/>
          <a:p>
            <a:r>
              <a:rPr lang="ru-RU" sz="2400" dirty="0" smtClean="0"/>
              <a:t>Дизайнер одежды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1340768"/>
            <a:ext cx="5554960" cy="4785395"/>
          </a:xfrm>
        </p:spPr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Я</a:t>
            </a:r>
            <a:r>
              <a:rPr lang="ru-RU" sz="1400" dirty="0" smtClean="0"/>
              <a:t>вляется прежде всего законодателем модных тенденций и направлений. Приступая к созданию моделей одежды, дизайнер, в первую очередь, задумывает художественный образ, подбирает все необходимые материалы и лишь затем переходит к непосредственному воплощению идеи в конкретном костюме. В этом процессе участвует целая команда: конструкторы, технологи, швеи, вышивальщицы и др. Но, несмотря на их помощь, мастеру необходимо самому уметь хорошо шить и рисовать. Недаром многие известные кутюрье начинали свою карьеру с работы закройщика в ателье. Приобретенные практические навыки, знание всех этапов создания одежды значительно помогают в работе.</a:t>
            </a:r>
            <a:endParaRPr lang="ru-RU" sz="1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183" y="332656"/>
            <a:ext cx="2304256" cy="17784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2615614" cy="17423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323" y="4735373"/>
            <a:ext cx="2645486" cy="17539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464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850106"/>
          </a:xfrm>
        </p:spPr>
        <p:txBody>
          <a:bodyPr/>
          <a:lstStyle/>
          <a:p>
            <a:r>
              <a:rPr lang="ru-RU" sz="2400" dirty="0" smtClean="0"/>
              <a:t>Графический дизайн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1124744"/>
            <a:ext cx="5400600" cy="5001419"/>
          </a:xfrm>
        </p:spPr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 smtClean="0"/>
              <a:t>Занимается созданием макетов рекламных буклетов и плакатов, газет и журналов, упаковки, наружной рекламы, фирменного стиля, </a:t>
            </a:r>
            <a:r>
              <a:rPr lang="ru-RU" sz="1400" dirty="0" err="1" smtClean="0"/>
              <a:t>web</a:t>
            </a:r>
            <a:r>
              <a:rPr lang="ru-RU" sz="1400" dirty="0" smtClean="0"/>
              <a:t>-приложений. Общепринятое использование графического дизайна включает в себя журналы, рекламу, упаковку и </a:t>
            </a:r>
            <a:r>
              <a:rPr lang="ru-RU" sz="1400" dirty="0" err="1" smtClean="0"/>
              <a:t>web</a:t>
            </a:r>
            <a:r>
              <a:rPr lang="ru-RU" sz="1400" dirty="0" smtClean="0"/>
              <a:t>-дизайн. Например, упаковка товара может включать в себя логотип или другое изображение, организованный текст и чистые элементы дизайна, такие как форма и цвет, способствующие единому восприятию картинки. Композиция — одно из важнейших свойств графического дизайна, в особенности при использовании предварительных материалов или иных элементов.</a:t>
            </a:r>
            <a:endParaRPr lang="ru-RU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2640013" cy="164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471" y="2204864"/>
            <a:ext cx="2524126" cy="1687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34" b="9143"/>
          <a:stretch/>
        </p:blipFill>
        <p:spPr bwMode="auto">
          <a:xfrm>
            <a:off x="323528" y="4365104"/>
            <a:ext cx="2934258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190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552728" cy="864096"/>
          </a:xfrm>
        </p:spPr>
        <p:txBody>
          <a:bodyPr/>
          <a:lstStyle/>
          <a:p>
            <a:r>
              <a:rPr lang="ru-RU" sz="2400" dirty="0" smtClean="0"/>
              <a:t>Направления деятельности в работе дизайнера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268760"/>
            <a:ext cx="5328592" cy="4857403"/>
          </a:xfrm>
        </p:spPr>
        <p:txBody>
          <a:bodyPr/>
          <a:lstStyle/>
          <a:p>
            <a:pPr marL="0" indent="457200" algn="ctr">
              <a:spcBef>
                <a:spcPts val="0"/>
              </a:spcBef>
              <a:buNone/>
            </a:pPr>
            <a:r>
              <a:rPr lang="ru-RU" sz="1600" b="1" dirty="0" smtClean="0"/>
              <a:t>Разработка художественно-конструкторских (дизайнерских) проектов промышленной продукции, предметно-пространственных комплексов: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600" dirty="0" smtClean="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/>
              <a:t>- проведение </a:t>
            </a:r>
            <a:r>
              <a:rPr lang="ru-RU" sz="1600" dirty="0" err="1" smtClean="0"/>
              <a:t>предпроектного</a:t>
            </a:r>
            <a:r>
              <a:rPr lang="ru-RU" sz="1600" dirty="0" smtClean="0"/>
              <a:t> анализа для разработки дизайн-проектов;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/>
              <a:t>- осуществление процесса дизайнерского проектирования с учетом современных тенденций в области дизайна;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/>
              <a:t>- произведение расчетов технико-экономического обоснования предлагаемого проекта;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/>
              <a:t>- разработка колористического решения дизайн-проекта.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2160240" cy="15977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19" y="4365104"/>
            <a:ext cx="2713037" cy="1811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3" y="2132856"/>
            <a:ext cx="2952328" cy="16887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56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635080" cy="1008112"/>
          </a:xfrm>
        </p:spPr>
        <p:txBody>
          <a:bodyPr/>
          <a:lstStyle/>
          <a:p>
            <a:r>
              <a:rPr lang="ru-RU" sz="2400" dirty="0" smtClean="0"/>
              <a:t>Направления деятельности в работе дизайнера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268760"/>
            <a:ext cx="6275040" cy="5328592"/>
          </a:xfrm>
        </p:spPr>
        <p:txBody>
          <a:bodyPr/>
          <a:lstStyle/>
          <a:p>
            <a:pPr marL="0" indent="457200" algn="ctr">
              <a:spcBef>
                <a:spcPts val="0"/>
              </a:spcBef>
              <a:buNone/>
            </a:pPr>
            <a:r>
              <a:rPr lang="ru-RU" sz="1400" b="1" dirty="0" smtClean="0"/>
              <a:t>Выполнение эскизов с использованием различных графических средств и приемов:</a:t>
            </a:r>
          </a:p>
          <a:p>
            <a:pPr marL="0" indent="457200" algn="ctr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400" dirty="0" smtClean="0"/>
              <a:t>- техническое исполнение художественно-конструкторских (дизайнерских) проектов в материале;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400" dirty="0" smtClean="0"/>
              <a:t>- применение материалов с учетом их формообразующих свойств;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400" dirty="0" smtClean="0"/>
              <a:t>- выполнение эталонных образцов объекта дизайна или его отдельных элементов в макете, материале;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400" dirty="0" smtClean="0"/>
              <a:t>- разработка конструкции изделия с учетом технологии изготовления, выполнение технических чертежей;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400" dirty="0" smtClean="0"/>
              <a:t>- разработка технологической карты изготовления изделия;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400" dirty="0" smtClean="0"/>
              <a:t>- контроль за изготовлением изделий в производстве в части соответствия их авторскому образцу;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400" dirty="0" smtClean="0"/>
              <a:t>- контроль промышленной продукции и предметно-пространственных комплексов на предмет соответствия требованиям стандартизации и сертификации;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400" dirty="0" smtClean="0"/>
              <a:t>- осуществление авторского надзора за реализацией художественно-конструкторских решений при изготовлении и доводке опытных образцов промышленной продукции, воплощением предметно-пространственных комплексов.</a:t>
            </a:r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78415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6264696" cy="1080120"/>
          </a:xfrm>
        </p:spPr>
        <p:txBody>
          <a:bodyPr/>
          <a:lstStyle/>
          <a:p>
            <a:r>
              <a:rPr lang="ru-RU" sz="2400" dirty="0" smtClean="0"/>
              <a:t>Направления деятельности в работе дизайнера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412776"/>
            <a:ext cx="5328592" cy="3600400"/>
          </a:xfrm>
        </p:spPr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b="1" dirty="0" smtClean="0"/>
              <a:t>Организация работы коллектива исполнителей: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/>
              <a:t>- составление конкретных заданий для реализации дизайн-проекта на основе технологических карт;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/>
              <a:t>- планирование собственной деятельности;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/>
              <a:t>- контролирование сроков и качества выполненных заданий.</a:t>
            </a:r>
          </a:p>
          <a:p>
            <a:pPr marL="0" indent="0" algn="just">
              <a:buNone/>
            </a:pPr>
            <a:endParaRPr lang="ru-R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190" y="1124744"/>
            <a:ext cx="2895600" cy="1927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739" y="3717032"/>
            <a:ext cx="3020678" cy="2016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62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6707088" cy="792088"/>
          </a:xfrm>
        </p:spPr>
        <p:txBody>
          <a:bodyPr/>
          <a:lstStyle/>
          <a:p>
            <a:r>
              <a:rPr lang="ru-RU" sz="2400" dirty="0" smtClean="0"/>
              <a:t>Профессиональная деятельность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1600200"/>
            <a:ext cx="5472608" cy="4525963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/>
              <a:t>В зависимости от специализации дизайнер может работать в дизайн-студиях и мастерских, типографиях, книжных издательствах, рекламных агентствах, СМИ, образовательных организациях (колледжи, техникум, вузы), театрах, дворцах культуры, домах моды, предприятиях по пошиву одежды, парках, цветоводческих хозяйствах, архитектурно-ландшафтных мастерских, салонах по изготовлению штор и портьер, мебельных и строительных магазинах, промышленных предприятиях, исследовательских и проектных институтах, конструкторских бюро.</a:t>
            </a:r>
            <a:endParaRPr lang="ru-RU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3236913" cy="168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822" y="1412776"/>
            <a:ext cx="2962275" cy="227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8799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88640"/>
            <a:ext cx="6120680" cy="936104"/>
          </a:xfrm>
        </p:spPr>
        <p:txBody>
          <a:bodyPr/>
          <a:lstStyle/>
          <a:p>
            <a:r>
              <a:rPr lang="ru-RU" sz="2400" dirty="0" smtClean="0"/>
              <a:t>Карьерная лестница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124744"/>
            <a:ext cx="5328592" cy="4032448"/>
          </a:xfrm>
        </p:spPr>
        <p:txBody>
          <a:bodyPr/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/>
              <a:t>Карьерная лестница может включать следующие должности:</a:t>
            </a:r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 дизайнер; </a:t>
            </a:r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ведущий дизайнер; </a:t>
            </a:r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руководитель группы дизайнеров</a:t>
            </a:r>
            <a:r>
              <a:rPr lang="ru-RU" sz="1600" dirty="0"/>
              <a:t>;</a:t>
            </a:r>
            <a:endParaRPr lang="ru-RU" sz="1600" dirty="0" smtClean="0"/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начальник дизайнерского отдела</a:t>
            </a:r>
            <a:r>
              <a:rPr lang="ru-RU" sz="1600" dirty="0"/>
              <a:t>;</a:t>
            </a:r>
            <a:endParaRPr lang="ru-RU" sz="1600" dirty="0" smtClean="0"/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руководитель дизайнерского управления; </a:t>
            </a:r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арт-директор. 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600" dirty="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/>
              <a:t>Успешный дизайнер в будущем может сам стать автором проектов и создать собственную дизайн-студию.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3035300" cy="2030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699" y="3893236"/>
            <a:ext cx="2979150" cy="19875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4991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250" y="5157192"/>
            <a:ext cx="7067550" cy="96897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Благодарю за внимание!!!</a:t>
            </a:r>
            <a:endParaRPr lang="ru-RU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443" y="260648"/>
            <a:ext cx="5865633" cy="41044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102523"/>
      </p:ext>
    </p:extLst>
  </p:cSld>
  <p:clrMapOvr>
    <a:masterClrMapping/>
  </p:clrMapOvr>
</p:sld>
</file>

<file path=ppt/theme/theme1.xml><?xml version="1.0" encoding="utf-8"?>
<a:theme xmlns:a="http://schemas.openxmlformats.org/drawingml/2006/main" name="00008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000084</Template>
  <TotalTime>180</TotalTime>
  <Words>915</Words>
  <Application>Microsoft Office PowerPoint</Application>
  <PresentationFormat>Экран (4:3)</PresentationFormat>
  <Paragraphs>72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000084</vt:lpstr>
      <vt:lpstr>Профессиональная деятельность дизайнера</vt:lpstr>
      <vt:lpstr>Презентация PowerPoint</vt:lpstr>
      <vt:lpstr>Профессионально важные качества:</vt:lpstr>
      <vt:lpstr>Медицинские ограничения:</vt:lpstr>
      <vt:lpstr>Содержание деятельности</vt:lpstr>
      <vt:lpstr>Ландшафтный дизайнер</vt:lpstr>
      <vt:lpstr>Дизайнер интерьера</vt:lpstr>
      <vt:lpstr>Дизайнер одежды </vt:lpstr>
      <vt:lpstr>Графический дизайн</vt:lpstr>
      <vt:lpstr>Направления деятельности в работе дизайнера</vt:lpstr>
      <vt:lpstr>Направления деятельности в работе дизайнера</vt:lpstr>
      <vt:lpstr>Направления деятельности в работе дизайнера</vt:lpstr>
      <vt:lpstr>Профессиональная деятельность</vt:lpstr>
      <vt:lpstr>Карьерная лестница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деятельность дизайнера</dc:title>
  <dc:creator>Екатерина Евгеньевна Кузнецова</dc:creator>
  <cp:lastModifiedBy>Екатерина Евгеньевна Кузнецова</cp:lastModifiedBy>
  <cp:revision>18</cp:revision>
  <cp:lastPrinted>2017-12-14T05:58:31Z</cp:lastPrinted>
  <dcterms:created xsi:type="dcterms:W3CDTF">2017-11-13T08:13:34Z</dcterms:created>
  <dcterms:modified xsi:type="dcterms:W3CDTF">2017-12-14T05:58:34Z</dcterms:modified>
</cp:coreProperties>
</file>