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57" r:id="rId11"/>
    <p:sldId id="258" r:id="rId12"/>
    <p:sldId id="263" r:id="rId13"/>
    <p:sldId id="276" r:id="rId14"/>
    <p:sldId id="277" r:id="rId15"/>
    <p:sldId id="278" r:id="rId16"/>
    <p:sldId id="259" r:id="rId17"/>
    <p:sldId id="279" r:id="rId18"/>
    <p:sldId id="280" r:id="rId19"/>
    <p:sldId id="281" r:id="rId20"/>
    <p:sldId id="265" r:id="rId21"/>
    <p:sldId id="266" r:id="rId22"/>
    <p:sldId id="264" r:id="rId23"/>
    <p:sldId id="27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  <a:t>Линия </a:t>
            </a:r>
            <a:b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</a:br>
            <a: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  <a:t>и ее выразительные </a:t>
            </a:r>
            <a: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  <a:t>возможности</a:t>
            </a:r>
            <a:b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</a:br>
            <a: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  <a:t/>
            </a:r>
            <a:b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</a:br>
            <a: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  <a:t/>
            </a:r>
            <a:br>
              <a:rPr lang="ru-RU" sz="4800" i="1" dirty="0" smtClean="0">
                <a:solidFill>
                  <a:srgbClr val="FF0000"/>
                </a:solidFill>
                <a:latin typeface="Constantia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</a:rPr>
              <a:t>Выполнила</a:t>
            </a:r>
            <a:r>
              <a:rPr lang="ru-RU" sz="1800" dirty="0" smtClean="0">
                <a:solidFill>
                  <a:srgbClr val="C00000"/>
                </a:solidFill>
              </a:rPr>
              <a:t>: Учитель ИЗО </a:t>
            </a:r>
            <a:r>
              <a:rPr lang="ru-RU" sz="1800" dirty="0" smtClean="0">
                <a:solidFill>
                  <a:srgbClr val="C00000"/>
                </a:solidFill>
              </a:rPr>
              <a:t/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smtClean="0">
                <a:solidFill>
                  <a:srgbClr val="C00000"/>
                </a:solidFill>
              </a:rPr>
              <a:t> МАОУ « </a:t>
            </a:r>
            <a:r>
              <a:rPr lang="ru-RU" sz="1800" dirty="0" smtClean="0">
                <a:solidFill>
                  <a:srgbClr val="C00000"/>
                </a:solidFill>
              </a:rPr>
              <a:t>СОШ №</a:t>
            </a:r>
            <a:r>
              <a:rPr lang="ru-RU" sz="1800" smtClean="0">
                <a:solidFill>
                  <a:srgbClr val="C00000"/>
                </a:solidFill>
              </a:rPr>
              <a:t>14 </a:t>
            </a:r>
            <a:r>
              <a:rPr lang="ru-RU" sz="1800" smtClean="0">
                <a:solidFill>
                  <a:srgbClr val="C00000"/>
                </a:solidFill>
              </a:rPr>
              <a:t>г.Челябинска»</a:t>
            </a:r>
            <a:r>
              <a:rPr lang="ru-RU" sz="1800" dirty="0" smtClean="0">
                <a:solidFill>
                  <a:srgbClr val="C00000"/>
                </a:solidFill>
              </a:rPr>
              <a:t/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Блинова Ю.Г.</a:t>
            </a:r>
            <a:r>
              <a:rPr lang="ru-RU" sz="4800" dirty="0" smtClean="0">
                <a:solidFill>
                  <a:srgbClr val="C00000"/>
                </a:solidFill>
              </a:rPr>
              <a:t/>
            </a:r>
            <a:br>
              <a:rPr lang="ru-RU" sz="4800" dirty="0" smtClean="0">
                <a:solidFill>
                  <a:srgbClr val="C00000"/>
                </a:solidFill>
              </a:rPr>
            </a:br>
            <a:endParaRPr lang="ru-RU" sz="4800" i="1" dirty="0">
              <a:solidFill>
                <a:srgbClr val="FF00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Домашнее задание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Альбомный лист , гуашь черная  и белая, карандаш, кисти широкая и маленькая, палитра</a:t>
            </a: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4400" i="1" dirty="0" smtClean="0"/>
              <a:t>Вот старый дуб- листва из звонкой меди,</a:t>
            </a:r>
          </a:p>
          <a:p>
            <a:pPr>
              <a:buNone/>
            </a:pPr>
            <a:r>
              <a:rPr lang="ru-RU" sz="4400" i="1" dirty="0" smtClean="0"/>
              <a:t>Могучий стан в извилинах коры-</a:t>
            </a:r>
          </a:p>
          <a:p>
            <a:pPr>
              <a:buNone/>
            </a:pPr>
            <a:r>
              <a:rPr lang="ru-RU" sz="4400" i="1" dirty="0" smtClean="0"/>
              <a:t>Он весь гудит, рокочет о победе, </a:t>
            </a:r>
          </a:p>
          <a:p>
            <a:pPr>
              <a:buNone/>
            </a:pPr>
            <a:r>
              <a:rPr lang="ru-RU" sz="4400" i="1" dirty="0" smtClean="0"/>
              <a:t>Как некогда на струнах гусляры.</a:t>
            </a:r>
          </a:p>
          <a:p>
            <a:pPr>
              <a:buNone/>
            </a:pPr>
            <a:r>
              <a:rPr lang="ru-RU" sz="4400" i="1" dirty="0" smtClean="0"/>
              <a:t>                        Вс. Рождественский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ru-RU" sz="4400" dirty="0" smtClean="0"/>
          </a:p>
          <a:p>
            <a:endParaRPr lang="ru-RU" sz="4400" dirty="0" smtClean="0"/>
          </a:p>
          <a:p>
            <a:r>
              <a:rPr lang="ru-RU" sz="5400" dirty="0" smtClean="0"/>
              <a:t>Что является основным элементом рисунка?</a:t>
            </a:r>
          </a:p>
          <a:p>
            <a:endParaRPr lang="ru-RU" sz="44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Основной элемент рисунка – </a:t>
            </a:r>
            <a:r>
              <a:rPr lang="ru-RU" b="1" i="1" dirty="0" smtClean="0"/>
              <a:t>линия.</a:t>
            </a:r>
          </a:p>
          <a:p>
            <a:r>
              <a:rPr lang="ru-RU" dirty="0" smtClean="0"/>
              <a:t>Основная задача </a:t>
            </a:r>
            <a:r>
              <a:rPr lang="ru-RU" b="1" i="1" dirty="0" smtClean="0"/>
              <a:t>линии</a:t>
            </a:r>
            <a:r>
              <a:rPr lang="ru-RU" dirty="0" smtClean="0"/>
              <a:t> – выразить движение. Взгляд как бы следует в направлении линии, повторяя её изгибы и направления.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ru-RU" sz="4400" dirty="0" smtClean="0"/>
          </a:p>
          <a:p>
            <a:pPr algn="ctr">
              <a:buNone/>
            </a:pPr>
            <a:endParaRPr lang="ru-RU" sz="4400" dirty="0" smtClean="0"/>
          </a:p>
          <a:p>
            <a:pPr algn="ctr">
              <a:buNone/>
            </a:pPr>
            <a:r>
              <a:rPr lang="ru-RU" sz="4400" dirty="0" smtClean="0"/>
              <a:t>От чего будет зависеть впечатление от рисунка?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ru-RU" sz="6600" b="1" dirty="0" smtClean="0"/>
          </a:p>
          <a:p>
            <a:pPr algn="ctr">
              <a:buNone/>
            </a:pPr>
            <a:r>
              <a:rPr lang="ru-RU" sz="8800" b="1" dirty="0" smtClean="0"/>
              <a:t>«ЛИНИЯ»</a:t>
            </a:r>
            <a:endParaRPr lang="ru-RU" sz="88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У человека рисующего </a:t>
            </a:r>
            <a:r>
              <a:rPr lang="ru-RU" b="1" i="1" dirty="0" smtClean="0"/>
              <a:t>линией</a:t>
            </a:r>
            <a:r>
              <a:rPr lang="ru-RU" dirty="0" smtClean="0"/>
              <a:t>, как и пишущего, есть свой почерк- своя манера вести линию, обрисовывать контуры предмета.</a:t>
            </a:r>
          </a:p>
          <a:p>
            <a:r>
              <a:rPr lang="ru-RU" dirty="0" smtClean="0"/>
              <a:t>Из всего сказанного можно сделать вывод, закончите мою мысль:</a:t>
            </a:r>
          </a:p>
          <a:p>
            <a:pPr algn="ctr">
              <a:buNone/>
            </a:pPr>
            <a:r>
              <a:rPr lang="ru-RU" sz="4000" i="1" dirty="0" smtClean="0"/>
              <a:t>«Каждая линия имеет свой …»</a:t>
            </a:r>
            <a:endParaRPr lang="ru-RU" sz="4000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800" dirty="0" smtClean="0"/>
              <a:t>«Каждая линия имеет свой </a:t>
            </a:r>
            <a:r>
              <a:rPr lang="ru-RU" sz="4800" b="1" i="1" dirty="0" smtClean="0"/>
              <a:t>характер</a:t>
            </a:r>
            <a:r>
              <a:rPr lang="ru-RU" sz="4800" dirty="0" smtClean="0"/>
              <a:t>»</a:t>
            </a:r>
            <a:endParaRPr lang="ru-RU" sz="4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Линия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 smtClean="0"/>
              <a:t>Любой рисунок состоит из линий</a:t>
            </a:r>
          </a:p>
          <a:p>
            <a:pPr>
              <a:buNone/>
            </a:pPr>
            <a:r>
              <a:rPr lang="ru-RU" dirty="0" smtClean="0"/>
              <a:t>Длинных или коротких, волнистых или отрывистых, толстых или тонких</a:t>
            </a:r>
          </a:p>
          <a:p>
            <a:pPr>
              <a:buNone/>
            </a:pPr>
            <a:r>
              <a:rPr lang="ru-RU" dirty="0" smtClean="0"/>
              <a:t>Линии бывают разные по характеру: уверенные, беглые, поспешные, лихие, смелые, строгие.</a:t>
            </a:r>
          </a:p>
          <a:p>
            <a:pPr>
              <a:buNone/>
            </a:pPr>
            <a:r>
              <a:rPr lang="ru-RU" dirty="0" smtClean="0"/>
              <a:t>В природе линий нет – в то же время мы их видим – например контур предмета.</a:t>
            </a:r>
          </a:p>
          <a:p>
            <a:pPr>
              <a:buNone/>
            </a:pPr>
            <a:r>
              <a:rPr lang="ru-RU" dirty="0" smtClean="0"/>
              <a:t>Линия – это знак, она условна придумана нами как способ обозначения.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Буква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Буква – это тоже </a:t>
            </a:r>
            <a:r>
              <a:rPr lang="ru-RU" b="1" i="1" dirty="0" smtClean="0"/>
              <a:t>линия</a:t>
            </a:r>
          </a:p>
          <a:p>
            <a:r>
              <a:rPr lang="ru-RU" dirty="0" smtClean="0"/>
              <a:t>У человека есть свой почерк – своя манера вести линию.  Почерк у всех разный - он выражает эмоции чувства художника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1343" t="65235" r="9710" b="13819"/>
          <a:stretch>
            <a:fillRect/>
          </a:stretch>
        </p:blipFill>
        <p:spPr>
          <a:xfrm>
            <a:off x="0" y="0"/>
            <a:ext cx="9144000" cy="693682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Игра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Первый ряд- все вместе слегка стучат ладошками по столу.</a:t>
            </a:r>
          </a:p>
          <a:p>
            <a:r>
              <a:rPr lang="ru-RU" dirty="0" smtClean="0"/>
              <a:t>Второй ряд- потирает ладошкой о ладошку.</a:t>
            </a:r>
          </a:p>
          <a:p>
            <a:r>
              <a:rPr lang="ru-RU" dirty="0" smtClean="0"/>
              <a:t>Третий ряд – хлопает в ладоши.</a:t>
            </a:r>
          </a:p>
          <a:p>
            <a:endParaRPr lang="ru-RU" dirty="0" smtClean="0"/>
          </a:p>
          <a:p>
            <a:pPr algn="ctr">
              <a:buNone/>
            </a:pPr>
            <a:r>
              <a:rPr lang="ru-RU" i="1" dirty="0" smtClean="0"/>
              <a:t>Все движения начинаем одновременно по моей команде.</a:t>
            </a:r>
            <a:endParaRPr lang="ru-RU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/>
              <a:t>Прислушайтесь:</a:t>
            </a:r>
          </a:p>
          <a:p>
            <a:pPr>
              <a:buNone/>
            </a:pPr>
            <a:r>
              <a:rPr lang="ru-RU" dirty="0" smtClean="0"/>
              <a:t>           Выдерживая определённый ритм, мы создали шум дождя.</a:t>
            </a:r>
          </a:p>
          <a:p>
            <a:pPr>
              <a:buNone/>
            </a:pPr>
            <a:r>
              <a:rPr lang="ru-RU" dirty="0" smtClean="0"/>
              <a:t>           Дождевые капли, течение речки- быстрое или плавное движение воды, движение на ветру травы или веток деревьев передаётся ритмом линий, длинный или коротких, создавая тревожное или радостное настроение, пасмурную или солнечную погоду.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Согласование </a:t>
            </a:r>
            <a:r>
              <a:rPr lang="ru-RU" b="1" i="1" dirty="0" smtClean="0"/>
              <a:t>ритма</a:t>
            </a:r>
            <a:r>
              <a:rPr lang="ru-RU" dirty="0" smtClean="0"/>
              <a:t> линий и </a:t>
            </a:r>
            <a:r>
              <a:rPr lang="ru-RU" b="1" i="1" dirty="0" smtClean="0"/>
              <a:t>цвета</a:t>
            </a:r>
            <a:r>
              <a:rPr lang="ru-RU" dirty="0" smtClean="0"/>
              <a:t> создаёт </a:t>
            </a:r>
            <a:r>
              <a:rPr lang="ru-RU" b="1" i="1" dirty="0" smtClean="0"/>
              <a:t>настроение</a:t>
            </a:r>
            <a:r>
              <a:rPr lang="ru-RU" dirty="0" smtClean="0"/>
              <a:t>. </a:t>
            </a:r>
          </a:p>
          <a:p>
            <a:pPr>
              <a:buNone/>
            </a:pPr>
            <a:r>
              <a:rPr lang="ru-RU" dirty="0" smtClean="0"/>
              <a:t>    Ритмы могут быть быстрыми и плавными, спокойными и тревожными.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Ритм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i="1" dirty="0" smtClean="0"/>
              <a:t>Ритм</a:t>
            </a:r>
            <a:r>
              <a:rPr lang="ru-RU" dirty="0" smtClean="0"/>
              <a:t> – это чередование соизмеримых между собой элементов.</a:t>
            </a:r>
          </a:p>
          <a:p>
            <a:r>
              <a:rPr lang="ru-RU" dirty="0" smtClean="0"/>
              <a:t>Ритмические соотношения могут быть разнообразными например забор – это ритм полосок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2018" t="52329" r="55347" b="19465"/>
          <a:stretch>
            <a:fillRect/>
          </a:stretch>
        </p:blipFill>
        <p:spPr>
          <a:xfrm>
            <a:off x="1928794" y="1"/>
            <a:ext cx="56251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9961" t="4104" r="5470" b="67034"/>
          <a:stretch>
            <a:fillRect/>
          </a:stretch>
        </p:blipFill>
        <p:spPr>
          <a:xfrm>
            <a:off x="80337" y="0"/>
            <a:ext cx="9063663" cy="671514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0737" t="16538" r="56680" b="48352"/>
          <a:stretch>
            <a:fillRect/>
          </a:stretch>
        </p:blipFill>
        <p:spPr>
          <a:xfrm>
            <a:off x="2357422" y="-1"/>
            <a:ext cx="4500594" cy="684090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6680" t="19888" b="43809"/>
          <a:stretch>
            <a:fillRect/>
          </a:stretch>
        </p:blipFill>
        <p:spPr>
          <a:xfrm>
            <a:off x="0" y="-66837"/>
            <a:ext cx="9144000" cy="6924837"/>
          </a:xfrm>
        </p:spPr>
      </p:pic>
      <p:pic>
        <p:nvPicPr>
          <p:cNvPr id="5" name="Рисунок 4" descr="Изображение 091.jpg"/>
          <p:cNvPicPr>
            <a:picLocks noChangeAspect="1"/>
          </p:cNvPicPr>
          <p:nvPr/>
        </p:nvPicPr>
        <p:blipFill>
          <a:blip r:embed="rId2" cstate="print"/>
          <a:srcRect l="56895" t="41667" r="30897" b="52083"/>
          <a:stretch>
            <a:fillRect/>
          </a:stretch>
        </p:blipFill>
        <p:spPr>
          <a:xfrm>
            <a:off x="714348" y="5572141"/>
            <a:ext cx="3857652" cy="130969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00042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Творим на уроке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42939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i="1" u="sng" dirty="0" smtClean="0">
                <a:solidFill>
                  <a:srgbClr val="FF0000"/>
                </a:solidFill>
              </a:rPr>
              <a:t>1 </a:t>
            </a:r>
            <a:r>
              <a:rPr lang="ru-RU" sz="2400" b="1" i="1" u="sng" dirty="0" smtClean="0"/>
              <a:t>напиши слово «линия» </a:t>
            </a:r>
          </a:p>
          <a:p>
            <a:pPr algn="ctr">
              <a:buNone/>
            </a:pPr>
            <a:r>
              <a:rPr lang="ru-RU" sz="2400" b="1" i="1" dirty="0" smtClean="0"/>
              <a:t>-Как очень аккуратный человек</a:t>
            </a:r>
          </a:p>
          <a:p>
            <a:pPr algn="ctr">
              <a:buNone/>
            </a:pPr>
            <a:r>
              <a:rPr lang="ru-RU" sz="2400" b="1" i="1" dirty="0" smtClean="0"/>
              <a:t>-Как человек который спешит</a:t>
            </a:r>
          </a:p>
          <a:p>
            <a:pPr algn="ctr">
              <a:buNone/>
            </a:pPr>
            <a:r>
              <a:rPr lang="ru-RU" sz="2400" b="1" i="1" dirty="0" smtClean="0"/>
              <a:t>-Как будто экономишь место</a:t>
            </a:r>
          </a:p>
          <a:p>
            <a:pPr algn="ctr">
              <a:buNone/>
            </a:pPr>
            <a:r>
              <a:rPr lang="ru-RU" sz="2400" b="1" i="1" dirty="0" smtClean="0"/>
              <a:t>-Напиши твёрдо</a:t>
            </a:r>
          </a:p>
          <a:p>
            <a:pPr algn="ctr">
              <a:buNone/>
            </a:pPr>
            <a:r>
              <a:rPr lang="ru-RU" sz="2400" b="1" i="1" dirty="0" smtClean="0"/>
              <a:t>-Напиши робко</a:t>
            </a:r>
          </a:p>
          <a:p>
            <a:r>
              <a:rPr lang="ru-RU" sz="2400" b="1" i="1" u="sng" dirty="0" smtClean="0">
                <a:solidFill>
                  <a:srgbClr val="FF0000"/>
                </a:solidFill>
              </a:rPr>
              <a:t>2</a:t>
            </a:r>
            <a:r>
              <a:rPr lang="ru-RU" sz="2400" b="1" i="1" u="sng" dirty="0" smtClean="0"/>
              <a:t> подели альбомный лист на две части. </a:t>
            </a:r>
          </a:p>
          <a:p>
            <a:pPr>
              <a:buNone/>
            </a:pPr>
            <a:r>
              <a:rPr lang="ru-RU" sz="2400" b="1" i="1" dirty="0" smtClean="0"/>
              <a:t>-В одной нарисуй гнев с помощью линий, штрихов. </a:t>
            </a:r>
          </a:p>
          <a:p>
            <a:pPr>
              <a:buNone/>
            </a:pPr>
            <a:r>
              <a:rPr lang="ru-RU" sz="2400" b="1" i="1" dirty="0" smtClean="0"/>
              <a:t>-На другой половине – радость</a:t>
            </a:r>
          </a:p>
          <a:p>
            <a:r>
              <a:rPr lang="ru-RU" sz="2400" b="1" i="1" u="sng" dirty="0" smtClean="0">
                <a:solidFill>
                  <a:srgbClr val="FF0000"/>
                </a:solidFill>
              </a:rPr>
              <a:t>3</a:t>
            </a:r>
            <a:r>
              <a:rPr lang="ru-RU" sz="2400" b="1" i="1" u="sng" dirty="0" smtClean="0"/>
              <a:t> на целом листе бумаги нарисуй на выбор.</a:t>
            </a:r>
          </a:p>
          <a:p>
            <a:pPr>
              <a:buNone/>
            </a:pPr>
            <a:r>
              <a:rPr lang="ru-RU" sz="2400" b="1" i="1" dirty="0" smtClean="0"/>
              <a:t>- нарисуй порыв ветра на лугу  или спокойствие</a:t>
            </a:r>
          </a:p>
          <a:p>
            <a:pPr>
              <a:buNone/>
            </a:pPr>
            <a:r>
              <a:rPr lang="ru-RU" sz="2400" b="1" i="1" dirty="0" smtClean="0"/>
              <a:t>здесь в 3-ем задании нарисуй веточки, листики, колоски узнаваемые но не уточняй как в природе. Главное вырази ритм линий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4375" t="58492" r="7696" b="7506"/>
          <a:stretch>
            <a:fillRect/>
          </a:stretch>
        </p:blipFill>
        <p:spPr>
          <a:xfrm>
            <a:off x="0" y="-1"/>
            <a:ext cx="9144000" cy="6858001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Вопрос: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sz="4400" dirty="0" smtClean="0"/>
              <a:t>От чего будет зависеть впечатление от рисунка?</a:t>
            </a:r>
          </a:p>
          <a:p>
            <a:pPr algn="ctr">
              <a:buNone/>
            </a:pPr>
            <a:endParaRPr lang="ru-RU" sz="4400" dirty="0" smtClean="0"/>
          </a:p>
          <a:p>
            <a:pPr algn="ctr">
              <a:buNone/>
            </a:pPr>
            <a:r>
              <a:rPr lang="ru-RU" sz="4400" dirty="0" smtClean="0"/>
              <a:t>Аргументируйте!!!!!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462</Words>
  <Application>Microsoft Office PowerPoint</Application>
  <PresentationFormat>Экран (4:3)</PresentationFormat>
  <Paragraphs>70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Линия  и ее выразительные возможности   Выполнила: Учитель ИЗО   МАОУ « СОШ №14 г.Челябинска» Блинова Ю.Г. </vt:lpstr>
      <vt:lpstr>Домашнее задание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Линия</vt:lpstr>
      <vt:lpstr>Буква</vt:lpstr>
      <vt:lpstr>Слайд 12</vt:lpstr>
      <vt:lpstr>Игра</vt:lpstr>
      <vt:lpstr>Слайд 14</vt:lpstr>
      <vt:lpstr>Слайд 15</vt:lpstr>
      <vt:lpstr>Ритм</vt:lpstr>
      <vt:lpstr>Слайд 17</vt:lpstr>
      <vt:lpstr>Слайд 18</vt:lpstr>
      <vt:lpstr>Слайд 19</vt:lpstr>
      <vt:lpstr>Слайд 20</vt:lpstr>
      <vt:lpstr>Творим на уроке</vt:lpstr>
      <vt:lpstr>Слайд 22</vt:lpstr>
      <vt:lpstr>Вопрос: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Линия  и ее выразительные возможности</dc:title>
  <dc:creator>1</dc:creator>
  <cp:lastModifiedBy>Пользователь Windows</cp:lastModifiedBy>
  <cp:revision>17</cp:revision>
  <dcterms:created xsi:type="dcterms:W3CDTF">2009-08-11T18:05:55Z</dcterms:created>
  <dcterms:modified xsi:type="dcterms:W3CDTF">2017-12-19T05:57:55Z</dcterms:modified>
</cp:coreProperties>
</file>