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8" r:id="rId3"/>
    <p:sldId id="258" r:id="rId4"/>
    <p:sldId id="279"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3" r:id="rId18"/>
    <p:sldId id="271" r:id="rId19"/>
    <p:sldId id="272" r:id="rId20"/>
    <p:sldId id="274" r:id="rId21"/>
    <p:sldId id="275" r:id="rId22"/>
    <p:sldId id="276" r:id="rId23"/>
    <p:sldId id="277"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777777"/>
    <a:srgbClr val="FFFFFF"/>
    <a:srgbClr val="F5800B"/>
    <a:srgbClr val="006600"/>
    <a:srgbClr val="00E668"/>
    <a:srgbClr val="003DB8"/>
    <a:srgbClr val="3359FB"/>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458"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17" name="Нижний колонтитул 16"/>
          <p:cNvSpPr>
            <a:spLocks noGrp="1"/>
          </p:cNvSpPr>
          <p:nvPr>
            <p:ph type="ftr" sz="quarter" idx="11"/>
          </p:nvPr>
        </p:nvSpPr>
        <p:spPr/>
        <p:txBody>
          <a:bodyPr/>
          <a:lstStyle/>
          <a:p>
            <a:endParaRPr lang="ru-RU" dirty="0"/>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471A571-8C81-461E-8512-FB0AE6A6D241}" type="slidenum">
              <a:rPr lang="ru-RU" smtClean="0"/>
              <a:pPr/>
              <a:t>‹#›</a:t>
            </a:fld>
            <a:endParaRPr lang="ru-RU" dirty="0"/>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471A571-8C81-461E-8512-FB0AE6A6D241}" type="slidenum">
              <a:rPr lang="ru-RU" smtClean="0"/>
              <a:pPr/>
              <a:t>‹#›</a:t>
            </a:fld>
            <a:endParaRPr lang="ru-RU" dirty="0"/>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dirty="0"/>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Номер слайда 5"/>
          <p:cNvSpPr>
            <a:spLocks noGrp="1"/>
          </p:cNvSpPr>
          <p:nvPr>
            <p:ph type="sldNum" sz="quarter" idx="12"/>
          </p:nvPr>
        </p:nvSpPr>
        <p:spPr>
          <a:xfrm>
            <a:off x="146304" y="6208776"/>
            <a:ext cx="457200" cy="457200"/>
          </a:xfrm>
        </p:spPr>
        <p:txBody>
          <a:bodyPr/>
          <a:lstStyle/>
          <a:p>
            <a:fld id="{2471A571-8C81-461E-8512-FB0AE6A6D241}" type="slidenum">
              <a:rPr lang="ru-RU" smtClean="0"/>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2471A571-8C81-461E-8512-FB0AE6A6D241}" type="slidenum">
              <a:rPr lang="ru-RU" smtClean="0"/>
              <a:pPr/>
              <a:t>‹#›</a:t>
            </a:fld>
            <a:endParaRPr lang="ru-RU" dirty="0"/>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2471A571-8C81-461E-8512-FB0AE6A6D241}" type="slidenum">
              <a:rPr lang="ru-RU" smtClean="0"/>
              <a:pPr/>
              <a:t>‹#›</a:t>
            </a:fld>
            <a:endParaRPr lang="ru-RU" dirty="0"/>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2471A571-8C81-461E-8512-FB0AE6A6D241}"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2471A571-8C81-461E-8512-FB0AE6A6D241}"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2471A571-8C81-461E-8512-FB0AE6A6D241}" type="slidenum">
              <a:rPr lang="ru-RU" smtClean="0"/>
              <a:pPr/>
              <a:t>‹#›</a:t>
            </a:fld>
            <a:endParaRPr lang="ru-RU" dirty="0"/>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dirty="0"/>
          </a:p>
        </p:txBody>
      </p:sp>
      <p:sp>
        <p:nvSpPr>
          <p:cNvPr id="7" name="Номер слайда 6"/>
          <p:cNvSpPr>
            <a:spLocks noGrp="1"/>
          </p:cNvSpPr>
          <p:nvPr>
            <p:ph type="sldNum" sz="quarter" idx="12"/>
          </p:nvPr>
        </p:nvSpPr>
        <p:spPr>
          <a:xfrm>
            <a:off x="146304" y="6208776"/>
            <a:ext cx="457200" cy="457200"/>
          </a:xfrm>
        </p:spPr>
        <p:txBody>
          <a:bodyPr/>
          <a:lstStyle/>
          <a:p>
            <a:fld id="{2471A571-8C81-461E-8512-FB0AE6A6D241}" type="slidenum">
              <a:rPr lang="ru-RU" smtClean="0"/>
              <a:pPr/>
              <a:t>‹#›</a:t>
            </a:fld>
            <a:endParaRPr lang="ru-RU" dirty="0"/>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dirty="0"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471A571-8C81-461E-8512-FB0AE6A6D241}"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5CD213A-27A8-45BC-B08B-EDAB723DAF8D}" type="datetimeFigureOut">
              <a:rPr lang="ru-RU" smtClean="0"/>
              <a:pPr/>
              <a:t>19.12.2017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471A571-8C81-461E-8512-FB0AE6A6D241}"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5CD213A-27A8-45BC-B08B-EDAB723DAF8D}" type="datetimeFigureOut">
              <a:rPr lang="ru-RU" smtClean="0"/>
              <a:pPr/>
              <a:t>19.12.2017</a:t>
            </a:fld>
            <a:endParaRPr lang="ru-RU" dirty="0"/>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dirty="0"/>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471A571-8C81-461E-8512-FB0AE6A6D241}"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57158" y="214290"/>
            <a:ext cx="2928958" cy="571504"/>
          </a:xfrm>
        </p:spPr>
        <p:txBody>
          <a:bodyPr/>
          <a:lstStyle/>
          <a:p>
            <a:r>
              <a:rPr lang="ru-RU" dirty="0" smtClean="0"/>
              <a:t>ИЗО,6 класс</a:t>
            </a:r>
            <a:endParaRPr lang="ru-RU" dirty="0"/>
          </a:p>
        </p:txBody>
      </p:sp>
      <p:sp>
        <p:nvSpPr>
          <p:cNvPr id="2" name="Заголовок 1"/>
          <p:cNvSpPr>
            <a:spLocks noGrp="1"/>
          </p:cNvSpPr>
          <p:nvPr>
            <p:ph type="ctrTitle"/>
          </p:nvPr>
        </p:nvSpPr>
        <p:spPr/>
        <p:txBody>
          <a:bodyPr/>
          <a:lstStyle/>
          <a:p>
            <a:r>
              <a:rPr lang="ru-RU" dirty="0" smtClean="0"/>
              <a:t>Цвет.</a:t>
            </a:r>
            <a:br>
              <a:rPr lang="ru-RU" dirty="0" smtClean="0"/>
            </a:br>
            <a:r>
              <a:rPr lang="ru-RU" dirty="0" smtClean="0"/>
              <a:t>Основы цветоведения</a:t>
            </a:r>
            <a:endParaRPr lang="ru-RU" dirty="0"/>
          </a:p>
        </p:txBody>
      </p:sp>
      <p:pic>
        <p:nvPicPr>
          <p:cNvPr id="4" name="Рисунок 3" descr="gete.PNG"/>
          <p:cNvPicPr>
            <a:picLocks noChangeAspect="1"/>
          </p:cNvPicPr>
          <p:nvPr/>
        </p:nvPicPr>
        <p:blipFill>
          <a:blip r:embed="rId2" cstate="print"/>
          <a:stretch>
            <a:fillRect/>
          </a:stretch>
        </p:blipFill>
        <p:spPr>
          <a:xfrm>
            <a:off x="971601" y="3068960"/>
            <a:ext cx="7128792" cy="3395401"/>
          </a:xfrm>
          <a:prstGeom prst="rect">
            <a:avLst/>
          </a:prstGeom>
          <a:effectLst>
            <a:outerShdw blurRad="50800" dist="38100" dir="2700000" algn="tl" rotWithShape="0">
              <a:prstClr val="black">
                <a:alpha val="40000"/>
              </a:prstClr>
            </a:outerShdw>
            <a:reflection blurRad="6350" stA="52000" endA="300" endPos="35000" dir="5400000" sy="-100000" algn="bl" rotWithShape="0"/>
          </a:effectLst>
        </p:spPr>
      </p:pic>
      <p:sp>
        <p:nvSpPr>
          <p:cNvPr id="5" name="TextBox 4"/>
          <p:cNvSpPr txBox="1"/>
          <p:nvPr/>
        </p:nvSpPr>
        <p:spPr>
          <a:xfrm>
            <a:off x="5652120" y="5301208"/>
            <a:ext cx="2993043" cy="1200329"/>
          </a:xfrm>
          <a:prstGeom prst="rect">
            <a:avLst/>
          </a:prstGeom>
          <a:noFill/>
        </p:spPr>
        <p:txBody>
          <a:bodyPr wrap="square" rtlCol="0">
            <a:spAutoFit/>
          </a:bodyPr>
          <a:lstStyle/>
          <a:p>
            <a:r>
              <a:rPr lang="ru-RU" dirty="0" smtClean="0"/>
              <a:t>Выполнила: Учитель ИЗО  </a:t>
            </a:r>
            <a:r>
              <a:rPr lang="ru-RU" dirty="0" smtClean="0"/>
              <a:t>«МАОУ </a:t>
            </a:r>
            <a:r>
              <a:rPr lang="ru-RU" dirty="0" smtClean="0"/>
              <a:t>СОШ №14 </a:t>
            </a:r>
            <a:r>
              <a:rPr lang="ru-RU" dirty="0" smtClean="0"/>
              <a:t>г.Челябинска»</a:t>
            </a:r>
            <a:endParaRPr lang="ru-RU" dirty="0" smtClean="0"/>
          </a:p>
          <a:p>
            <a:r>
              <a:rPr lang="ru-RU" dirty="0" smtClean="0"/>
              <a:t>Блинова Ю.Г.</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7200" b="1" dirty="0" smtClean="0">
                <a:solidFill>
                  <a:srgbClr val="FF0000"/>
                </a:solidFill>
              </a:rPr>
              <a:t>Цвет</a:t>
            </a:r>
            <a:endParaRPr lang="ru-RU" sz="7200" b="1" dirty="0">
              <a:solidFill>
                <a:srgbClr val="FF0000"/>
              </a:solidFill>
            </a:endParaRPr>
          </a:p>
        </p:txBody>
      </p:sp>
      <p:sp>
        <p:nvSpPr>
          <p:cNvPr id="3" name="Объект 2"/>
          <p:cNvSpPr>
            <a:spLocks noGrp="1"/>
          </p:cNvSpPr>
          <p:nvPr>
            <p:ph sz="quarter" idx="1"/>
          </p:nvPr>
        </p:nvSpPr>
        <p:spPr>
          <a:xfrm>
            <a:off x="899592" y="1447800"/>
            <a:ext cx="7787208" cy="4572000"/>
          </a:xfrm>
        </p:spPr>
        <p:style>
          <a:lnRef idx="1">
            <a:schemeClr val="accent1"/>
          </a:lnRef>
          <a:fillRef idx="2">
            <a:schemeClr val="accent1"/>
          </a:fillRef>
          <a:effectRef idx="1">
            <a:schemeClr val="accent1"/>
          </a:effectRef>
          <a:fontRef idx="minor">
            <a:schemeClr val="dk1"/>
          </a:fontRef>
        </p:style>
        <p:txBody>
          <a:bodyPr/>
          <a:lstStyle/>
          <a:p>
            <a:r>
              <a:rPr lang="ru-RU" dirty="0" smtClean="0"/>
              <a:t>-сложное загадочное явление, его изучают многие науки- физика, </a:t>
            </a:r>
            <a:r>
              <a:rPr lang="ru-RU" dirty="0" err="1" smtClean="0"/>
              <a:t>химия,биология</a:t>
            </a:r>
            <a:r>
              <a:rPr lang="ru-RU" dirty="0" smtClean="0"/>
              <a:t>…</a:t>
            </a:r>
          </a:p>
          <a:p>
            <a:r>
              <a:rPr lang="ru-RU" dirty="0" smtClean="0"/>
              <a:t>А </a:t>
            </a:r>
            <a:r>
              <a:rPr lang="ru-RU" b="1" dirty="0" err="1" smtClean="0">
                <a:solidFill>
                  <a:srgbClr val="FF0000"/>
                </a:solidFill>
              </a:rPr>
              <a:t>цветоведение</a:t>
            </a:r>
            <a:r>
              <a:rPr lang="ru-RU" dirty="0" smtClean="0">
                <a:solidFill>
                  <a:srgbClr val="FF0000"/>
                </a:solidFill>
              </a:rPr>
              <a:t> – </a:t>
            </a:r>
            <a:r>
              <a:rPr lang="ru-RU" dirty="0" smtClean="0"/>
              <a:t>это наука, которая включает данные всех наук о цвете и изучает его как явление культуры. </a:t>
            </a:r>
          </a:p>
          <a:p>
            <a:r>
              <a:rPr lang="ru-RU" dirty="0" smtClean="0"/>
              <a:t>Цвет (лат. «</a:t>
            </a:r>
            <a:r>
              <a:rPr lang="en-US" dirty="0" smtClean="0"/>
              <a:t>color</a:t>
            </a:r>
            <a:r>
              <a:rPr lang="ru-RU" dirty="0" smtClean="0"/>
              <a:t>») – ощущение, возникающее в органе зрения человека при воздействии на него света; также свойство любых материальных объектов излучать и отражать световые волны определённой части спектра.</a:t>
            </a:r>
            <a:endParaRPr lang="ru-RU" dirty="0"/>
          </a:p>
        </p:txBody>
      </p:sp>
    </p:spTree>
    <p:extLst>
      <p:ext uri="{BB962C8B-B14F-4D97-AF65-F5344CB8AC3E}">
        <p14:creationId xmlns="" xmlns:p14="http://schemas.microsoft.com/office/powerpoint/2010/main" val="3460605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60648"/>
            <a:ext cx="5472608" cy="2232248"/>
          </a:xfrm>
        </p:spPr>
        <p:style>
          <a:lnRef idx="1">
            <a:schemeClr val="accent1"/>
          </a:lnRef>
          <a:fillRef idx="2">
            <a:schemeClr val="accent1"/>
          </a:fillRef>
          <a:effectRef idx="1">
            <a:schemeClr val="accent1"/>
          </a:effectRef>
          <a:fontRef idx="minor">
            <a:schemeClr val="dk1"/>
          </a:fontRef>
        </p:style>
        <p:txBody>
          <a:bodyPr>
            <a:normAutofit/>
          </a:bodyPr>
          <a:lstStyle/>
          <a:p>
            <a:r>
              <a:rPr lang="ru-RU" dirty="0" smtClean="0"/>
              <a:t>Самое удивительное и прекрасное явление природы- </a:t>
            </a:r>
            <a:r>
              <a:rPr lang="ru-RU" i="1" dirty="0" smtClean="0"/>
              <a:t>радуга</a:t>
            </a:r>
            <a:endParaRPr lang="ru-RU" i="1" dirty="0"/>
          </a:p>
        </p:txBody>
      </p:sp>
      <p:sp>
        <p:nvSpPr>
          <p:cNvPr id="3" name="Содержимое 2"/>
          <p:cNvSpPr>
            <a:spLocks noGrp="1"/>
          </p:cNvSpPr>
          <p:nvPr>
            <p:ph sz="quarter" idx="1"/>
          </p:nvPr>
        </p:nvSpPr>
        <p:spPr>
          <a:xfrm>
            <a:off x="6012160" y="260648"/>
            <a:ext cx="2880320" cy="2376264"/>
          </a:xfrm>
        </p:spPr>
        <p:style>
          <a:lnRef idx="1">
            <a:schemeClr val="accent1"/>
          </a:lnRef>
          <a:fillRef idx="2">
            <a:schemeClr val="accent1"/>
          </a:fillRef>
          <a:effectRef idx="1">
            <a:schemeClr val="accent1"/>
          </a:effectRef>
          <a:fontRef idx="minor">
            <a:schemeClr val="dk1"/>
          </a:fontRef>
        </p:style>
        <p:txBody>
          <a:bodyPr>
            <a:normAutofit lnSpcReduction="10000"/>
          </a:bodyPr>
          <a:lstStyle/>
          <a:p>
            <a:r>
              <a:rPr lang="ru-RU" dirty="0" smtClean="0">
                <a:effectLst>
                  <a:glow rad="101600">
                    <a:srgbClr val="FFFFFF"/>
                  </a:glow>
                </a:effectLst>
              </a:rPr>
              <a:t>Последовательность цветов спектра легко запомнить, следуя поговорке</a:t>
            </a:r>
            <a:r>
              <a:rPr lang="en-US" dirty="0" smtClean="0">
                <a:effectLst>
                  <a:glow rad="101600">
                    <a:srgbClr val="FFFFFF"/>
                  </a:glow>
                </a:effectLst>
              </a:rPr>
              <a:t>:</a:t>
            </a:r>
            <a:endParaRPr lang="ru-RU" dirty="0"/>
          </a:p>
        </p:txBody>
      </p:sp>
      <p:sp>
        <p:nvSpPr>
          <p:cNvPr id="4" name="TextBox 3"/>
          <p:cNvSpPr txBox="1"/>
          <p:nvPr/>
        </p:nvSpPr>
        <p:spPr>
          <a:xfrm>
            <a:off x="6012160" y="2636912"/>
            <a:ext cx="2880320" cy="3600986"/>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ru-RU" sz="2800" dirty="0" smtClean="0">
                <a:ln>
                  <a:solidFill>
                    <a:srgbClr val="C00000"/>
                  </a:solidFill>
                </a:ln>
                <a:solidFill>
                  <a:srgbClr val="FF0000"/>
                </a:solidFill>
                <a:effectLst>
                  <a:glow rad="101600">
                    <a:srgbClr val="FFFFFF"/>
                  </a:glow>
                </a:effectLst>
                <a:latin typeface="Impact" pitchFamily="34" charset="0"/>
              </a:rPr>
              <a:t>К</a:t>
            </a:r>
            <a:r>
              <a:rPr lang="ru-RU" sz="2800" dirty="0" smtClean="0">
                <a:solidFill>
                  <a:schemeClr val="tx2">
                    <a:lumMod val="75000"/>
                  </a:schemeClr>
                </a:solidFill>
                <a:effectLst>
                  <a:glow rad="101600">
                    <a:srgbClr val="FFFFFF"/>
                  </a:glow>
                </a:effectLst>
                <a:latin typeface="Impact" pitchFamily="34" charset="0"/>
              </a:rPr>
              <a:t>аждый</a:t>
            </a:r>
          </a:p>
          <a:p>
            <a:r>
              <a:rPr lang="ru-RU" sz="2800" dirty="0" smtClean="0">
                <a:ln>
                  <a:solidFill>
                    <a:schemeClr val="accent1">
                      <a:lumMod val="75000"/>
                    </a:schemeClr>
                  </a:solidFill>
                </a:ln>
                <a:solidFill>
                  <a:srgbClr val="FFC000"/>
                </a:solidFill>
                <a:effectLst>
                  <a:glow rad="101600">
                    <a:srgbClr val="FFFFFF"/>
                  </a:glow>
                </a:effectLst>
                <a:latin typeface="Impact" pitchFamily="34" charset="0"/>
              </a:rPr>
              <a:t>О</a:t>
            </a:r>
            <a:r>
              <a:rPr lang="ru-RU" sz="2800" dirty="0" smtClean="0">
                <a:solidFill>
                  <a:schemeClr val="tx2">
                    <a:lumMod val="75000"/>
                  </a:schemeClr>
                </a:solidFill>
                <a:effectLst>
                  <a:glow rad="101600">
                    <a:srgbClr val="FFFFFF"/>
                  </a:glow>
                </a:effectLst>
                <a:latin typeface="Impact" pitchFamily="34" charset="0"/>
              </a:rPr>
              <a:t>хотник</a:t>
            </a:r>
          </a:p>
          <a:p>
            <a:r>
              <a:rPr lang="ru-RU" sz="2800" dirty="0" smtClean="0">
                <a:ln>
                  <a:solidFill>
                    <a:schemeClr val="bg2">
                      <a:lumMod val="50000"/>
                    </a:schemeClr>
                  </a:solidFill>
                </a:ln>
                <a:solidFill>
                  <a:srgbClr val="FFFF00"/>
                </a:solidFill>
                <a:effectLst>
                  <a:glow rad="101600">
                    <a:srgbClr val="FFFFFF"/>
                  </a:glow>
                </a:effectLst>
                <a:latin typeface="Impact" pitchFamily="34" charset="0"/>
              </a:rPr>
              <a:t>Ж</a:t>
            </a:r>
            <a:r>
              <a:rPr lang="ru-RU" sz="2800" dirty="0" smtClean="0">
                <a:solidFill>
                  <a:schemeClr val="tx2">
                    <a:lumMod val="75000"/>
                  </a:schemeClr>
                </a:solidFill>
                <a:effectLst>
                  <a:glow rad="101600">
                    <a:srgbClr val="FFFFFF"/>
                  </a:glow>
                </a:effectLst>
                <a:latin typeface="Impact" pitchFamily="34" charset="0"/>
              </a:rPr>
              <a:t>елает</a:t>
            </a:r>
          </a:p>
          <a:p>
            <a:r>
              <a:rPr lang="ru-RU" sz="2800" dirty="0" smtClean="0">
                <a:ln>
                  <a:solidFill>
                    <a:srgbClr val="00B050"/>
                  </a:solidFill>
                </a:ln>
                <a:solidFill>
                  <a:srgbClr val="00B050"/>
                </a:solidFill>
                <a:effectLst>
                  <a:glow rad="101600">
                    <a:srgbClr val="FFFFFF"/>
                  </a:glow>
                </a:effectLst>
                <a:latin typeface="Impact" pitchFamily="34" charset="0"/>
              </a:rPr>
              <a:t>З</a:t>
            </a:r>
            <a:r>
              <a:rPr lang="ru-RU" sz="2800" dirty="0" smtClean="0">
                <a:solidFill>
                  <a:schemeClr val="tx2">
                    <a:lumMod val="75000"/>
                  </a:schemeClr>
                </a:solidFill>
                <a:effectLst>
                  <a:glow rad="101600">
                    <a:srgbClr val="FFFFFF"/>
                  </a:glow>
                </a:effectLst>
                <a:latin typeface="Impact" pitchFamily="34" charset="0"/>
              </a:rPr>
              <a:t>нать</a:t>
            </a:r>
          </a:p>
          <a:p>
            <a:r>
              <a:rPr lang="ru-RU" sz="2800" dirty="0" smtClean="0">
                <a:ln>
                  <a:solidFill>
                    <a:srgbClr val="0070C0"/>
                  </a:solidFill>
                </a:ln>
                <a:solidFill>
                  <a:srgbClr val="00B0F0"/>
                </a:solidFill>
                <a:effectLst>
                  <a:glow rad="101600">
                    <a:srgbClr val="FFFFFF"/>
                  </a:glow>
                </a:effectLst>
                <a:latin typeface="Impact" pitchFamily="34" charset="0"/>
              </a:rPr>
              <a:t>Г</a:t>
            </a:r>
            <a:r>
              <a:rPr lang="ru-RU" sz="2800" dirty="0" smtClean="0">
                <a:solidFill>
                  <a:schemeClr val="tx2">
                    <a:lumMod val="75000"/>
                  </a:schemeClr>
                </a:solidFill>
                <a:effectLst>
                  <a:glow rad="101600">
                    <a:srgbClr val="FFFFFF"/>
                  </a:glow>
                </a:effectLst>
                <a:latin typeface="Impact" pitchFamily="34" charset="0"/>
              </a:rPr>
              <a:t>де</a:t>
            </a:r>
          </a:p>
          <a:p>
            <a:r>
              <a:rPr lang="ru-RU" sz="2800" dirty="0" smtClean="0">
                <a:ln>
                  <a:solidFill>
                    <a:schemeClr val="accent3">
                      <a:lumMod val="75000"/>
                    </a:schemeClr>
                  </a:solidFill>
                </a:ln>
                <a:solidFill>
                  <a:srgbClr val="0070C0"/>
                </a:solidFill>
                <a:effectLst>
                  <a:glow rad="101600">
                    <a:srgbClr val="FFFFFF"/>
                  </a:glow>
                </a:effectLst>
                <a:latin typeface="Impact" pitchFamily="34" charset="0"/>
              </a:rPr>
              <a:t>С</a:t>
            </a:r>
            <a:r>
              <a:rPr lang="ru-RU" sz="2800" dirty="0" smtClean="0">
                <a:solidFill>
                  <a:schemeClr val="tx2">
                    <a:lumMod val="75000"/>
                  </a:schemeClr>
                </a:solidFill>
                <a:effectLst>
                  <a:glow rad="101600">
                    <a:srgbClr val="FFFFFF"/>
                  </a:glow>
                </a:effectLst>
                <a:latin typeface="Impact" pitchFamily="34" charset="0"/>
              </a:rPr>
              <a:t>идит</a:t>
            </a:r>
          </a:p>
          <a:p>
            <a:r>
              <a:rPr lang="ru-RU" sz="2800" dirty="0" smtClean="0">
                <a:ln>
                  <a:solidFill>
                    <a:srgbClr val="7030A0"/>
                  </a:solidFill>
                </a:ln>
                <a:solidFill>
                  <a:srgbClr val="7030A0"/>
                </a:solidFill>
                <a:effectLst>
                  <a:glow rad="101600">
                    <a:srgbClr val="FFFFFF"/>
                  </a:glow>
                </a:effectLst>
                <a:latin typeface="Impact" pitchFamily="34" charset="0"/>
              </a:rPr>
              <a:t>Ф</a:t>
            </a:r>
            <a:r>
              <a:rPr lang="ru-RU" sz="2800" dirty="0" smtClean="0">
                <a:solidFill>
                  <a:schemeClr val="tx2">
                    <a:lumMod val="75000"/>
                  </a:schemeClr>
                </a:solidFill>
                <a:effectLst>
                  <a:glow rad="101600">
                    <a:srgbClr val="FFFFFF"/>
                  </a:glow>
                </a:effectLst>
                <a:latin typeface="Impact" pitchFamily="34" charset="0"/>
              </a:rPr>
              <a:t>азан</a:t>
            </a:r>
          </a:p>
          <a:p>
            <a:endParaRPr lang="ru-RU" sz="3200" dirty="0">
              <a:solidFill>
                <a:schemeClr val="tx2">
                  <a:lumMod val="75000"/>
                </a:schemeClr>
              </a:solidFill>
              <a:effectLst>
                <a:glow rad="101600">
                  <a:srgbClr val="FFFFFF"/>
                </a:glow>
              </a:effectLst>
              <a:latin typeface="Impact" pitchFamily="34" charset="0"/>
            </a:endParaRPr>
          </a:p>
        </p:txBody>
      </p:sp>
      <p:pic>
        <p:nvPicPr>
          <p:cNvPr id="5" name="Рисунок 4" descr="398px-WhereRainbowRises.jpg"/>
          <p:cNvPicPr>
            <a:picLocks noChangeAspect="1"/>
          </p:cNvPicPr>
          <p:nvPr/>
        </p:nvPicPr>
        <p:blipFill>
          <a:blip r:embed="rId2" cstate="print"/>
          <a:stretch>
            <a:fillRect/>
          </a:stretch>
        </p:blipFill>
        <p:spPr>
          <a:xfrm>
            <a:off x="539552" y="2564905"/>
            <a:ext cx="5472608" cy="3672408"/>
          </a:xfrm>
          <a:prstGeom prst="rect">
            <a:avLst/>
          </a:prstGeom>
          <a:ln>
            <a:solidFill>
              <a:schemeClr val="tx1"/>
            </a:solid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a:xfrm>
            <a:off x="323528" y="260648"/>
            <a:ext cx="4104456" cy="5759152"/>
          </a:xfrm>
        </p:spPr>
        <p:txBody>
          <a:bodyPr>
            <a:normAutofit fontScale="92500" lnSpcReduction="10000"/>
          </a:bodyPr>
          <a:lstStyle/>
          <a:p>
            <a:r>
              <a:rPr lang="ru-RU" dirty="0" smtClean="0"/>
              <a:t>И.Ньютон впервые создал схему образования спектра, последовательность цветов, на которые разлагается световой поток, проходящий через призму. Это открытие помогло разобраться, как, соединив определённые цвета, можно получить дополнительные, составные цвета. Если продолжить смешивать цвета, то можно получить промежуточные цвета.</a:t>
            </a:r>
            <a:endParaRPr lang="ru-RU" dirty="0"/>
          </a:p>
        </p:txBody>
      </p:sp>
      <p:pic>
        <p:nvPicPr>
          <p:cNvPr id="5" name="Содержимое 4" descr="ньютон.jpg"/>
          <p:cNvPicPr>
            <a:picLocks noGrp="1" noChangeAspect="1"/>
          </p:cNvPicPr>
          <p:nvPr>
            <p:ph sz="quarter" idx="2"/>
          </p:nvPr>
        </p:nvPicPr>
        <p:blipFill>
          <a:blip r:embed="rId2" cstate="print"/>
          <a:stretch>
            <a:fillRect/>
          </a:stretch>
        </p:blipFill>
        <p:spPr>
          <a:xfrm>
            <a:off x="4572000" y="260649"/>
            <a:ext cx="4572000" cy="6192688"/>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Основные цвета</a:t>
            </a:r>
            <a:endParaRPr lang="ru-RU" dirty="0"/>
          </a:p>
        </p:txBody>
      </p:sp>
      <p:sp>
        <p:nvSpPr>
          <p:cNvPr id="3" name="Содержимое 2"/>
          <p:cNvSpPr>
            <a:spLocks noGrp="1"/>
          </p:cNvSpPr>
          <p:nvPr>
            <p:ph sz="quarter" idx="1"/>
          </p:nvPr>
        </p:nvSpPr>
        <p:spPr>
          <a:xfrm>
            <a:off x="857224" y="3429000"/>
            <a:ext cx="7772400" cy="1481134"/>
          </a:xfrm>
        </p:spPr>
        <p:txBody>
          <a:bodyPr/>
          <a:lstStyle/>
          <a:p>
            <a:r>
              <a:rPr lang="ru-RU" sz="3200" dirty="0" smtClean="0">
                <a:solidFill>
                  <a:srgbClr val="FF0000"/>
                </a:solidFill>
              </a:rPr>
              <a:t>Основными цветами </a:t>
            </a:r>
            <a:r>
              <a:rPr lang="ru-RU" sz="2800" dirty="0" smtClean="0">
                <a:solidFill>
                  <a:srgbClr val="FF0000"/>
                </a:solidFill>
              </a:rPr>
              <a:t> </a:t>
            </a:r>
            <a:r>
              <a:rPr lang="ru-RU" dirty="0" smtClean="0"/>
              <a:t>называются цвета, которые нельзя получить путём смешивания других.</a:t>
            </a:r>
            <a:endParaRPr lang="ru-RU" sz="2800" dirty="0" smtClean="0">
              <a:solidFill>
                <a:schemeClr val="bg2"/>
              </a:solidFill>
            </a:endParaRPr>
          </a:p>
          <a:p>
            <a:endParaRPr lang="ru-RU" dirty="0"/>
          </a:p>
        </p:txBody>
      </p:sp>
      <p:sp>
        <p:nvSpPr>
          <p:cNvPr id="4" name="Капля 3"/>
          <p:cNvSpPr/>
          <p:nvPr/>
        </p:nvSpPr>
        <p:spPr>
          <a:xfrm rot="18923342">
            <a:off x="1270773" y="1640206"/>
            <a:ext cx="1003963" cy="979256"/>
          </a:xfrm>
          <a:prstGeom prst="teardrop">
            <a:avLst/>
          </a:prstGeom>
          <a:solidFill>
            <a:srgbClr val="3359FB"/>
          </a:solidFill>
          <a:ln w="952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Капля 4"/>
          <p:cNvSpPr/>
          <p:nvPr/>
        </p:nvSpPr>
        <p:spPr>
          <a:xfrm rot="18923342">
            <a:off x="3913979" y="1640206"/>
            <a:ext cx="1003963" cy="979256"/>
          </a:xfrm>
          <a:prstGeom prst="teardrop">
            <a:avLst/>
          </a:prstGeom>
          <a:solidFill>
            <a:srgbClr val="FFFF00"/>
          </a:solidFill>
          <a:ln w="952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 name="Капля 5"/>
          <p:cNvSpPr/>
          <p:nvPr/>
        </p:nvSpPr>
        <p:spPr>
          <a:xfrm rot="18923342">
            <a:off x="6842937" y="1711644"/>
            <a:ext cx="1003963" cy="979256"/>
          </a:xfrm>
          <a:prstGeom prst="teardrop">
            <a:avLst/>
          </a:prstGeom>
          <a:solidFill>
            <a:srgbClr val="FF0000"/>
          </a:solidFill>
          <a:ln w="952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7" name="Group 28"/>
          <p:cNvGrpSpPr>
            <a:grpSpLocks/>
          </p:cNvGrpSpPr>
          <p:nvPr/>
        </p:nvGrpSpPr>
        <p:grpSpPr bwMode="auto">
          <a:xfrm>
            <a:off x="857224" y="5286388"/>
            <a:ext cx="1584325" cy="576262"/>
            <a:chOff x="385" y="3339"/>
            <a:chExt cx="998" cy="363"/>
          </a:xfrm>
        </p:grpSpPr>
        <p:sp>
          <p:nvSpPr>
            <p:cNvPr id="8" name="Oval 18"/>
            <p:cNvSpPr>
              <a:spLocks noChangeArrowheads="1"/>
            </p:cNvSpPr>
            <p:nvPr/>
          </p:nvSpPr>
          <p:spPr bwMode="auto">
            <a:xfrm>
              <a:off x="385" y="3339"/>
              <a:ext cx="998" cy="363"/>
            </a:xfrm>
            <a:prstGeom prst="ellipse">
              <a:avLst/>
            </a:prstGeom>
            <a:solidFill>
              <a:srgbClr val="0000FF"/>
            </a:solidFill>
            <a:ln w="9525">
              <a:solidFill>
                <a:schemeClr val="accent3">
                  <a:lumMod val="50000"/>
                </a:schemeClr>
              </a:solidFill>
              <a:round/>
              <a:headEnd/>
              <a:tailEnd/>
            </a:ln>
          </p:spPr>
          <p:txBody>
            <a:bodyPr wrap="none" anchor="ctr"/>
            <a:lstStyle/>
            <a:p>
              <a:endParaRPr lang="ru-RU" dirty="0"/>
            </a:p>
          </p:txBody>
        </p:sp>
        <p:sp>
          <p:nvSpPr>
            <p:cNvPr id="9" name="Freeform 24"/>
            <p:cNvSpPr>
              <a:spLocks/>
            </p:cNvSpPr>
            <p:nvPr/>
          </p:nvSpPr>
          <p:spPr bwMode="auto">
            <a:xfrm>
              <a:off x="459" y="3377"/>
              <a:ext cx="213" cy="235"/>
            </a:xfrm>
            <a:custGeom>
              <a:avLst/>
              <a:gdLst>
                <a:gd name="T0" fmla="*/ 149 w 213"/>
                <a:gd name="T1" fmla="*/ 27 h 235"/>
                <a:gd name="T2" fmla="*/ 89 w 213"/>
                <a:gd name="T3" fmla="*/ 55 h 235"/>
                <a:gd name="T4" fmla="*/ 45 w 213"/>
                <a:gd name="T5" fmla="*/ 95 h 235"/>
                <a:gd name="T6" fmla="*/ 5 w 213"/>
                <a:gd name="T7" fmla="*/ 147 h 235"/>
                <a:gd name="T8" fmla="*/ 16 w 213"/>
                <a:gd name="T9" fmla="*/ 125 h 235"/>
                <a:gd name="T10" fmla="*/ 35 w 213"/>
                <a:gd name="T11" fmla="*/ 207 h 235"/>
                <a:gd name="T12" fmla="*/ 90 w 213"/>
                <a:gd name="T13" fmla="*/ 225 h 235"/>
                <a:gd name="T14" fmla="*/ 153 w 213"/>
                <a:gd name="T15" fmla="*/ 235 h 235"/>
                <a:gd name="T16" fmla="*/ 165 w 213"/>
                <a:gd name="T17" fmla="*/ 203 h 235"/>
                <a:gd name="T18" fmla="*/ 149 w 213"/>
                <a:gd name="T19" fmla="*/ 155 h 235"/>
                <a:gd name="T20" fmla="*/ 177 w 213"/>
                <a:gd name="T21" fmla="*/ 91 h 235"/>
                <a:gd name="T22" fmla="*/ 201 w 213"/>
                <a:gd name="T23" fmla="*/ 47 h 235"/>
                <a:gd name="T24" fmla="*/ 213 w 213"/>
                <a:gd name="T25" fmla="*/ 11 h 235"/>
                <a:gd name="T26" fmla="*/ 149 w 213"/>
                <a:gd name="T27" fmla="*/ 27 h 2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3"/>
                <a:gd name="T43" fmla="*/ 0 h 235"/>
                <a:gd name="T44" fmla="*/ 213 w 213"/>
                <a:gd name="T45" fmla="*/ 235 h 2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3" h="235">
                  <a:moveTo>
                    <a:pt x="149" y="27"/>
                  </a:moveTo>
                  <a:cubicBezTo>
                    <a:pt x="124" y="33"/>
                    <a:pt x="106" y="44"/>
                    <a:pt x="89" y="55"/>
                  </a:cubicBezTo>
                  <a:cubicBezTo>
                    <a:pt x="75" y="68"/>
                    <a:pt x="57" y="80"/>
                    <a:pt x="45" y="95"/>
                  </a:cubicBezTo>
                  <a:cubicBezTo>
                    <a:pt x="33" y="106"/>
                    <a:pt x="10" y="142"/>
                    <a:pt x="5" y="147"/>
                  </a:cubicBezTo>
                  <a:cubicBezTo>
                    <a:pt x="0" y="152"/>
                    <a:pt x="11" y="115"/>
                    <a:pt x="16" y="125"/>
                  </a:cubicBezTo>
                  <a:cubicBezTo>
                    <a:pt x="7" y="153"/>
                    <a:pt x="1" y="190"/>
                    <a:pt x="35" y="207"/>
                  </a:cubicBezTo>
                  <a:cubicBezTo>
                    <a:pt x="52" y="215"/>
                    <a:pt x="72" y="219"/>
                    <a:pt x="90" y="225"/>
                  </a:cubicBezTo>
                  <a:cubicBezTo>
                    <a:pt x="99" y="228"/>
                    <a:pt x="153" y="235"/>
                    <a:pt x="153" y="235"/>
                  </a:cubicBezTo>
                  <a:cubicBezTo>
                    <a:pt x="162" y="230"/>
                    <a:pt x="166" y="216"/>
                    <a:pt x="165" y="203"/>
                  </a:cubicBezTo>
                  <a:cubicBezTo>
                    <a:pt x="164" y="190"/>
                    <a:pt x="147" y="174"/>
                    <a:pt x="149" y="155"/>
                  </a:cubicBezTo>
                  <a:cubicBezTo>
                    <a:pt x="151" y="136"/>
                    <a:pt x="168" y="109"/>
                    <a:pt x="177" y="91"/>
                  </a:cubicBezTo>
                  <a:cubicBezTo>
                    <a:pt x="186" y="73"/>
                    <a:pt x="195" y="60"/>
                    <a:pt x="201" y="47"/>
                  </a:cubicBezTo>
                  <a:cubicBezTo>
                    <a:pt x="207" y="34"/>
                    <a:pt x="197" y="11"/>
                    <a:pt x="213" y="11"/>
                  </a:cubicBezTo>
                  <a:cubicBezTo>
                    <a:pt x="208" y="0"/>
                    <a:pt x="162" y="24"/>
                    <a:pt x="149" y="27"/>
                  </a:cubicBezTo>
                  <a:close/>
                </a:path>
              </a:pathLst>
            </a:custGeom>
            <a:solidFill>
              <a:srgbClr val="3399FF"/>
            </a:solidFill>
            <a:ln w="9525">
              <a:solidFill>
                <a:schemeClr val="accent3">
                  <a:lumMod val="50000"/>
                </a:schemeClr>
              </a:solidFill>
              <a:round/>
              <a:headEnd/>
              <a:tailEnd/>
            </a:ln>
          </p:spPr>
          <p:txBody>
            <a:bodyPr/>
            <a:lstStyle/>
            <a:p>
              <a:endParaRPr lang="ru-RU" dirty="0"/>
            </a:p>
          </p:txBody>
        </p:sp>
      </p:grpSp>
      <p:grpSp>
        <p:nvGrpSpPr>
          <p:cNvPr id="10" name="Group 30"/>
          <p:cNvGrpSpPr>
            <a:grpSpLocks/>
          </p:cNvGrpSpPr>
          <p:nvPr/>
        </p:nvGrpSpPr>
        <p:grpSpPr bwMode="auto">
          <a:xfrm>
            <a:off x="3665511" y="5286388"/>
            <a:ext cx="1584325" cy="576262"/>
            <a:chOff x="2154" y="3339"/>
            <a:chExt cx="998" cy="363"/>
          </a:xfrm>
        </p:grpSpPr>
        <p:sp>
          <p:nvSpPr>
            <p:cNvPr id="11" name="Oval 19"/>
            <p:cNvSpPr>
              <a:spLocks noChangeArrowheads="1"/>
            </p:cNvSpPr>
            <p:nvPr/>
          </p:nvSpPr>
          <p:spPr bwMode="auto">
            <a:xfrm>
              <a:off x="2154" y="3339"/>
              <a:ext cx="998" cy="363"/>
            </a:xfrm>
            <a:prstGeom prst="ellipse">
              <a:avLst/>
            </a:prstGeom>
            <a:solidFill>
              <a:srgbClr val="FFFF00"/>
            </a:solidFill>
            <a:ln w="9525">
              <a:solidFill>
                <a:schemeClr val="accent1">
                  <a:lumMod val="75000"/>
                </a:schemeClr>
              </a:solidFill>
              <a:round/>
              <a:headEnd/>
              <a:tailEnd/>
            </a:ln>
          </p:spPr>
          <p:txBody>
            <a:bodyPr wrap="none" anchor="ctr"/>
            <a:lstStyle/>
            <a:p>
              <a:endParaRPr lang="ru-RU" dirty="0"/>
            </a:p>
          </p:txBody>
        </p:sp>
        <p:sp>
          <p:nvSpPr>
            <p:cNvPr id="12" name="Freeform 29"/>
            <p:cNvSpPr>
              <a:spLocks/>
            </p:cNvSpPr>
            <p:nvPr/>
          </p:nvSpPr>
          <p:spPr bwMode="auto">
            <a:xfrm>
              <a:off x="2245" y="3385"/>
              <a:ext cx="213" cy="235"/>
            </a:xfrm>
            <a:custGeom>
              <a:avLst/>
              <a:gdLst>
                <a:gd name="T0" fmla="*/ 149 w 213"/>
                <a:gd name="T1" fmla="*/ 27 h 235"/>
                <a:gd name="T2" fmla="*/ 89 w 213"/>
                <a:gd name="T3" fmla="*/ 55 h 235"/>
                <a:gd name="T4" fmla="*/ 45 w 213"/>
                <a:gd name="T5" fmla="*/ 95 h 235"/>
                <a:gd name="T6" fmla="*/ 5 w 213"/>
                <a:gd name="T7" fmla="*/ 147 h 235"/>
                <a:gd name="T8" fmla="*/ 16 w 213"/>
                <a:gd name="T9" fmla="*/ 125 h 235"/>
                <a:gd name="T10" fmla="*/ 35 w 213"/>
                <a:gd name="T11" fmla="*/ 207 h 235"/>
                <a:gd name="T12" fmla="*/ 90 w 213"/>
                <a:gd name="T13" fmla="*/ 225 h 235"/>
                <a:gd name="T14" fmla="*/ 153 w 213"/>
                <a:gd name="T15" fmla="*/ 235 h 235"/>
                <a:gd name="T16" fmla="*/ 165 w 213"/>
                <a:gd name="T17" fmla="*/ 203 h 235"/>
                <a:gd name="T18" fmla="*/ 149 w 213"/>
                <a:gd name="T19" fmla="*/ 155 h 235"/>
                <a:gd name="T20" fmla="*/ 177 w 213"/>
                <a:gd name="T21" fmla="*/ 91 h 235"/>
                <a:gd name="T22" fmla="*/ 201 w 213"/>
                <a:gd name="T23" fmla="*/ 47 h 235"/>
                <a:gd name="T24" fmla="*/ 213 w 213"/>
                <a:gd name="T25" fmla="*/ 11 h 235"/>
                <a:gd name="T26" fmla="*/ 149 w 213"/>
                <a:gd name="T27" fmla="*/ 27 h 2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3"/>
                <a:gd name="T43" fmla="*/ 0 h 235"/>
                <a:gd name="T44" fmla="*/ 213 w 213"/>
                <a:gd name="T45" fmla="*/ 235 h 2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3" h="235">
                  <a:moveTo>
                    <a:pt x="149" y="27"/>
                  </a:moveTo>
                  <a:cubicBezTo>
                    <a:pt x="124" y="33"/>
                    <a:pt x="106" y="44"/>
                    <a:pt x="89" y="55"/>
                  </a:cubicBezTo>
                  <a:cubicBezTo>
                    <a:pt x="75" y="68"/>
                    <a:pt x="57" y="80"/>
                    <a:pt x="45" y="95"/>
                  </a:cubicBezTo>
                  <a:cubicBezTo>
                    <a:pt x="33" y="106"/>
                    <a:pt x="10" y="142"/>
                    <a:pt x="5" y="147"/>
                  </a:cubicBezTo>
                  <a:cubicBezTo>
                    <a:pt x="0" y="152"/>
                    <a:pt x="11" y="115"/>
                    <a:pt x="16" y="125"/>
                  </a:cubicBezTo>
                  <a:cubicBezTo>
                    <a:pt x="7" y="153"/>
                    <a:pt x="1" y="190"/>
                    <a:pt x="35" y="207"/>
                  </a:cubicBezTo>
                  <a:cubicBezTo>
                    <a:pt x="52" y="215"/>
                    <a:pt x="72" y="219"/>
                    <a:pt x="90" y="225"/>
                  </a:cubicBezTo>
                  <a:cubicBezTo>
                    <a:pt x="99" y="228"/>
                    <a:pt x="153" y="235"/>
                    <a:pt x="153" y="235"/>
                  </a:cubicBezTo>
                  <a:cubicBezTo>
                    <a:pt x="162" y="230"/>
                    <a:pt x="166" y="216"/>
                    <a:pt x="165" y="203"/>
                  </a:cubicBezTo>
                  <a:cubicBezTo>
                    <a:pt x="164" y="190"/>
                    <a:pt x="147" y="174"/>
                    <a:pt x="149" y="155"/>
                  </a:cubicBezTo>
                  <a:cubicBezTo>
                    <a:pt x="151" y="136"/>
                    <a:pt x="168" y="109"/>
                    <a:pt x="177" y="91"/>
                  </a:cubicBezTo>
                  <a:cubicBezTo>
                    <a:pt x="186" y="73"/>
                    <a:pt x="195" y="60"/>
                    <a:pt x="201" y="47"/>
                  </a:cubicBezTo>
                  <a:cubicBezTo>
                    <a:pt x="207" y="34"/>
                    <a:pt x="197" y="11"/>
                    <a:pt x="213" y="11"/>
                  </a:cubicBezTo>
                  <a:cubicBezTo>
                    <a:pt x="208" y="0"/>
                    <a:pt x="162" y="24"/>
                    <a:pt x="149" y="27"/>
                  </a:cubicBezTo>
                  <a:close/>
                </a:path>
              </a:pathLst>
            </a:custGeom>
            <a:solidFill>
              <a:srgbClr val="FFFFCC">
                <a:alpha val="85881"/>
              </a:srgbClr>
            </a:solidFill>
            <a:ln w="9525">
              <a:solidFill>
                <a:schemeClr val="accent1">
                  <a:lumMod val="75000"/>
                </a:schemeClr>
              </a:solidFill>
              <a:round/>
              <a:headEnd/>
              <a:tailEnd/>
            </a:ln>
          </p:spPr>
          <p:txBody>
            <a:bodyPr/>
            <a:lstStyle/>
            <a:p>
              <a:endParaRPr lang="ru-RU" dirty="0"/>
            </a:p>
          </p:txBody>
        </p:sp>
      </p:grpSp>
      <p:grpSp>
        <p:nvGrpSpPr>
          <p:cNvPr id="13" name="Group 32"/>
          <p:cNvGrpSpPr>
            <a:grpSpLocks/>
          </p:cNvGrpSpPr>
          <p:nvPr/>
        </p:nvGrpSpPr>
        <p:grpSpPr bwMode="auto">
          <a:xfrm>
            <a:off x="6618261" y="5214950"/>
            <a:ext cx="1584325" cy="576263"/>
            <a:chOff x="4014" y="3294"/>
            <a:chExt cx="998" cy="363"/>
          </a:xfrm>
        </p:grpSpPr>
        <p:sp>
          <p:nvSpPr>
            <p:cNvPr id="14" name="Oval 20"/>
            <p:cNvSpPr>
              <a:spLocks noChangeArrowheads="1"/>
            </p:cNvSpPr>
            <p:nvPr/>
          </p:nvSpPr>
          <p:spPr bwMode="auto">
            <a:xfrm>
              <a:off x="4014" y="3294"/>
              <a:ext cx="998" cy="363"/>
            </a:xfrm>
            <a:prstGeom prst="ellipse">
              <a:avLst/>
            </a:prstGeom>
            <a:solidFill>
              <a:srgbClr val="FF0000"/>
            </a:solidFill>
            <a:ln w="9525">
              <a:solidFill>
                <a:srgbClr val="C00000"/>
              </a:solidFill>
              <a:round/>
              <a:headEnd/>
              <a:tailEnd/>
            </a:ln>
          </p:spPr>
          <p:txBody>
            <a:bodyPr wrap="none" anchor="ctr"/>
            <a:lstStyle/>
            <a:p>
              <a:endParaRPr lang="ru-RU" dirty="0"/>
            </a:p>
          </p:txBody>
        </p:sp>
        <p:sp>
          <p:nvSpPr>
            <p:cNvPr id="15" name="Freeform 31"/>
            <p:cNvSpPr>
              <a:spLocks/>
            </p:cNvSpPr>
            <p:nvPr/>
          </p:nvSpPr>
          <p:spPr bwMode="auto">
            <a:xfrm>
              <a:off x="4105" y="3339"/>
              <a:ext cx="213" cy="235"/>
            </a:xfrm>
            <a:custGeom>
              <a:avLst/>
              <a:gdLst>
                <a:gd name="T0" fmla="*/ 149 w 213"/>
                <a:gd name="T1" fmla="*/ 27 h 235"/>
                <a:gd name="T2" fmla="*/ 89 w 213"/>
                <a:gd name="T3" fmla="*/ 55 h 235"/>
                <a:gd name="T4" fmla="*/ 45 w 213"/>
                <a:gd name="T5" fmla="*/ 95 h 235"/>
                <a:gd name="T6" fmla="*/ 5 w 213"/>
                <a:gd name="T7" fmla="*/ 147 h 235"/>
                <a:gd name="T8" fmla="*/ 16 w 213"/>
                <a:gd name="T9" fmla="*/ 125 h 235"/>
                <a:gd name="T10" fmla="*/ 35 w 213"/>
                <a:gd name="T11" fmla="*/ 207 h 235"/>
                <a:gd name="T12" fmla="*/ 90 w 213"/>
                <a:gd name="T13" fmla="*/ 225 h 235"/>
                <a:gd name="T14" fmla="*/ 153 w 213"/>
                <a:gd name="T15" fmla="*/ 235 h 235"/>
                <a:gd name="T16" fmla="*/ 165 w 213"/>
                <a:gd name="T17" fmla="*/ 203 h 235"/>
                <a:gd name="T18" fmla="*/ 149 w 213"/>
                <a:gd name="T19" fmla="*/ 155 h 235"/>
                <a:gd name="T20" fmla="*/ 177 w 213"/>
                <a:gd name="T21" fmla="*/ 91 h 235"/>
                <a:gd name="T22" fmla="*/ 201 w 213"/>
                <a:gd name="T23" fmla="*/ 47 h 235"/>
                <a:gd name="T24" fmla="*/ 213 w 213"/>
                <a:gd name="T25" fmla="*/ 11 h 235"/>
                <a:gd name="T26" fmla="*/ 149 w 213"/>
                <a:gd name="T27" fmla="*/ 27 h 2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3"/>
                <a:gd name="T43" fmla="*/ 0 h 235"/>
                <a:gd name="T44" fmla="*/ 213 w 213"/>
                <a:gd name="T45" fmla="*/ 235 h 2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3" h="235">
                  <a:moveTo>
                    <a:pt x="149" y="27"/>
                  </a:moveTo>
                  <a:cubicBezTo>
                    <a:pt x="124" y="33"/>
                    <a:pt x="106" y="44"/>
                    <a:pt x="89" y="55"/>
                  </a:cubicBezTo>
                  <a:cubicBezTo>
                    <a:pt x="75" y="68"/>
                    <a:pt x="57" y="80"/>
                    <a:pt x="45" y="95"/>
                  </a:cubicBezTo>
                  <a:cubicBezTo>
                    <a:pt x="33" y="106"/>
                    <a:pt x="10" y="142"/>
                    <a:pt x="5" y="147"/>
                  </a:cubicBezTo>
                  <a:cubicBezTo>
                    <a:pt x="0" y="152"/>
                    <a:pt x="11" y="115"/>
                    <a:pt x="16" y="125"/>
                  </a:cubicBezTo>
                  <a:cubicBezTo>
                    <a:pt x="7" y="153"/>
                    <a:pt x="1" y="190"/>
                    <a:pt x="35" y="207"/>
                  </a:cubicBezTo>
                  <a:cubicBezTo>
                    <a:pt x="52" y="215"/>
                    <a:pt x="72" y="219"/>
                    <a:pt x="90" y="225"/>
                  </a:cubicBezTo>
                  <a:cubicBezTo>
                    <a:pt x="99" y="228"/>
                    <a:pt x="153" y="235"/>
                    <a:pt x="153" y="235"/>
                  </a:cubicBezTo>
                  <a:cubicBezTo>
                    <a:pt x="162" y="230"/>
                    <a:pt x="166" y="216"/>
                    <a:pt x="165" y="203"/>
                  </a:cubicBezTo>
                  <a:cubicBezTo>
                    <a:pt x="164" y="190"/>
                    <a:pt x="147" y="174"/>
                    <a:pt x="149" y="155"/>
                  </a:cubicBezTo>
                  <a:cubicBezTo>
                    <a:pt x="151" y="136"/>
                    <a:pt x="168" y="109"/>
                    <a:pt x="177" y="91"/>
                  </a:cubicBezTo>
                  <a:cubicBezTo>
                    <a:pt x="186" y="73"/>
                    <a:pt x="195" y="60"/>
                    <a:pt x="201" y="47"/>
                  </a:cubicBezTo>
                  <a:cubicBezTo>
                    <a:pt x="207" y="34"/>
                    <a:pt x="197" y="11"/>
                    <a:pt x="213" y="11"/>
                  </a:cubicBezTo>
                  <a:cubicBezTo>
                    <a:pt x="208" y="0"/>
                    <a:pt x="162" y="24"/>
                    <a:pt x="149" y="27"/>
                  </a:cubicBezTo>
                  <a:close/>
                </a:path>
              </a:pathLst>
            </a:custGeom>
            <a:solidFill>
              <a:srgbClr val="FF7C80"/>
            </a:solidFill>
            <a:ln w="9525">
              <a:solidFill>
                <a:srgbClr val="C00000"/>
              </a:solidFill>
              <a:round/>
              <a:headEnd/>
              <a:tailEnd/>
            </a:ln>
          </p:spPr>
          <p:txBody>
            <a:bodyPr/>
            <a:lstStyle/>
            <a:p>
              <a:endParaRPr lang="ru-RU" dirty="0"/>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Составные цвета</a:t>
            </a:r>
            <a:endParaRPr lang="ru-RU" dirty="0"/>
          </a:p>
        </p:txBody>
      </p:sp>
      <p:sp>
        <p:nvSpPr>
          <p:cNvPr id="3" name="Содержимое 2"/>
          <p:cNvSpPr>
            <a:spLocks noGrp="1"/>
          </p:cNvSpPr>
          <p:nvPr>
            <p:ph sz="quarter" idx="1"/>
          </p:nvPr>
        </p:nvSpPr>
        <p:spPr/>
        <p:txBody>
          <a:bodyPr/>
          <a:lstStyle/>
          <a:p>
            <a:r>
              <a:rPr lang="ru-RU" sz="3200" dirty="0" smtClean="0">
                <a:solidFill>
                  <a:srgbClr val="FF0000"/>
                </a:solidFill>
              </a:rPr>
              <a:t>Составные цвета </a:t>
            </a:r>
            <a:r>
              <a:rPr lang="ru-RU" dirty="0" smtClean="0"/>
              <a:t>– </a:t>
            </a:r>
            <a:br>
              <a:rPr lang="ru-RU" dirty="0" smtClean="0"/>
            </a:br>
            <a:r>
              <a:rPr lang="ru-RU" dirty="0" smtClean="0"/>
              <a:t>цвета, получаемые путём</a:t>
            </a:r>
          </a:p>
          <a:p>
            <a:pPr>
              <a:buNone/>
            </a:pPr>
            <a:r>
              <a:rPr lang="ru-RU" dirty="0" smtClean="0"/>
              <a:t> смешивания основных цветов.</a:t>
            </a:r>
          </a:p>
          <a:p>
            <a:endParaRPr lang="ru-RU" dirty="0"/>
          </a:p>
        </p:txBody>
      </p:sp>
      <p:sp>
        <p:nvSpPr>
          <p:cNvPr id="4" name="Text Box 23"/>
          <p:cNvSpPr txBox="1">
            <a:spLocks noChangeArrowheads="1"/>
          </p:cNvSpPr>
          <p:nvPr/>
        </p:nvSpPr>
        <p:spPr bwMode="auto">
          <a:xfrm>
            <a:off x="7358082" y="5072074"/>
            <a:ext cx="792163" cy="1098550"/>
          </a:xfrm>
          <a:prstGeom prst="rect">
            <a:avLst/>
          </a:prstGeom>
          <a:noFill/>
          <a:ln w="9525">
            <a:noFill/>
            <a:miter lim="800000"/>
            <a:headEnd/>
            <a:tailEnd/>
          </a:ln>
        </p:spPr>
        <p:txBody>
          <a:bodyPr>
            <a:spAutoFit/>
          </a:bodyPr>
          <a:lstStyle/>
          <a:p>
            <a:pPr>
              <a:spcBef>
                <a:spcPct val="50000"/>
              </a:spcBef>
            </a:pPr>
            <a:r>
              <a:rPr lang="ru-RU" sz="6600" dirty="0"/>
              <a:t>?</a:t>
            </a:r>
          </a:p>
        </p:txBody>
      </p:sp>
      <p:sp>
        <p:nvSpPr>
          <p:cNvPr id="5" name="Text Box 22"/>
          <p:cNvSpPr txBox="1">
            <a:spLocks noChangeArrowheads="1"/>
          </p:cNvSpPr>
          <p:nvPr/>
        </p:nvSpPr>
        <p:spPr bwMode="auto">
          <a:xfrm>
            <a:off x="1071538" y="5214950"/>
            <a:ext cx="792162" cy="1098550"/>
          </a:xfrm>
          <a:prstGeom prst="rect">
            <a:avLst/>
          </a:prstGeom>
          <a:noFill/>
          <a:ln w="9525">
            <a:noFill/>
            <a:miter lim="800000"/>
            <a:headEnd/>
            <a:tailEnd/>
          </a:ln>
        </p:spPr>
        <p:txBody>
          <a:bodyPr>
            <a:spAutoFit/>
          </a:bodyPr>
          <a:lstStyle/>
          <a:p>
            <a:pPr>
              <a:spcBef>
                <a:spcPct val="50000"/>
              </a:spcBef>
            </a:pPr>
            <a:r>
              <a:rPr lang="ru-RU" sz="6600" dirty="0"/>
              <a:t>?</a:t>
            </a:r>
          </a:p>
        </p:txBody>
      </p:sp>
      <p:sp>
        <p:nvSpPr>
          <p:cNvPr id="8" name="Text Box 9"/>
          <p:cNvSpPr txBox="1">
            <a:spLocks noChangeArrowheads="1"/>
          </p:cNvSpPr>
          <p:nvPr/>
        </p:nvSpPr>
        <p:spPr bwMode="auto">
          <a:xfrm>
            <a:off x="4286248" y="5072074"/>
            <a:ext cx="792162" cy="1098550"/>
          </a:xfrm>
          <a:prstGeom prst="rect">
            <a:avLst/>
          </a:prstGeom>
          <a:noFill/>
          <a:ln w="9525">
            <a:noFill/>
            <a:miter lim="800000"/>
            <a:headEnd/>
            <a:tailEnd/>
          </a:ln>
        </p:spPr>
        <p:txBody>
          <a:bodyPr>
            <a:spAutoFit/>
          </a:bodyPr>
          <a:lstStyle/>
          <a:p>
            <a:pPr>
              <a:spcBef>
                <a:spcPct val="50000"/>
              </a:spcBef>
            </a:pPr>
            <a:r>
              <a:rPr lang="ru-RU" sz="6600" dirty="0"/>
              <a:t>?</a:t>
            </a:r>
          </a:p>
        </p:txBody>
      </p:sp>
      <p:grpSp>
        <p:nvGrpSpPr>
          <p:cNvPr id="38" name="Группа 37"/>
          <p:cNvGrpSpPr/>
          <p:nvPr/>
        </p:nvGrpSpPr>
        <p:grpSpPr>
          <a:xfrm>
            <a:off x="468000" y="5214950"/>
            <a:ext cx="2089150" cy="1314456"/>
            <a:chOff x="500034" y="5214950"/>
            <a:chExt cx="2089150" cy="1314456"/>
          </a:xfrm>
        </p:grpSpPr>
        <p:sp>
          <p:nvSpPr>
            <p:cNvPr id="11" name="Oval 17"/>
            <p:cNvSpPr>
              <a:spLocks noChangeArrowheads="1"/>
            </p:cNvSpPr>
            <p:nvPr/>
          </p:nvSpPr>
          <p:spPr bwMode="auto">
            <a:xfrm>
              <a:off x="1071538" y="5214950"/>
              <a:ext cx="1008063" cy="936625"/>
            </a:xfrm>
            <a:prstGeom prst="ellipse">
              <a:avLst/>
            </a:prstGeom>
            <a:solidFill>
              <a:srgbClr val="00E668"/>
            </a:solidFill>
            <a:ln w="9525">
              <a:solidFill>
                <a:srgbClr val="006600"/>
              </a:solidFill>
              <a:round/>
              <a:headEnd/>
              <a:tailEnd/>
            </a:ln>
          </p:spPr>
          <p:txBody>
            <a:bodyPr wrap="none" anchor="ctr"/>
            <a:lstStyle/>
            <a:p>
              <a:endParaRPr lang="ru-RU" dirty="0"/>
            </a:p>
          </p:txBody>
        </p:sp>
        <p:sp>
          <p:nvSpPr>
            <p:cNvPr id="16" name="Text Box 24"/>
            <p:cNvSpPr txBox="1">
              <a:spLocks noChangeArrowheads="1"/>
            </p:cNvSpPr>
            <p:nvPr/>
          </p:nvSpPr>
          <p:spPr bwMode="auto">
            <a:xfrm>
              <a:off x="500034" y="6072206"/>
              <a:ext cx="2089150" cy="457200"/>
            </a:xfrm>
            <a:prstGeom prst="rect">
              <a:avLst/>
            </a:prstGeom>
            <a:noFill/>
            <a:ln w="9525">
              <a:noFill/>
              <a:miter lim="800000"/>
              <a:headEnd/>
              <a:tailEnd/>
            </a:ln>
          </p:spPr>
          <p:txBody>
            <a:bodyPr>
              <a:spAutoFit/>
            </a:bodyPr>
            <a:lstStyle/>
            <a:p>
              <a:pPr algn="ctr">
                <a:spcBef>
                  <a:spcPct val="50000"/>
                </a:spcBef>
              </a:pPr>
              <a:r>
                <a:rPr lang="ru-RU" sz="2400" b="1" dirty="0">
                  <a:solidFill>
                    <a:srgbClr val="00B050"/>
                  </a:solidFill>
                  <a:latin typeface="+mj-lt"/>
                </a:rPr>
                <a:t>Зелёный</a:t>
              </a:r>
            </a:p>
          </p:txBody>
        </p:sp>
      </p:grpSp>
      <p:grpSp>
        <p:nvGrpSpPr>
          <p:cNvPr id="17" name="Group 28"/>
          <p:cNvGrpSpPr>
            <a:grpSpLocks/>
          </p:cNvGrpSpPr>
          <p:nvPr/>
        </p:nvGrpSpPr>
        <p:grpSpPr bwMode="auto">
          <a:xfrm>
            <a:off x="785786" y="2928934"/>
            <a:ext cx="1584325" cy="576262"/>
            <a:chOff x="385" y="3339"/>
            <a:chExt cx="998" cy="363"/>
          </a:xfrm>
        </p:grpSpPr>
        <p:sp>
          <p:nvSpPr>
            <p:cNvPr id="18" name="Oval 18"/>
            <p:cNvSpPr>
              <a:spLocks noChangeArrowheads="1"/>
            </p:cNvSpPr>
            <p:nvPr/>
          </p:nvSpPr>
          <p:spPr bwMode="auto">
            <a:xfrm>
              <a:off x="385" y="3339"/>
              <a:ext cx="998" cy="363"/>
            </a:xfrm>
            <a:prstGeom prst="ellipse">
              <a:avLst/>
            </a:prstGeom>
            <a:solidFill>
              <a:srgbClr val="0000FF"/>
            </a:solidFill>
            <a:ln w="9525">
              <a:solidFill>
                <a:schemeClr val="accent3">
                  <a:lumMod val="50000"/>
                </a:schemeClr>
              </a:solidFill>
              <a:round/>
              <a:headEnd/>
              <a:tailEnd/>
            </a:ln>
          </p:spPr>
          <p:txBody>
            <a:bodyPr wrap="none" anchor="ctr"/>
            <a:lstStyle/>
            <a:p>
              <a:endParaRPr lang="ru-RU" dirty="0"/>
            </a:p>
          </p:txBody>
        </p:sp>
        <p:sp>
          <p:nvSpPr>
            <p:cNvPr id="19" name="Freeform 24"/>
            <p:cNvSpPr>
              <a:spLocks/>
            </p:cNvSpPr>
            <p:nvPr/>
          </p:nvSpPr>
          <p:spPr bwMode="auto">
            <a:xfrm>
              <a:off x="459" y="3377"/>
              <a:ext cx="213" cy="235"/>
            </a:xfrm>
            <a:custGeom>
              <a:avLst/>
              <a:gdLst>
                <a:gd name="T0" fmla="*/ 149 w 213"/>
                <a:gd name="T1" fmla="*/ 27 h 235"/>
                <a:gd name="T2" fmla="*/ 89 w 213"/>
                <a:gd name="T3" fmla="*/ 55 h 235"/>
                <a:gd name="T4" fmla="*/ 45 w 213"/>
                <a:gd name="T5" fmla="*/ 95 h 235"/>
                <a:gd name="T6" fmla="*/ 5 w 213"/>
                <a:gd name="T7" fmla="*/ 147 h 235"/>
                <a:gd name="T8" fmla="*/ 16 w 213"/>
                <a:gd name="T9" fmla="*/ 125 h 235"/>
                <a:gd name="T10" fmla="*/ 35 w 213"/>
                <a:gd name="T11" fmla="*/ 207 h 235"/>
                <a:gd name="T12" fmla="*/ 90 w 213"/>
                <a:gd name="T13" fmla="*/ 225 h 235"/>
                <a:gd name="T14" fmla="*/ 153 w 213"/>
                <a:gd name="T15" fmla="*/ 235 h 235"/>
                <a:gd name="T16" fmla="*/ 165 w 213"/>
                <a:gd name="T17" fmla="*/ 203 h 235"/>
                <a:gd name="T18" fmla="*/ 149 w 213"/>
                <a:gd name="T19" fmla="*/ 155 h 235"/>
                <a:gd name="T20" fmla="*/ 177 w 213"/>
                <a:gd name="T21" fmla="*/ 91 h 235"/>
                <a:gd name="T22" fmla="*/ 201 w 213"/>
                <a:gd name="T23" fmla="*/ 47 h 235"/>
                <a:gd name="T24" fmla="*/ 213 w 213"/>
                <a:gd name="T25" fmla="*/ 11 h 235"/>
                <a:gd name="T26" fmla="*/ 149 w 213"/>
                <a:gd name="T27" fmla="*/ 27 h 2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3"/>
                <a:gd name="T43" fmla="*/ 0 h 235"/>
                <a:gd name="T44" fmla="*/ 213 w 213"/>
                <a:gd name="T45" fmla="*/ 235 h 2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3" h="235">
                  <a:moveTo>
                    <a:pt x="149" y="27"/>
                  </a:moveTo>
                  <a:cubicBezTo>
                    <a:pt x="124" y="33"/>
                    <a:pt x="106" y="44"/>
                    <a:pt x="89" y="55"/>
                  </a:cubicBezTo>
                  <a:cubicBezTo>
                    <a:pt x="75" y="68"/>
                    <a:pt x="57" y="80"/>
                    <a:pt x="45" y="95"/>
                  </a:cubicBezTo>
                  <a:cubicBezTo>
                    <a:pt x="33" y="106"/>
                    <a:pt x="10" y="142"/>
                    <a:pt x="5" y="147"/>
                  </a:cubicBezTo>
                  <a:cubicBezTo>
                    <a:pt x="0" y="152"/>
                    <a:pt x="11" y="115"/>
                    <a:pt x="16" y="125"/>
                  </a:cubicBezTo>
                  <a:cubicBezTo>
                    <a:pt x="7" y="153"/>
                    <a:pt x="1" y="190"/>
                    <a:pt x="35" y="207"/>
                  </a:cubicBezTo>
                  <a:cubicBezTo>
                    <a:pt x="52" y="215"/>
                    <a:pt x="72" y="219"/>
                    <a:pt x="90" y="225"/>
                  </a:cubicBezTo>
                  <a:cubicBezTo>
                    <a:pt x="99" y="228"/>
                    <a:pt x="153" y="235"/>
                    <a:pt x="153" y="235"/>
                  </a:cubicBezTo>
                  <a:cubicBezTo>
                    <a:pt x="162" y="230"/>
                    <a:pt x="166" y="216"/>
                    <a:pt x="165" y="203"/>
                  </a:cubicBezTo>
                  <a:cubicBezTo>
                    <a:pt x="164" y="190"/>
                    <a:pt x="147" y="174"/>
                    <a:pt x="149" y="155"/>
                  </a:cubicBezTo>
                  <a:cubicBezTo>
                    <a:pt x="151" y="136"/>
                    <a:pt x="168" y="109"/>
                    <a:pt x="177" y="91"/>
                  </a:cubicBezTo>
                  <a:cubicBezTo>
                    <a:pt x="186" y="73"/>
                    <a:pt x="195" y="60"/>
                    <a:pt x="201" y="47"/>
                  </a:cubicBezTo>
                  <a:cubicBezTo>
                    <a:pt x="207" y="34"/>
                    <a:pt x="197" y="11"/>
                    <a:pt x="213" y="11"/>
                  </a:cubicBezTo>
                  <a:cubicBezTo>
                    <a:pt x="208" y="0"/>
                    <a:pt x="162" y="24"/>
                    <a:pt x="149" y="27"/>
                  </a:cubicBezTo>
                  <a:close/>
                </a:path>
              </a:pathLst>
            </a:custGeom>
            <a:solidFill>
              <a:srgbClr val="3399FF"/>
            </a:solidFill>
            <a:ln w="9525">
              <a:solidFill>
                <a:schemeClr val="accent3">
                  <a:lumMod val="50000"/>
                </a:schemeClr>
              </a:solidFill>
              <a:round/>
              <a:headEnd/>
              <a:tailEnd/>
            </a:ln>
          </p:spPr>
          <p:txBody>
            <a:bodyPr/>
            <a:lstStyle/>
            <a:p>
              <a:endParaRPr lang="ru-RU" dirty="0"/>
            </a:p>
          </p:txBody>
        </p:sp>
      </p:grpSp>
      <p:grpSp>
        <p:nvGrpSpPr>
          <p:cNvPr id="20" name="Group 30"/>
          <p:cNvGrpSpPr>
            <a:grpSpLocks/>
          </p:cNvGrpSpPr>
          <p:nvPr/>
        </p:nvGrpSpPr>
        <p:grpSpPr bwMode="auto">
          <a:xfrm>
            <a:off x="3929058" y="3000372"/>
            <a:ext cx="1584325" cy="576262"/>
            <a:chOff x="2154" y="3339"/>
            <a:chExt cx="998" cy="363"/>
          </a:xfrm>
        </p:grpSpPr>
        <p:sp>
          <p:nvSpPr>
            <p:cNvPr id="21" name="Oval 19"/>
            <p:cNvSpPr>
              <a:spLocks noChangeArrowheads="1"/>
            </p:cNvSpPr>
            <p:nvPr/>
          </p:nvSpPr>
          <p:spPr bwMode="auto">
            <a:xfrm>
              <a:off x="2154" y="3339"/>
              <a:ext cx="998" cy="363"/>
            </a:xfrm>
            <a:prstGeom prst="ellipse">
              <a:avLst/>
            </a:prstGeom>
            <a:solidFill>
              <a:srgbClr val="FFFF00"/>
            </a:solidFill>
            <a:ln w="9525">
              <a:solidFill>
                <a:schemeClr val="accent1">
                  <a:lumMod val="75000"/>
                </a:schemeClr>
              </a:solidFill>
              <a:round/>
              <a:headEnd/>
              <a:tailEnd/>
            </a:ln>
          </p:spPr>
          <p:txBody>
            <a:bodyPr wrap="none" anchor="ctr"/>
            <a:lstStyle/>
            <a:p>
              <a:endParaRPr lang="ru-RU" dirty="0"/>
            </a:p>
          </p:txBody>
        </p:sp>
        <p:sp>
          <p:nvSpPr>
            <p:cNvPr id="22" name="Freeform 29"/>
            <p:cNvSpPr>
              <a:spLocks/>
            </p:cNvSpPr>
            <p:nvPr/>
          </p:nvSpPr>
          <p:spPr bwMode="auto">
            <a:xfrm>
              <a:off x="2245" y="3385"/>
              <a:ext cx="213" cy="235"/>
            </a:xfrm>
            <a:custGeom>
              <a:avLst/>
              <a:gdLst>
                <a:gd name="T0" fmla="*/ 149 w 213"/>
                <a:gd name="T1" fmla="*/ 27 h 235"/>
                <a:gd name="T2" fmla="*/ 89 w 213"/>
                <a:gd name="T3" fmla="*/ 55 h 235"/>
                <a:gd name="T4" fmla="*/ 45 w 213"/>
                <a:gd name="T5" fmla="*/ 95 h 235"/>
                <a:gd name="T6" fmla="*/ 5 w 213"/>
                <a:gd name="T7" fmla="*/ 147 h 235"/>
                <a:gd name="T8" fmla="*/ 16 w 213"/>
                <a:gd name="T9" fmla="*/ 125 h 235"/>
                <a:gd name="T10" fmla="*/ 35 w 213"/>
                <a:gd name="T11" fmla="*/ 207 h 235"/>
                <a:gd name="T12" fmla="*/ 90 w 213"/>
                <a:gd name="T13" fmla="*/ 225 h 235"/>
                <a:gd name="T14" fmla="*/ 153 w 213"/>
                <a:gd name="T15" fmla="*/ 235 h 235"/>
                <a:gd name="T16" fmla="*/ 165 w 213"/>
                <a:gd name="T17" fmla="*/ 203 h 235"/>
                <a:gd name="T18" fmla="*/ 149 w 213"/>
                <a:gd name="T19" fmla="*/ 155 h 235"/>
                <a:gd name="T20" fmla="*/ 177 w 213"/>
                <a:gd name="T21" fmla="*/ 91 h 235"/>
                <a:gd name="T22" fmla="*/ 201 w 213"/>
                <a:gd name="T23" fmla="*/ 47 h 235"/>
                <a:gd name="T24" fmla="*/ 213 w 213"/>
                <a:gd name="T25" fmla="*/ 11 h 235"/>
                <a:gd name="T26" fmla="*/ 149 w 213"/>
                <a:gd name="T27" fmla="*/ 27 h 2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3"/>
                <a:gd name="T43" fmla="*/ 0 h 235"/>
                <a:gd name="T44" fmla="*/ 213 w 213"/>
                <a:gd name="T45" fmla="*/ 235 h 2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3" h="235">
                  <a:moveTo>
                    <a:pt x="149" y="27"/>
                  </a:moveTo>
                  <a:cubicBezTo>
                    <a:pt x="124" y="33"/>
                    <a:pt x="106" y="44"/>
                    <a:pt x="89" y="55"/>
                  </a:cubicBezTo>
                  <a:cubicBezTo>
                    <a:pt x="75" y="68"/>
                    <a:pt x="57" y="80"/>
                    <a:pt x="45" y="95"/>
                  </a:cubicBezTo>
                  <a:cubicBezTo>
                    <a:pt x="33" y="106"/>
                    <a:pt x="10" y="142"/>
                    <a:pt x="5" y="147"/>
                  </a:cubicBezTo>
                  <a:cubicBezTo>
                    <a:pt x="0" y="152"/>
                    <a:pt x="11" y="115"/>
                    <a:pt x="16" y="125"/>
                  </a:cubicBezTo>
                  <a:cubicBezTo>
                    <a:pt x="7" y="153"/>
                    <a:pt x="1" y="190"/>
                    <a:pt x="35" y="207"/>
                  </a:cubicBezTo>
                  <a:cubicBezTo>
                    <a:pt x="52" y="215"/>
                    <a:pt x="72" y="219"/>
                    <a:pt x="90" y="225"/>
                  </a:cubicBezTo>
                  <a:cubicBezTo>
                    <a:pt x="99" y="228"/>
                    <a:pt x="153" y="235"/>
                    <a:pt x="153" y="235"/>
                  </a:cubicBezTo>
                  <a:cubicBezTo>
                    <a:pt x="162" y="230"/>
                    <a:pt x="166" y="216"/>
                    <a:pt x="165" y="203"/>
                  </a:cubicBezTo>
                  <a:cubicBezTo>
                    <a:pt x="164" y="190"/>
                    <a:pt x="147" y="174"/>
                    <a:pt x="149" y="155"/>
                  </a:cubicBezTo>
                  <a:cubicBezTo>
                    <a:pt x="151" y="136"/>
                    <a:pt x="168" y="109"/>
                    <a:pt x="177" y="91"/>
                  </a:cubicBezTo>
                  <a:cubicBezTo>
                    <a:pt x="186" y="73"/>
                    <a:pt x="195" y="60"/>
                    <a:pt x="201" y="47"/>
                  </a:cubicBezTo>
                  <a:cubicBezTo>
                    <a:pt x="207" y="34"/>
                    <a:pt x="197" y="11"/>
                    <a:pt x="213" y="11"/>
                  </a:cubicBezTo>
                  <a:cubicBezTo>
                    <a:pt x="208" y="0"/>
                    <a:pt x="162" y="24"/>
                    <a:pt x="149" y="27"/>
                  </a:cubicBezTo>
                  <a:close/>
                </a:path>
              </a:pathLst>
            </a:custGeom>
            <a:solidFill>
              <a:srgbClr val="FFFFCC">
                <a:alpha val="85881"/>
              </a:srgbClr>
            </a:solidFill>
            <a:ln w="9525">
              <a:solidFill>
                <a:schemeClr val="accent1">
                  <a:lumMod val="75000"/>
                </a:schemeClr>
              </a:solidFill>
              <a:round/>
              <a:headEnd/>
              <a:tailEnd/>
            </a:ln>
          </p:spPr>
          <p:txBody>
            <a:bodyPr/>
            <a:lstStyle/>
            <a:p>
              <a:endParaRPr lang="ru-RU" dirty="0"/>
            </a:p>
          </p:txBody>
        </p:sp>
      </p:grpSp>
      <p:grpSp>
        <p:nvGrpSpPr>
          <p:cNvPr id="23" name="Group 32"/>
          <p:cNvGrpSpPr>
            <a:grpSpLocks/>
          </p:cNvGrpSpPr>
          <p:nvPr/>
        </p:nvGrpSpPr>
        <p:grpSpPr bwMode="auto">
          <a:xfrm>
            <a:off x="6929454" y="3000372"/>
            <a:ext cx="1584325" cy="576263"/>
            <a:chOff x="4014" y="3294"/>
            <a:chExt cx="998" cy="363"/>
          </a:xfrm>
        </p:grpSpPr>
        <p:sp>
          <p:nvSpPr>
            <p:cNvPr id="24" name="Oval 20"/>
            <p:cNvSpPr>
              <a:spLocks noChangeArrowheads="1"/>
            </p:cNvSpPr>
            <p:nvPr/>
          </p:nvSpPr>
          <p:spPr bwMode="auto">
            <a:xfrm>
              <a:off x="4014" y="3294"/>
              <a:ext cx="998" cy="363"/>
            </a:xfrm>
            <a:prstGeom prst="ellipse">
              <a:avLst/>
            </a:prstGeom>
            <a:solidFill>
              <a:srgbClr val="FF0000"/>
            </a:solidFill>
            <a:ln w="9525">
              <a:solidFill>
                <a:srgbClr val="C00000"/>
              </a:solidFill>
              <a:round/>
              <a:headEnd/>
              <a:tailEnd/>
            </a:ln>
          </p:spPr>
          <p:txBody>
            <a:bodyPr wrap="none" anchor="ctr"/>
            <a:lstStyle/>
            <a:p>
              <a:endParaRPr lang="ru-RU" dirty="0"/>
            </a:p>
          </p:txBody>
        </p:sp>
        <p:sp>
          <p:nvSpPr>
            <p:cNvPr id="25" name="Freeform 31"/>
            <p:cNvSpPr>
              <a:spLocks/>
            </p:cNvSpPr>
            <p:nvPr/>
          </p:nvSpPr>
          <p:spPr bwMode="auto">
            <a:xfrm>
              <a:off x="4105" y="3339"/>
              <a:ext cx="213" cy="235"/>
            </a:xfrm>
            <a:custGeom>
              <a:avLst/>
              <a:gdLst>
                <a:gd name="T0" fmla="*/ 149 w 213"/>
                <a:gd name="T1" fmla="*/ 27 h 235"/>
                <a:gd name="T2" fmla="*/ 89 w 213"/>
                <a:gd name="T3" fmla="*/ 55 h 235"/>
                <a:gd name="T4" fmla="*/ 45 w 213"/>
                <a:gd name="T5" fmla="*/ 95 h 235"/>
                <a:gd name="T6" fmla="*/ 5 w 213"/>
                <a:gd name="T7" fmla="*/ 147 h 235"/>
                <a:gd name="T8" fmla="*/ 16 w 213"/>
                <a:gd name="T9" fmla="*/ 125 h 235"/>
                <a:gd name="T10" fmla="*/ 35 w 213"/>
                <a:gd name="T11" fmla="*/ 207 h 235"/>
                <a:gd name="T12" fmla="*/ 90 w 213"/>
                <a:gd name="T13" fmla="*/ 225 h 235"/>
                <a:gd name="T14" fmla="*/ 153 w 213"/>
                <a:gd name="T15" fmla="*/ 235 h 235"/>
                <a:gd name="T16" fmla="*/ 165 w 213"/>
                <a:gd name="T17" fmla="*/ 203 h 235"/>
                <a:gd name="T18" fmla="*/ 149 w 213"/>
                <a:gd name="T19" fmla="*/ 155 h 235"/>
                <a:gd name="T20" fmla="*/ 177 w 213"/>
                <a:gd name="T21" fmla="*/ 91 h 235"/>
                <a:gd name="T22" fmla="*/ 201 w 213"/>
                <a:gd name="T23" fmla="*/ 47 h 235"/>
                <a:gd name="T24" fmla="*/ 213 w 213"/>
                <a:gd name="T25" fmla="*/ 11 h 235"/>
                <a:gd name="T26" fmla="*/ 149 w 213"/>
                <a:gd name="T27" fmla="*/ 27 h 2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3"/>
                <a:gd name="T43" fmla="*/ 0 h 235"/>
                <a:gd name="T44" fmla="*/ 213 w 213"/>
                <a:gd name="T45" fmla="*/ 235 h 23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3" h="235">
                  <a:moveTo>
                    <a:pt x="149" y="27"/>
                  </a:moveTo>
                  <a:cubicBezTo>
                    <a:pt x="124" y="33"/>
                    <a:pt x="106" y="44"/>
                    <a:pt x="89" y="55"/>
                  </a:cubicBezTo>
                  <a:cubicBezTo>
                    <a:pt x="75" y="68"/>
                    <a:pt x="57" y="80"/>
                    <a:pt x="45" y="95"/>
                  </a:cubicBezTo>
                  <a:cubicBezTo>
                    <a:pt x="33" y="106"/>
                    <a:pt x="10" y="142"/>
                    <a:pt x="5" y="147"/>
                  </a:cubicBezTo>
                  <a:cubicBezTo>
                    <a:pt x="0" y="152"/>
                    <a:pt x="11" y="115"/>
                    <a:pt x="16" y="125"/>
                  </a:cubicBezTo>
                  <a:cubicBezTo>
                    <a:pt x="7" y="153"/>
                    <a:pt x="1" y="190"/>
                    <a:pt x="35" y="207"/>
                  </a:cubicBezTo>
                  <a:cubicBezTo>
                    <a:pt x="52" y="215"/>
                    <a:pt x="72" y="219"/>
                    <a:pt x="90" y="225"/>
                  </a:cubicBezTo>
                  <a:cubicBezTo>
                    <a:pt x="99" y="228"/>
                    <a:pt x="153" y="235"/>
                    <a:pt x="153" y="235"/>
                  </a:cubicBezTo>
                  <a:cubicBezTo>
                    <a:pt x="162" y="230"/>
                    <a:pt x="166" y="216"/>
                    <a:pt x="165" y="203"/>
                  </a:cubicBezTo>
                  <a:cubicBezTo>
                    <a:pt x="164" y="190"/>
                    <a:pt x="147" y="174"/>
                    <a:pt x="149" y="155"/>
                  </a:cubicBezTo>
                  <a:cubicBezTo>
                    <a:pt x="151" y="136"/>
                    <a:pt x="168" y="109"/>
                    <a:pt x="177" y="91"/>
                  </a:cubicBezTo>
                  <a:cubicBezTo>
                    <a:pt x="186" y="73"/>
                    <a:pt x="195" y="60"/>
                    <a:pt x="201" y="47"/>
                  </a:cubicBezTo>
                  <a:cubicBezTo>
                    <a:pt x="207" y="34"/>
                    <a:pt x="197" y="11"/>
                    <a:pt x="213" y="11"/>
                  </a:cubicBezTo>
                  <a:cubicBezTo>
                    <a:pt x="208" y="0"/>
                    <a:pt x="162" y="24"/>
                    <a:pt x="149" y="27"/>
                  </a:cubicBezTo>
                  <a:close/>
                </a:path>
              </a:pathLst>
            </a:custGeom>
            <a:solidFill>
              <a:srgbClr val="FF7C80"/>
            </a:solidFill>
            <a:ln w="9525">
              <a:solidFill>
                <a:srgbClr val="C00000"/>
              </a:solidFill>
              <a:round/>
              <a:headEnd/>
              <a:tailEnd/>
            </a:ln>
          </p:spPr>
          <p:txBody>
            <a:bodyPr/>
            <a:lstStyle/>
            <a:p>
              <a:endParaRPr lang="ru-RU" dirty="0"/>
            </a:p>
          </p:txBody>
        </p:sp>
      </p:grpSp>
      <p:grpSp>
        <p:nvGrpSpPr>
          <p:cNvPr id="42" name="Группа 41"/>
          <p:cNvGrpSpPr/>
          <p:nvPr/>
        </p:nvGrpSpPr>
        <p:grpSpPr>
          <a:xfrm>
            <a:off x="2073258" y="3500438"/>
            <a:ext cx="5715040" cy="2000264"/>
            <a:chOff x="2073258" y="3500438"/>
            <a:chExt cx="5715040" cy="2000264"/>
          </a:xfrm>
        </p:grpSpPr>
        <p:cxnSp>
          <p:nvCxnSpPr>
            <p:cNvPr id="29" name="Прямая со стрелкой 28"/>
            <p:cNvCxnSpPr/>
            <p:nvPr/>
          </p:nvCxnSpPr>
          <p:spPr>
            <a:xfrm rot="5400000">
              <a:off x="7037405" y="4392619"/>
              <a:ext cx="1500198" cy="1588"/>
            </a:xfrm>
            <a:prstGeom prst="straightConnector1">
              <a:avLst/>
            </a:prstGeom>
            <a:ln w="6032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0" name="Прямая со стрелкой 29"/>
            <p:cNvCxnSpPr/>
            <p:nvPr/>
          </p:nvCxnSpPr>
          <p:spPr>
            <a:xfrm>
              <a:off x="2073258" y="3500438"/>
              <a:ext cx="5213386" cy="2000264"/>
            </a:xfrm>
            <a:prstGeom prst="straightConnector1">
              <a:avLst/>
            </a:prstGeom>
            <a:ln w="60325">
              <a:solidFill>
                <a:srgbClr val="003DB8"/>
              </a:solidFill>
              <a:tailEnd type="arrow"/>
            </a:ln>
          </p:spPr>
          <p:style>
            <a:lnRef idx="1">
              <a:schemeClr val="accent1"/>
            </a:lnRef>
            <a:fillRef idx="0">
              <a:schemeClr val="accent1"/>
            </a:fillRef>
            <a:effectRef idx="0">
              <a:schemeClr val="accent1"/>
            </a:effectRef>
            <a:fontRef idx="minor">
              <a:schemeClr val="tx1"/>
            </a:fontRef>
          </p:style>
        </p:cxnSp>
      </p:grpSp>
      <p:grpSp>
        <p:nvGrpSpPr>
          <p:cNvPr id="40" name="Группа 39"/>
          <p:cNvGrpSpPr/>
          <p:nvPr/>
        </p:nvGrpSpPr>
        <p:grpSpPr>
          <a:xfrm>
            <a:off x="1570810" y="3571876"/>
            <a:ext cx="2574150" cy="1571636"/>
            <a:chOff x="1570810" y="3571876"/>
            <a:chExt cx="2574150" cy="1571636"/>
          </a:xfrm>
        </p:grpSpPr>
        <p:cxnSp>
          <p:nvCxnSpPr>
            <p:cNvPr id="27" name="Прямая со стрелкой 26"/>
            <p:cNvCxnSpPr/>
            <p:nvPr/>
          </p:nvCxnSpPr>
          <p:spPr>
            <a:xfrm rot="5400000">
              <a:off x="821505" y="4321975"/>
              <a:ext cx="1500198" cy="1588"/>
            </a:xfrm>
            <a:prstGeom prst="straightConnector1">
              <a:avLst/>
            </a:prstGeom>
            <a:ln w="60325">
              <a:solidFill>
                <a:srgbClr val="003DB8"/>
              </a:solidFill>
              <a:tailEnd type="arrow"/>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p:cNvCxnSpPr/>
            <p:nvPr/>
          </p:nvCxnSpPr>
          <p:spPr>
            <a:xfrm rot="10800000" flipV="1">
              <a:off x="1928794" y="3571876"/>
              <a:ext cx="2216166" cy="1571636"/>
            </a:xfrm>
            <a:prstGeom prst="straightConnector1">
              <a:avLst/>
            </a:prstGeom>
            <a:ln w="60325">
              <a:solidFill>
                <a:srgbClr val="FFC000"/>
              </a:solidFill>
              <a:tailEnd type="arrow"/>
            </a:ln>
          </p:spPr>
          <p:style>
            <a:lnRef idx="1">
              <a:schemeClr val="accent1"/>
            </a:lnRef>
            <a:fillRef idx="0">
              <a:schemeClr val="accent1"/>
            </a:fillRef>
            <a:effectRef idx="0">
              <a:schemeClr val="accent1"/>
            </a:effectRef>
            <a:fontRef idx="minor">
              <a:schemeClr val="tx1"/>
            </a:fontRef>
          </p:style>
        </p:cxnSp>
      </p:grpSp>
      <p:grpSp>
        <p:nvGrpSpPr>
          <p:cNvPr id="39" name="Группа 38"/>
          <p:cNvGrpSpPr/>
          <p:nvPr/>
        </p:nvGrpSpPr>
        <p:grpSpPr>
          <a:xfrm>
            <a:off x="4714876" y="3571876"/>
            <a:ext cx="2430480" cy="1714512"/>
            <a:chOff x="4714876" y="3571876"/>
            <a:chExt cx="2430480" cy="1714512"/>
          </a:xfrm>
        </p:grpSpPr>
        <p:cxnSp>
          <p:nvCxnSpPr>
            <p:cNvPr id="28" name="Прямая со стрелкой 27"/>
            <p:cNvCxnSpPr/>
            <p:nvPr/>
          </p:nvCxnSpPr>
          <p:spPr>
            <a:xfrm rot="5400000">
              <a:off x="3965571" y="4392619"/>
              <a:ext cx="1500198" cy="1588"/>
            </a:xfrm>
            <a:prstGeom prst="straightConnector1">
              <a:avLst/>
            </a:prstGeom>
            <a:ln w="60325">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34" name="Прямая со стрелкой 33"/>
            <p:cNvCxnSpPr/>
            <p:nvPr/>
          </p:nvCxnSpPr>
          <p:spPr>
            <a:xfrm rot="10800000" flipV="1">
              <a:off x="5143504" y="3571876"/>
              <a:ext cx="2001852" cy="1714512"/>
            </a:xfrm>
            <a:prstGeom prst="straightConnector1">
              <a:avLst/>
            </a:prstGeom>
            <a:ln w="6032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41" name="Группа 40"/>
          <p:cNvGrpSpPr/>
          <p:nvPr/>
        </p:nvGrpSpPr>
        <p:grpSpPr>
          <a:xfrm>
            <a:off x="3714744" y="5286388"/>
            <a:ext cx="2089150" cy="1314456"/>
            <a:chOff x="3714744" y="5286388"/>
            <a:chExt cx="2089150" cy="1314456"/>
          </a:xfrm>
        </p:grpSpPr>
        <p:sp>
          <p:nvSpPr>
            <p:cNvPr id="12" name="Oval 18"/>
            <p:cNvSpPr>
              <a:spLocks noChangeArrowheads="1"/>
            </p:cNvSpPr>
            <p:nvPr/>
          </p:nvSpPr>
          <p:spPr bwMode="auto">
            <a:xfrm>
              <a:off x="4214810" y="5286388"/>
              <a:ext cx="1008062" cy="936625"/>
            </a:xfrm>
            <a:prstGeom prst="ellipse">
              <a:avLst/>
            </a:prstGeom>
            <a:solidFill>
              <a:srgbClr val="FF6600"/>
            </a:solidFill>
            <a:ln w="9525">
              <a:solidFill>
                <a:schemeClr val="accent1">
                  <a:lumMod val="75000"/>
                </a:schemeClr>
              </a:solidFill>
              <a:round/>
              <a:headEnd/>
              <a:tailEnd/>
            </a:ln>
          </p:spPr>
          <p:txBody>
            <a:bodyPr wrap="none" anchor="ctr"/>
            <a:lstStyle/>
            <a:p>
              <a:endParaRPr lang="ru-RU" dirty="0"/>
            </a:p>
          </p:txBody>
        </p:sp>
        <p:sp>
          <p:nvSpPr>
            <p:cNvPr id="36" name="Text Box 24"/>
            <p:cNvSpPr txBox="1">
              <a:spLocks noChangeArrowheads="1"/>
            </p:cNvSpPr>
            <p:nvPr/>
          </p:nvSpPr>
          <p:spPr bwMode="auto">
            <a:xfrm>
              <a:off x="3714744" y="6143644"/>
              <a:ext cx="2089150" cy="457200"/>
            </a:xfrm>
            <a:prstGeom prst="rect">
              <a:avLst/>
            </a:prstGeom>
            <a:noFill/>
            <a:ln w="9525">
              <a:noFill/>
              <a:miter lim="800000"/>
              <a:headEnd/>
              <a:tailEnd/>
            </a:ln>
          </p:spPr>
          <p:txBody>
            <a:bodyPr>
              <a:spAutoFit/>
            </a:bodyPr>
            <a:lstStyle/>
            <a:p>
              <a:pPr algn="ctr">
                <a:spcBef>
                  <a:spcPct val="50000"/>
                </a:spcBef>
              </a:pPr>
              <a:r>
                <a:rPr lang="ru-RU" sz="2400" b="1" dirty="0" smtClean="0">
                  <a:solidFill>
                    <a:srgbClr val="F5800B"/>
                  </a:solidFill>
                  <a:latin typeface="+mj-lt"/>
                </a:rPr>
                <a:t>Оранжевый</a:t>
              </a:r>
              <a:endParaRPr lang="ru-RU" sz="2400" b="1" dirty="0">
                <a:solidFill>
                  <a:srgbClr val="F5800B"/>
                </a:solidFill>
                <a:latin typeface="+mj-lt"/>
              </a:endParaRPr>
            </a:p>
          </p:txBody>
        </p:sp>
      </p:grpSp>
      <p:grpSp>
        <p:nvGrpSpPr>
          <p:cNvPr id="43" name="Группа 42"/>
          <p:cNvGrpSpPr/>
          <p:nvPr/>
        </p:nvGrpSpPr>
        <p:grpSpPr>
          <a:xfrm>
            <a:off x="6715140" y="5286388"/>
            <a:ext cx="2089150" cy="1314456"/>
            <a:chOff x="6715140" y="5286388"/>
            <a:chExt cx="2089150" cy="1314456"/>
          </a:xfrm>
        </p:grpSpPr>
        <p:sp>
          <p:nvSpPr>
            <p:cNvPr id="13" name="Oval 19"/>
            <p:cNvSpPr>
              <a:spLocks noChangeArrowheads="1"/>
            </p:cNvSpPr>
            <p:nvPr/>
          </p:nvSpPr>
          <p:spPr bwMode="auto">
            <a:xfrm>
              <a:off x="7286644" y="5286388"/>
              <a:ext cx="1008062" cy="936625"/>
            </a:xfrm>
            <a:prstGeom prst="ellipse">
              <a:avLst/>
            </a:prstGeom>
            <a:solidFill>
              <a:srgbClr val="800080"/>
            </a:solidFill>
            <a:ln w="9525">
              <a:solidFill>
                <a:schemeClr val="accent2">
                  <a:lumMod val="50000"/>
                </a:schemeClr>
              </a:solidFill>
              <a:round/>
              <a:headEnd/>
              <a:tailEnd/>
            </a:ln>
          </p:spPr>
          <p:txBody>
            <a:bodyPr wrap="none" anchor="ctr"/>
            <a:lstStyle/>
            <a:p>
              <a:endParaRPr lang="ru-RU" dirty="0"/>
            </a:p>
          </p:txBody>
        </p:sp>
        <p:sp>
          <p:nvSpPr>
            <p:cNvPr id="37" name="Text Box 24"/>
            <p:cNvSpPr txBox="1">
              <a:spLocks noChangeArrowheads="1"/>
            </p:cNvSpPr>
            <p:nvPr/>
          </p:nvSpPr>
          <p:spPr bwMode="auto">
            <a:xfrm>
              <a:off x="6715140" y="6143644"/>
              <a:ext cx="2089150" cy="457200"/>
            </a:xfrm>
            <a:prstGeom prst="rect">
              <a:avLst/>
            </a:prstGeom>
            <a:noFill/>
            <a:ln w="9525">
              <a:noFill/>
              <a:miter lim="800000"/>
              <a:headEnd/>
              <a:tailEnd/>
            </a:ln>
          </p:spPr>
          <p:txBody>
            <a:bodyPr>
              <a:spAutoFit/>
            </a:bodyPr>
            <a:lstStyle/>
            <a:p>
              <a:pPr algn="ctr">
                <a:spcBef>
                  <a:spcPct val="50000"/>
                </a:spcBef>
              </a:pPr>
              <a:r>
                <a:rPr lang="ru-RU" sz="2400" b="1" dirty="0" smtClean="0">
                  <a:solidFill>
                    <a:srgbClr val="7030A0"/>
                  </a:solidFill>
                  <a:latin typeface="+mj-lt"/>
                </a:rPr>
                <a:t>Фиолетовый</a:t>
              </a:r>
              <a:endParaRPr lang="ru-RU" sz="2400" b="1" dirty="0">
                <a:solidFill>
                  <a:srgbClr val="7030A0"/>
                </a:solidFill>
                <a:latin typeface="+mj-lt"/>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2000"/>
                                        <p:tgtEl>
                                          <p:spTgt spid="40"/>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down)">
                                      <p:cBhvr>
                                        <p:cTn id="12" dur="580">
                                          <p:stCondLst>
                                            <p:cond delay="0"/>
                                          </p:stCondLst>
                                        </p:cTn>
                                        <p:tgtEl>
                                          <p:spTgt spid="38"/>
                                        </p:tgtEl>
                                      </p:cBhvr>
                                    </p:animEffect>
                                    <p:anim calcmode="lin" valueType="num">
                                      <p:cBhvr>
                                        <p:cTn id="13" dur="1822" tmFilter="0,0; 0.14,0.36; 0.43,0.73; 0.71,0.91; 1.0,1.0">
                                          <p:stCondLst>
                                            <p:cond delay="0"/>
                                          </p:stCondLst>
                                        </p:cTn>
                                        <p:tgtEl>
                                          <p:spTgt spid="38"/>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8"/>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8"/>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8"/>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8"/>
                                        </p:tgtEl>
                                        <p:attrNameLst>
                                          <p:attrName>ppt_y</p:attrName>
                                        </p:attrNameLst>
                                      </p:cBhvr>
                                      <p:tavLst>
                                        <p:tav tm="0" fmla="#ppt_y-sin(pi*$)/81">
                                          <p:val>
                                            <p:fltVal val="0"/>
                                          </p:val>
                                        </p:tav>
                                        <p:tav tm="100000">
                                          <p:val>
                                            <p:fltVal val="1"/>
                                          </p:val>
                                        </p:tav>
                                      </p:tavLst>
                                    </p:anim>
                                    <p:animScale>
                                      <p:cBhvr>
                                        <p:cTn id="18" dur="26">
                                          <p:stCondLst>
                                            <p:cond delay="650"/>
                                          </p:stCondLst>
                                        </p:cTn>
                                        <p:tgtEl>
                                          <p:spTgt spid="38"/>
                                        </p:tgtEl>
                                      </p:cBhvr>
                                      <p:to x="100000" y="60000"/>
                                    </p:animScale>
                                    <p:animScale>
                                      <p:cBhvr>
                                        <p:cTn id="19" dur="166" decel="50000">
                                          <p:stCondLst>
                                            <p:cond delay="676"/>
                                          </p:stCondLst>
                                        </p:cTn>
                                        <p:tgtEl>
                                          <p:spTgt spid="38"/>
                                        </p:tgtEl>
                                      </p:cBhvr>
                                      <p:to x="100000" y="100000"/>
                                    </p:animScale>
                                    <p:animScale>
                                      <p:cBhvr>
                                        <p:cTn id="20" dur="26">
                                          <p:stCondLst>
                                            <p:cond delay="1312"/>
                                          </p:stCondLst>
                                        </p:cTn>
                                        <p:tgtEl>
                                          <p:spTgt spid="38"/>
                                        </p:tgtEl>
                                      </p:cBhvr>
                                      <p:to x="100000" y="80000"/>
                                    </p:animScale>
                                    <p:animScale>
                                      <p:cBhvr>
                                        <p:cTn id="21" dur="166" decel="50000">
                                          <p:stCondLst>
                                            <p:cond delay="1338"/>
                                          </p:stCondLst>
                                        </p:cTn>
                                        <p:tgtEl>
                                          <p:spTgt spid="38"/>
                                        </p:tgtEl>
                                      </p:cBhvr>
                                      <p:to x="100000" y="100000"/>
                                    </p:animScale>
                                    <p:animScale>
                                      <p:cBhvr>
                                        <p:cTn id="22" dur="26">
                                          <p:stCondLst>
                                            <p:cond delay="1642"/>
                                          </p:stCondLst>
                                        </p:cTn>
                                        <p:tgtEl>
                                          <p:spTgt spid="38"/>
                                        </p:tgtEl>
                                      </p:cBhvr>
                                      <p:to x="100000" y="90000"/>
                                    </p:animScale>
                                    <p:animScale>
                                      <p:cBhvr>
                                        <p:cTn id="23" dur="166" decel="50000">
                                          <p:stCondLst>
                                            <p:cond delay="1668"/>
                                          </p:stCondLst>
                                        </p:cTn>
                                        <p:tgtEl>
                                          <p:spTgt spid="38"/>
                                        </p:tgtEl>
                                      </p:cBhvr>
                                      <p:to x="100000" y="100000"/>
                                    </p:animScale>
                                    <p:animScale>
                                      <p:cBhvr>
                                        <p:cTn id="24" dur="26">
                                          <p:stCondLst>
                                            <p:cond delay="1808"/>
                                          </p:stCondLst>
                                        </p:cTn>
                                        <p:tgtEl>
                                          <p:spTgt spid="38"/>
                                        </p:tgtEl>
                                      </p:cBhvr>
                                      <p:to x="100000" y="95000"/>
                                    </p:animScale>
                                    <p:animScale>
                                      <p:cBhvr>
                                        <p:cTn id="25" dur="166" decel="50000">
                                          <p:stCondLst>
                                            <p:cond delay="1834"/>
                                          </p:stCondLst>
                                        </p:cTn>
                                        <p:tgtEl>
                                          <p:spTgt spid="38"/>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2000"/>
                                        <p:tgtEl>
                                          <p:spTgt spid="39"/>
                                        </p:tgtEl>
                                      </p:cBhvr>
                                    </p:animEffect>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nodeType="click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wipe(down)">
                                      <p:cBhvr>
                                        <p:cTn id="35" dur="580">
                                          <p:stCondLst>
                                            <p:cond delay="0"/>
                                          </p:stCondLst>
                                        </p:cTn>
                                        <p:tgtEl>
                                          <p:spTgt spid="41"/>
                                        </p:tgtEl>
                                      </p:cBhvr>
                                    </p:animEffect>
                                    <p:anim calcmode="lin" valueType="num">
                                      <p:cBhvr>
                                        <p:cTn id="36" dur="1822" tmFilter="0,0; 0.14,0.36; 0.43,0.73; 0.71,0.91; 1.0,1.0">
                                          <p:stCondLst>
                                            <p:cond delay="0"/>
                                          </p:stCondLst>
                                        </p:cTn>
                                        <p:tgtEl>
                                          <p:spTgt spid="41"/>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41"/>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41"/>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41"/>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41"/>
                                        </p:tgtEl>
                                        <p:attrNameLst>
                                          <p:attrName>ppt_y</p:attrName>
                                        </p:attrNameLst>
                                      </p:cBhvr>
                                      <p:tavLst>
                                        <p:tav tm="0" fmla="#ppt_y-sin(pi*$)/81">
                                          <p:val>
                                            <p:fltVal val="0"/>
                                          </p:val>
                                        </p:tav>
                                        <p:tav tm="100000">
                                          <p:val>
                                            <p:fltVal val="1"/>
                                          </p:val>
                                        </p:tav>
                                      </p:tavLst>
                                    </p:anim>
                                    <p:animScale>
                                      <p:cBhvr>
                                        <p:cTn id="41" dur="26">
                                          <p:stCondLst>
                                            <p:cond delay="650"/>
                                          </p:stCondLst>
                                        </p:cTn>
                                        <p:tgtEl>
                                          <p:spTgt spid="41"/>
                                        </p:tgtEl>
                                      </p:cBhvr>
                                      <p:to x="100000" y="60000"/>
                                    </p:animScale>
                                    <p:animScale>
                                      <p:cBhvr>
                                        <p:cTn id="42" dur="166" decel="50000">
                                          <p:stCondLst>
                                            <p:cond delay="676"/>
                                          </p:stCondLst>
                                        </p:cTn>
                                        <p:tgtEl>
                                          <p:spTgt spid="41"/>
                                        </p:tgtEl>
                                      </p:cBhvr>
                                      <p:to x="100000" y="100000"/>
                                    </p:animScale>
                                    <p:animScale>
                                      <p:cBhvr>
                                        <p:cTn id="43" dur="26">
                                          <p:stCondLst>
                                            <p:cond delay="1312"/>
                                          </p:stCondLst>
                                        </p:cTn>
                                        <p:tgtEl>
                                          <p:spTgt spid="41"/>
                                        </p:tgtEl>
                                      </p:cBhvr>
                                      <p:to x="100000" y="80000"/>
                                    </p:animScale>
                                    <p:animScale>
                                      <p:cBhvr>
                                        <p:cTn id="44" dur="166" decel="50000">
                                          <p:stCondLst>
                                            <p:cond delay="1338"/>
                                          </p:stCondLst>
                                        </p:cTn>
                                        <p:tgtEl>
                                          <p:spTgt spid="41"/>
                                        </p:tgtEl>
                                      </p:cBhvr>
                                      <p:to x="100000" y="100000"/>
                                    </p:animScale>
                                    <p:animScale>
                                      <p:cBhvr>
                                        <p:cTn id="45" dur="26">
                                          <p:stCondLst>
                                            <p:cond delay="1642"/>
                                          </p:stCondLst>
                                        </p:cTn>
                                        <p:tgtEl>
                                          <p:spTgt spid="41"/>
                                        </p:tgtEl>
                                      </p:cBhvr>
                                      <p:to x="100000" y="90000"/>
                                    </p:animScale>
                                    <p:animScale>
                                      <p:cBhvr>
                                        <p:cTn id="46" dur="166" decel="50000">
                                          <p:stCondLst>
                                            <p:cond delay="1668"/>
                                          </p:stCondLst>
                                        </p:cTn>
                                        <p:tgtEl>
                                          <p:spTgt spid="41"/>
                                        </p:tgtEl>
                                      </p:cBhvr>
                                      <p:to x="100000" y="100000"/>
                                    </p:animScale>
                                    <p:animScale>
                                      <p:cBhvr>
                                        <p:cTn id="47" dur="26">
                                          <p:stCondLst>
                                            <p:cond delay="1808"/>
                                          </p:stCondLst>
                                        </p:cTn>
                                        <p:tgtEl>
                                          <p:spTgt spid="41"/>
                                        </p:tgtEl>
                                      </p:cBhvr>
                                      <p:to x="100000" y="95000"/>
                                    </p:animScale>
                                    <p:animScale>
                                      <p:cBhvr>
                                        <p:cTn id="48" dur="166" decel="50000">
                                          <p:stCondLst>
                                            <p:cond delay="1834"/>
                                          </p:stCondLst>
                                        </p:cTn>
                                        <p:tgtEl>
                                          <p:spTgt spid="41"/>
                                        </p:tgtEl>
                                      </p:cBhvr>
                                      <p:to x="100000" y="100000"/>
                                    </p:animScale>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2000"/>
                                        <p:tgtEl>
                                          <p:spTgt spid="42"/>
                                        </p:tgtEl>
                                      </p:cBhvr>
                                    </p:animEffect>
                                  </p:childTnLst>
                                </p:cTn>
                              </p:par>
                            </p:childTnLst>
                          </p:cTn>
                        </p:par>
                      </p:childTnLst>
                    </p:cTn>
                  </p:par>
                  <p:par>
                    <p:cTn id="54" fill="hold">
                      <p:stCondLst>
                        <p:cond delay="indefinite"/>
                      </p:stCondLst>
                      <p:childTnLst>
                        <p:par>
                          <p:cTn id="55" fill="hold">
                            <p:stCondLst>
                              <p:cond delay="0"/>
                            </p:stCondLst>
                            <p:childTnLst>
                              <p:par>
                                <p:cTn id="56" presetID="26" presetClass="entr" presetSubtype="0" fill="hold" nodeType="click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wipe(down)">
                                      <p:cBhvr>
                                        <p:cTn id="58" dur="580">
                                          <p:stCondLst>
                                            <p:cond delay="0"/>
                                          </p:stCondLst>
                                        </p:cTn>
                                        <p:tgtEl>
                                          <p:spTgt spid="43"/>
                                        </p:tgtEl>
                                      </p:cBhvr>
                                    </p:animEffect>
                                    <p:anim calcmode="lin" valueType="num">
                                      <p:cBhvr>
                                        <p:cTn id="59" dur="1822" tmFilter="0,0; 0.14,0.36; 0.43,0.73; 0.71,0.91; 1.0,1.0">
                                          <p:stCondLst>
                                            <p:cond delay="0"/>
                                          </p:stCondLst>
                                        </p:cTn>
                                        <p:tgtEl>
                                          <p:spTgt spid="43"/>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43"/>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43"/>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43"/>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43"/>
                                        </p:tgtEl>
                                        <p:attrNameLst>
                                          <p:attrName>ppt_y</p:attrName>
                                        </p:attrNameLst>
                                      </p:cBhvr>
                                      <p:tavLst>
                                        <p:tav tm="0" fmla="#ppt_y-sin(pi*$)/81">
                                          <p:val>
                                            <p:fltVal val="0"/>
                                          </p:val>
                                        </p:tav>
                                        <p:tav tm="100000">
                                          <p:val>
                                            <p:fltVal val="1"/>
                                          </p:val>
                                        </p:tav>
                                      </p:tavLst>
                                    </p:anim>
                                    <p:animScale>
                                      <p:cBhvr>
                                        <p:cTn id="64" dur="26">
                                          <p:stCondLst>
                                            <p:cond delay="650"/>
                                          </p:stCondLst>
                                        </p:cTn>
                                        <p:tgtEl>
                                          <p:spTgt spid="43"/>
                                        </p:tgtEl>
                                      </p:cBhvr>
                                      <p:to x="100000" y="60000"/>
                                    </p:animScale>
                                    <p:animScale>
                                      <p:cBhvr>
                                        <p:cTn id="65" dur="166" decel="50000">
                                          <p:stCondLst>
                                            <p:cond delay="676"/>
                                          </p:stCondLst>
                                        </p:cTn>
                                        <p:tgtEl>
                                          <p:spTgt spid="43"/>
                                        </p:tgtEl>
                                      </p:cBhvr>
                                      <p:to x="100000" y="100000"/>
                                    </p:animScale>
                                    <p:animScale>
                                      <p:cBhvr>
                                        <p:cTn id="66" dur="26">
                                          <p:stCondLst>
                                            <p:cond delay="1312"/>
                                          </p:stCondLst>
                                        </p:cTn>
                                        <p:tgtEl>
                                          <p:spTgt spid="43"/>
                                        </p:tgtEl>
                                      </p:cBhvr>
                                      <p:to x="100000" y="80000"/>
                                    </p:animScale>
                                    <p:animScale>
                                      <p:cBhvr>
                                        <p:cTn id="67" dur="166" decel="50000">
                                          <p:stCondLst>
                                            <p:cond delay="1338"/>
                                          </p:stCondLst>
                                        </p:cTn>
                                        <p:tgtEl>
                                          <p:spTgt spid="43"/>
                                        </p:tgtEl>
                                      </p:cBhvr>
                                      <p:to x="100000" y="100000"/>
                                    </p:animScale>
                                    <p:animScale>
                                      <p:cBhvr>
                                        <p:cTn id="68" dur="26">
                                          <p:stCondLst>
                                            <p:cond delay="1642"/>
                                          </p:stCondLst>
                                        </p:cTn>
                                        <p:tgtEl>
                                          <p:spTgt spid="43"/>
                                        </p:tgtEl>
                                      </p:cBhvr>
                                      <p:to x="100000" y="90000"/>
                                    </p:animScale>
                                    <p:animScale>
                                      <p:cBhvr>
                                        <p:cTn id="69" dur="166" decel="50000">
                                          <p:stCondLst>
                                            <p:cond delay="1668"/>
                                          </p:stCondLst>
                                        </p:cTn>
                                        <p:tgtEl>
                                          <p:spTgt spid="43"/>
                                        </p:tgtEl>
                                      </p:cBhvr>
                                      <p:to x="100000" y="100000"/>
                                    </p:animScale>
                                    <p:animScale>
                                      <p:cBhvr>
                                        <p:cTn id="70" dur="26">
                                          <p:stCondLst>
                                            <p:cond delay="1808"/>
                                          </p:stCondLst>
                                        </p:cTn>
                                        <p:tgtEl>
                                          <p:spTgt spid="43"/>
                                        </p:tgtEl>
                                      </p:cBhvr>
                                      <p:to x="100000" y="95000"/>
                                    </p:animScale>
                                    <p:animScale>
                                      <p:cBhvr>
                                        <p:cTn id="71" dur="166" decel="50000">
                                          <p:stCondLst>
                                            <p:cond delay="1834"/>
                                          </p:stCondLst>
                                        </p:cTn>
                                        <p:tgtEl>
                                          <p:spTgt spid="4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Основные и составные цвета</a:t>
            </a:r>
            <a:endParaRPr lang="ru-RU" dirty="0"/>
          </a:p>
        </p:txBody>
      </p:sp>
      <p:sp>
        <p:nvSpPr>
          <p:cNvPr id="3" name="Содержимое 2"/>
          <p:cNvSpPr>
            <a:spLocks noGrp="1"/>
          </p:cNvSpPr>
          <p:nvPr>
            <p:ph sz="quarter" idx="1"/>
          </p:nvPr>
        </p:nvSpPr>
        <p:spPr>
          <a:xfrm>
            <a:off x="914400" y="1447800"/>
            <a:ext cx="8015318" cy="909630"/>
          </a:xfrm>
        </p:spPr>
        <p:txBody>
          <a:bodyPr>
            <a:normAutofit lnSpcReduction="10000"/>
          </a:bodyPr>
          <a:lstStyle/>
          <a:p>
            <a:r>
              <a:rPr lang="ru-RU" sz="2800" dirty="0" smtClean="0">
                <a:solidFill>
                  <a:schemeClr val="tx2"/>
                </a:solidFill>
                <a:latin typeface="Times New Roman" pitchFamily="18" charset="0"/>
              </a:rPr>
              <a:t>Для удобства все цвета размещают по кругу, исключая голубой  (смесь синего с белым).</a:t>
            </a:r>
          </a:p>
          <a:p>
            <a:endParaRPr lang="ru-RU" dirty="0"/>
          </a:p>
        </p:txBody>
      </p:sp>
      <p:pic>
        <p:nvPicPr>
          <p:cNvPr id="4" name="Picture 3" descr="фы"/>
          <p:cNvPicPr>
            <a:picLocks noChangeAspect="1" noChangeArrowheads="1"/>
          </p:cNvPicPr>
          <p:nvPr/>
        </p:nvPicPr>
        <p:blipFill>
          <a:blip r:embed="rId2" cstate="print"/>
          <a:srcRect/>
          <a:stretch>
            <a:fillRect/>
          </a:stretch>
        </p:blipFill>
        <p:spPr bwMode="auto">
          <a:xfrm>
            <a:off x="2643174" y="2500306"/>
            <a:ext cx="4267200" cy="3698875"/>
          </a:xfrm>
          <a:prstGeom prst="rect">
            <a:avLst/>
          </a:prstGeom>
          <a:noFill/>
          <a:ln w="9525">
            <a:solidFill>
              <a:schemeClr val="tx1">
                <a:lumMod val="75000"/>
                <a:lumOff val="25000"/>
              </a:schemeClr>
            </a:solidFill>
            <a:miter lim="800000"/>
            <a:headEnd/>
            <a:tailEnd/>
          </a:ln>
        </p:spPr>
      </p:pic>
      <p:sp>
        <p:nvSpPr>
          <p:cNvPr id="6" name="AutoShape 6"/>
          <p:cNvSpPr>
            <a:spLocks noChangeArrowheads="1"/>
          </p:cNvSpPr>
          <p:nvPr/>
        </p:nvSpPr>
        <p:spPr bwMode="auto">
          <a:xfrm rot="18330393">
            <a:off x="4893118" y="2851404"/>
            <a:ext cx="1158817" cy="457200"/>
          </a:xfrm>
          <a:prstGeom prst="leftArrow">
            <a:avLst>
              <a:gd name="adj1" fmla="val 50000"/>
              <a:gd name="adj2" fmla="val 87500"/>
            </a:avLst>
          </a:prstGeom>
          <a:solidFill>
            <a:srgbClr val="FF0000"/>
          </a:solidFill>
          <a:ln w="25400">
            <a:solidFill>
              <a:schemeClr val="bg1"/>
            </a:solidFill>
            <a:miter lim="800000"/>
            <a:headEnd/>
            <a:tailEnd/>
          </a:ln>
        </p:spPr>
        <p:txBody>
          <a:bodyPr wrap="none" anchor="ctr"/>
          <a:lstStyle/>
          <a:p>
            <a:endParaRPr lang="ru-RU" dirty="0"/>
          </a:p>
        </p:txBody>
      </p:sp>
      <p:sp>
        <p:nvSpPr>
          <p:cNvPr id="7" name="Text Box 9"/>
          <p:cNvSpPr txBox="1">
            <a:spLocks noChangeArrowheads="1"/>
          </p:cNvSpPr>
          <p:nvPr/>
        </p:nvSpPr>
        <p:spPr bwMode="auto">
          <a:xfrm>
            <a:off x="6000760" y="2500306"/>
            <a:ext cx="2512932" cy="523220"/>
          </a:xfrm>
          <a:prstGeom prst="rect">
            <a:avLst/>
          </a:prstGeom>
          <a:noFill/>
          <a:ln w="9525">
            <a:noFill/>
            <a:miter lim="800000"/>
            <a:headEnd/>
            <a:tailEnd/>
          </a:ln>
        </p:spPr>
        <p:txBody>
          <a:bodyPr wrap="none">
            <a:spAutoFit/>
          </a:bodyPr>
          <a:lstStyle/>
          <a:p>
            <a:r>
              <a:rPr lang="ru-RU" sz="2800" b="1" dirty="0">
                <a:solidFill>
                  <a:srgbClr val="FF0000"/>
                </a:solidFill>
                <a:effectLst>
                  <a:glow rad="101600">
                    <a:srgbClr val="FFFFFF"/>
                  </a:glow>
                </a:effectLst>
                <a:latin typeface="+mj-lt"/>
              </a:rPr>
              <a:t>Основной цвет</a:t>
            </a:r>
          </a:p>
        </p:txBody>
      </p:sp>
      <p:sp>
        <p:nvSpPr>
          <p:cNvPr id="9" name="AutoShape 7"/>
          <p:cNvSpPr>
            <a:spLocks noChangeArrowheads="1"/>
          </p:cNvSpPr>
          <p:nvPr/>
        </p:nvSpPr>
        <p:spPr bwMode="auto">
          <a:xfrm rot="2844842">
            <a:off x="4834447" y="5220220"/>
            <a:ext cx="1185356" cy="457200"/>
          </a:xfrm>
          <a:prstGeom prst="leftArrow">
            <a:avLst>
              <a:gd name="adj1" fmla="val 50000"/>
              <a:gd name="adj2" fmla="val 87500"/>
            </a:avLst>
          </a:prstGeom>
          <a:solidFill>
            <a:srgbClr val="FFFF00"/>
          </a:solidFill>
          <a:ln w="25400">
            <a:solidFill>
              <a:schemeClr val="accent1">
                <a:lumMod val="75000"/>
              </a:schemeClr>
            </a:solidFill>
            <a:miter lim="800000"/>
            <a:headEnd/>
            <a:tailEnd/>
          </a:ln>
        </p:spPr>
        <p:txBody>
          <a:bodyPr wrap="none" anchor="ctr"/>
          <a:lstStyle/>
          <a:p>
            <a:endParaRPr lang="ru-RU" dirty="0"/>
          </a:p>
        </p:txBody>
      </p:sp>
      <p:sp>
        <p:nvSpPr>
          <p:cNvPr id="10" name="Text Box 10"/>
          <p:cNvSpPr txBox="1">
            <a:spLocks noChangeArrowheads="1"/>
          </p:cNvSpPr>
          <p:nvPr/>
        </p:nvSpPr>
        <p:spPr bwMode="auto">
          <a:xfrm>
            <a:off x="4643438" y="6143644"/>
            <a:ext cx="2870200" cy="519113"/>
          </a:xfrm>
          <a:prstGeom prst="rect">
            <a:avLst/>
          </a:prstGeom>
          <a:noFill/>
          <a:ln w="9525">
            <a:noFill/>
            <a:miter lim="800000"/>
            <a:headEnd/>
            <a:tailEnd/>
          </a:ln>
        </p:spPr>
        <p:txBody>
          <a:bodyPr>
            <a:spAutoFit/>
          </a:bodyPr>
          <a:lstStyle/>
          <a:p>
            <a:r>
              <a:rPr lang="ru-RU" sz="2800" b="1" dirty="0">
                <a:solidFill>
                  <a:srgbClr val="FFFF00"/>
                </a:solidFill>
                <a:effectLst>
                  <a:glow rad="101600">
                    <a:srgbClr val="777777"/>
                  </a:glow>
                </a:effectLst>
                <a:latin typeface="+mj-lt"/>
              </a:rPr>
              <a:t>Основной цвет</a:t>
            </a:r>
          </a:p>
        </p:txBody>
      </p:sp>
      <p:sp>
        <p:nvSpPr>
          <p:cNvPr id="12" name="AutoShape 8"/>
          <p:cNvSpPr>
            <a:spLocks noChangeArrowheads="1"/>
          </p:cNvSpPr>
          <p:nvPr/>
        </p:nvSpPr>
        <p:spPr bwMode="auto">
          <a:xfrm flipH="1">
            <a:off x="2214546" y="4110038"/>
            <a:ext cx="1352536" cy="457200"/>
          </a:xfrm>
          <a:prstGeom prst="leftArrow">
            <a:avLst>
              <a:gd name="adj1" fmla="val 50000"/>
              <a:gd name="adj2" fmla="val 87500"/>
            </a:avLst>
          </a:prstGeom>
          <a:solidFill>
            <a:srgbClr val="0000FF"/>
          </a:solidFill>
          <a:ln w="25400">
            <a:solidFill>
              <a:schemeClr val="bg1"/>
            </a:solidFill>
            <a:miter lim="800000"/>
            <a:headEnd/>
            <a:tailEnd/>
          </a:ln>
        </p:spPr>
        <p:txBody>
          <a:bodyPr wrap="none" anchor="ctr"/>
          <a:lstStyle/>
          <a:p>
            <a:endParaRPr lang="ru-RU" dirty="0"/>
          </a:p>
        </p:txBody>
      </p:sp>
      <p:sp>
        <p:nvSpPr>
          <p:cNvPr id="13" name="Text Box 11"/>
          <p:cNvSpPr txBox="1">
            <a:spLocks noChangeArrowheads="1"/>
          </p:cNvSpPr>
          <p:nvPr/>
        </p:nvSpPr>
        <p:spPr bwMode="auto">
          <a:xfrm>
            <a:off x="144000" y="3744000"/>
            <a:ext cx="2520000" cy="954107"/>
          </a:xfrm>
          <a:prstGeom prst="rect">
            <a:avLst/>
          </a:prstGeom>
          <a:noFill/>
          <a:ln w="9525">
            <a:noFill/>
            <a:miter lim="800000"/>
            <a:headEnd/>
            <a:tailEnd/>
          </a:ln>
        </p:spPr>
        <p:txBody>
          <a:bodyPr wrap="square">
            <a:spAutoFit/>
          </a:bodyPr>
          <a:lstStyle/>
          <a:p>
            <a:r>
              <a:rPr lang="ru-RU" sz="2800" b="1" dirty="0">
                <a:solidFill>
                  <a:srgbClr val="0000FF"/>
                </a:solidFill>
                <a:latin typeface="+mj-lt"/>
              </a:rPr>
              <a:t>Основной цвет</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Основные и составные цвета</a:t>
            </a:r>
            <a:endParaRPr lang="ru-RU" dirty="0"/>
          </a:p>
        </p:txBody>
      </p:sp>
      <p:sp>
        <p:nvSpPr>
          <p:cNvPr id="3" name="Содержимое 2"/>
          <p:cNvSpPr>
            <a:spLocks noGrp="1"/>
          </p:cNvSpPr>
          <p:nvPr>
            <p:ph sz="quarter" idx="1"/>
          </p:nvPr>
        </p:nvSpPr>
        <p:spPr>
          <a:xfrm>
            <a:off x="914400" y="1447800"/>
            <a:ext cx="7772400" cy="981068"/>
          </a:xfrm>
        </p:spPr>
        <p:txBody>
          <a:bodyPr>
            <a:normAutofit/>
          </a:bodyPr>
          <a:lstStyle/>
          <a:p>
            <a:r>
              <a:rPr lang="ru-RU" sz="2800" dirty="0" smtClean="0">
                <a:solidFill>
                  <a:schemeClr val="tx2"/>
                </a:solidFill>
                <a:latin typeface="Times New Roman" pitchFamily="18" charset="0"/>
              </a:rPr>
              <a:t>Для удобства все цвета размещают по кругу, исключая голубой  (смесь синего с белым).</a:t>
            </a:r>
          </a:p>
          <a:p>
            <a:endParaRPr lang="ru-RU" sz="2800" dirty="0"/>
          </a:p>
        </p:txBody>
      </p:sp>
      <p:pic>
        <p:nvPicPr>
          <p:cNvPr id="4" name="Picture 3" descr="фы"/>
          <p:cNvPicPr>
            <a:picLocks noChangeAspect="1" noChangeArrowheads="1"/>
          </p:cNvPicPr>
          <p:nvPr/>
        </p:nvPicPr>
        <p:blipFill>
          <a:blip r:embed="rId2" cstate="print"/>
          <a:srcRect/>
          <a:stretch>
            <a:fillRect/>
          </a:stretch>
        </p:blipFill>
        <p:spPr bwMode="auto">
          <a:xfrm>
            <a:off x="2428860" y="2571744"/>
            <a:ext cx="4267200" cy="3698875"/>
          </a:xfrm>
          <a:prstGeom prst="rect">
            <a:avLst/>
          </a:prstGeom>
          <a:noFill/>
          <a:ln w="9525">
            <a:noFill/>
            <a:miter lim="800000"/>
            <a:headEnd/>
            <a:tailEnd/>
          </a:ln>
        </p:spPr>
      </p:pic>
      <p:sp>
        <p:nvSpPr>
          <p:cNvPr id="6" name="AutoShape 5"/>
          <p:cNvSpPr>
            <a:spLocks noChangeArrowheads="1"/>
          </p:cNvSpPr>
          <p:nvPr/>
        </p:nvSpPr>
        <p:spPr bwMode="auto">
          <a:xfrm rot="7481283">
            <a:off x="3082271" y="5377178"/>
            <a:ext cx="1155456" cy="457200"/>
          </a:xfrm>
          <a:prstGeom prst="leftArrow">
            <a:avLst>
              <a:gd name="adj1" fmla="val 50000"/>
              <a:gd name="adj2" fmla="val 87500"/>
            </a:avLst>
          </a:prstGeom>
          <a:solidFill>
            <a:srgbClr val="97D250"/>
          </a:solidFill>
          <a:ln w="25400">
            <a:solidFill>
              <a:schemeClr val="tx1"/>
            </a:solidFill>
            <a:miter lim="800000"/>
            <a:headEnd/>
            <a:tailEnd/>
          </a:ln>
        </p:spPr>
        <p:txBody>
          <a:bodyPr wrap="none" anchor="ctr"/>
          <a:lstStyle/>
          <a:p>
            <a:endParaRPr lang="ru-RU" dirty="0"/>
          </a:p>
        </p:txBody>
      </p:sp>
      <p:sp>
        <p:nvSpPr>
          <p:cNvPr id="7" name="Text Box 6"/>
          <p:cNvSpPr txBox="1">
            <a:spLocks noChangeArrowheads="1"/>
          </p:cNvSpPr>
          <p:nvPr/>
        </p:nvSpPr>
        <p:spPr bwMode="auto">
          <a:xfrm>
            <a:off x="500034" y="5286388"/>
            <a:ext cx="1928826" cy="954107"/>
          </a:xfrm>
          <a:prstGeom prst="rect">
            <a:avLst/>
          </a:prstGeom>
          <a:noFill/>
          <a:ln w="9525">
            <a:noFill/>
            <a:miter lim="800000"/>
            <a:headEnd/>
            <a:tailEnd/>
          </a:ln>
        </p:spPr>
        <p:txBody>
          <a:bodyPr wrap="square">
            <a:spAutoFit/>
          </a:bodyPr>
          <a:lstStyle/>
          <a:p>
            <a:pPr algn="r"/>
            <a:r>
              <a:rPr lang="ru-RU" sz="2800" b="1" dirty="0">
                <a:solidFill>
                  <a:srgbClr val="97D250"/>
                </a:solidFill>
                <a:effectLst>
                  <a:glow rad="101600">
                    <a:srgbClr val="4D4D4D"/>
                  </a:glow>
                </a:effectLst>
                <a:latin typeface="+mj-lt"/>
              </a:rPr>
              <a:t>Составной </a:t>
            </a:r>
            <a:endParaRPr lang="ru-RU" sz="2800" b="1" dirty="0" smtClean="0">
              <a:solidFill>
                <a:srgbClr val="97D250"/>
              </a:solidFill>
              <a:effectLst>
                <a:glow rad="101600">
                  <a:srgbClr val="4D4D4D"/>
                </a:glow>
              </a:effectLst>
              <a:latin typeface="+mj-lt"/>
            </a:endParaRPr>
          </a:p>
          <a:p>
            <a:pPr algn="r"/>
            <a:r>
              <a:rPr lang="ru-RU" sz="2800" b="1" dirty="0" smtClean="0">
                <a:solidFill>
                  <a:srgbClr val="97D250"/>
                </a:solidFill>
                <a:effectLst>
                  <a:glow rad="101600">
                    <a:srgbClr val="4D4D4D"/>
                  </a:glow>
                </a:effectLst>
                <a:latin typeface="+mj-lt"/>
              </a:rPr>
              <a:t>цвет</a:t>
            </a:r>
            <a:endParaRPr lang="ru-RU" sz="2800" b="1" dirty="0">
              <a:solidFill>
                <a:srgbClr val="97D250"/>
              </a:solidFill>
              <a:effectLst>
                <a:glow rad="101600">
                  <a:srgbClr val="4D4D4D"/>
                </a:glow>
              </a:effectLst>
              <a:latin typeface="+mj-lt"/>
            </a:endParaRPr>
          </a:p>
        </p:txBody>
      </p:sp>
      <p:sp>
        <p:nvSpPr>
          <p:cNvPr id="9" name="Text Box 13"/>
          <p:cNvSpPr txBox="1">
            <a:spLocks noChangeArrowheads="1"/>
          </p:cNvSpPr>
          <p:nvPr/>
        </p:nvSpPr>
        <p:spPr bwMode="auto">
          <a:xfrm>
            <a:off x="500034" y="2571744"/>
            <a:ext cx="1883849" cy="954107"/>
          </a:xfrm>
          <a:prstGeom prst="rect">
            <a:avLst/>
          </a:prstGeom>
          <a:noFill/>
          <a:ln w="9525">
            <a:noFill/>
            <a:miter lim="800000"/>
            <a:headEnd/>
            <a:tailEnd/>
          </a:ln>
        </p:spPr>
        <p:txBody>
          <a:bodyPr wrap="none">
            <a:spAutoFit/>
          </a:bodyPr>
          <a:lstStyle/>
          <a:p>
            <a:pPr algn="r"/>
            <a:r>
              <a:rPr lang="ru-RU" sz="2800" b="1" dirty="0">
                <a:solidFill>
                  <a:srgbClr val="9B1B8C"/>
                </a:solidFill>
                <a:latin typeface="+mj-lt"/>
              </a:rPr>
              <a:t>Составной </a:t>
            </a:r>
            <a:endParaRPr lang="ru-RU" sz="2800" b="1" dirty="0" smtClean="0">
              <a:solidFill>
                <a:srgbClr val="9B1B8C"/>
              </a:solidFill>
              <a:latin typeface="+mj-lt"/>
            </a:endParaRPr>
          </a:p>
          <a:p>
            <a:pPr algn="r"/>
            <a:r>
              <a:rPr lang="ru-RU" sz="2800" b="1" dirty="0" smtClean="0">
                <a:solidFill>
                  <a:srgbClr val="9B1B8C"/>
                </a:solidFill>
                <a:latin typeface="+mj-lt"/>
              </a:rPr>
              <a:t>цвет</a:t>
            </a:r>
            <a:endParaRPr lang="ru-RU" sz="2800" b="1" dirty="0">
              <a:solidFill>
                <a:srgbClr val="9B1B8C"/>
              </a:solidFill>
              <a:latin typeface="+mj-lt"/>
            </a:endParaRPr>
          </a:p>
        </p:txBody>
      </p:sp>
      <p:sp>
        <p:nvSpPr>
          <p:cNvPr id="10" name="AutoShape 14"/>
          <p:cNvSpPr>
            <a:spLocks noChangeArrowheads="1"/>
          </p:cNvSpPr>
          <p:nvPr/>
        </p:nvSpPr>
        <p:spPr bwMode="auto">
          <a:xfrm rot="13768811">
            <a:off x="3212600" y="3103880"/>
            <a:ext cx="1213800" cy="457200"/>
          </a:xfrm>
          <a:prstGeom prst="leftArrow">
            <a:avLst>
              <a:gd name="adj1" fmla="val 50000"/>
              <a:gd name="adj2" fmla="val 87500"/>
            </a:avLst>
          </a:prstGeom>
          <a:solidFill>
            <a:srgbClr val="9B1B8C"/>
          </a:solidFill>
          <a:ln w="25400">
            <a:solidFill>
              <a:schemeClr val="bg1"/>
            </a:solidFill>
            <a:miter lim="800000"/>
            <a:headEnd/>
            <a:tailEnd/>
          </a:ln>
        </p:spPr>
        <p:txBody>
          <a:bodyPr wrap="none" anchor="ctr"/>
          <a:lstStyle/>
          <a:p>
            <a:endParaRPr lang="ru-RU" dirty="0"/>
          </a:p>
        </p:txBody>
      </p:sp>
      <p:sp>
        <p:nvSpPr>
          <p:cNvPr id="12" name="AutoShape 15"/>
          <p:cNvSpPr>
            <a:spLocks noChangeArrowheads="1"/>
          </p:cNvSpPr>
          <p:nvPr/>
        </p:nvSpPr>
        <p:spPr bwMode="auto">
          <a:xfrm>
            <a:off x="5286380" y="4143380"/>
            <a:ext cx="1214446" cy="457200"/>
          </a:xfrm>
          <a:prstGeom prst="leftArrow">
            <a:avLst>
              <a:gd name="adj1" fmla="val 50000"/>
              <a:gd name="adj2" fmla="val 83333"/>
            </a:avLst>
          </a:prstGeom>
          <a:solidFill>
            <a:srgbClr val="FD7E51"/>
          </a:solidFill>
          <a:ln w="25400">
            <a:solidFill>
              <a:schemeClr val="tx1"/>
            </a:solidFill>
            <a:miter lim="800000"/>
            <a:headEnd/>
            <a:tailEnd/>
          </a:ln>
        </p:spPr>
        <p:txBody>
          <a:bodyPr wrap="none" anchor="ctr"/>
          <a:lstStyle/>
          <a:p>
            <a:pPr algn="ctr"/>
            <a:endParaRPr lang="ru-RU" dirty="0">
              <a:solidFill>
                <a:srgbClr val="FD7E51"/>
              </a:solidFill>
            </a:endParaRPr>
          </a:p>
        </p:txBody>
      </p:sp>
      <p:sp>
        <p:nvSpPr>
          <p:cNvPr id="13" name="Text Box 16"/>
          <p:cNvSpPr txBox="1">
            <a:spLocks noChangeArrowheads="1"/>
          </p:cNvSpPr>
          <p:nvPr/>
        </p:nvSpPr>
        <p:spPr bwMode="auto">
          <a:xfrm>
            <a:off x="6667500" y="3857628"/>
            <a:ext cx="2476500" cy="946150"/>
          </a:xfrm>
          <a:prstGeom prst="rect">
            <a:avLst/>
          </a:prstGeom>
          <a:noFill/>
          <a:ln w="9525">
            <a:noFill/>
            <a:miter lim="800000"/>
            <a:headEnd/>
            <a:tailEnd/>
          </a:ln>
        </p:spPr>
        <p:txBody>
          <a:bodyPr>
            <a:spAutoFit/>
          </a:bodyPr>
          <a:lstStyle/>
          <a:p>
            <a:r>
              <a:rPr lang="ru-RU" sz="2800" b="1" dirty="0">
                <a:solidFill>
                  <a:srgbClr val="FD7E51"/>
                </a:solidFill>
                <a:effectLst>
                  <a:glow rad="101600">
                    <a:srgbClr val="4D4D4D"/>
                  </a:glow>
                </a:effectLst>
                <a:latin typeface="+mj-lt"/>
              </a:rPr>
              <a:t>Составной </a:t>
            </a:r>
          </a:p>
          <a:p>
            <a:r>
              <a:rPr lang="ru-RU" sz="2800" b="1" dirty="0">
                <a:solidFill>
                  <a:srgbClr val="FD7E51"/>
                </a:solidFill>
                <a:effectLst>
                  <a:glow rad="101600">
                    <a:srgbClr val="4D4D4D"/>
                  </a:glow>
                </a:effectLst>
                <a:latin typeface="+mj-lt"/>
              </a:rPr>
              <a:t>цвет</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Цветовой круг</a:t>
            </a:r>
            <a:endParaRPr lang="ru-RU" dirty="0"/>
          </a:p>
        </p:txBody>
      </p:sp>
      <p:sp>
        <p:nvSpPr>
          <p:cNvPr id="3" name="Содержимое 2"/>
          <p:cNvSpPr>
            <a:spLocks noGrp="1"/>
          </p:cNvSpPr>
          <p:nvPr>
            <p:ph sz="quarter" idx="1"/>
          </p:nvPr>
        </p:nvSpPr>
        <p:spPr>
          <a:xfrm>
            <a:off x="5643570" y="1928802"/>
            <a:ext cx="3286148" cy="4357718"/>
          </a:xfrm>
        </p:spPr>
        <p:txBody>
          <a:bodyPr>
            <a:normAutofit lnSpcReduction="10000"/>
          </a:bodyPr>
          <a:lstStyle/>
          <a:p>
            <a:r>
              <a:rPr lang="ru-RU" sz="2800" dirty="0" smtClean="0">
                <a:solidFill>
                  <a:srgbClr val="FF0000"/>
                </a:solidFill>
              </a:rPr>
              <a:t>Цветовой круг </a:t>
            </a:r>
            <a:r>
              <a:rPr lang="ru-RU" sz="2800" dirty="0" smtClean="0"/>
              <a:t>можно расширить, добавляя в него цвета, полученные смешением основных и составных цветов</a:t>
            </a:r>
          </a:p>
          <a:p>
            <a:endParaRPr lang="ru-RU" dirty="0"/>
          </a:p>
        </p:txBody>
      </p:sp>
      <p:pic>
        <p:nvPicPr>
          <p:cNvPr id="1027" name="Picture 3"/>
          <p:cNvPicPr>
            <a:picLocks noChangeAspect="1" noChangeArrowheads="1"/>
          </p:cNvPicPr>
          <p:nvPr/>
        </p:nvPicPr>
        <p:blipFill>
          <a:blip r:embed="rId2" cstate="print"/>
          <a:srcRect/>
          <a:stretch>
            <a:fillRect/>
          </a:stretch>
        </p:blipFill>
        <p:spPr bwMode="auto">
          <a:xfrm>
            <a:off x="500034" y="1928802"/>
            <a:ext cx="5086350" cy="4387850"/>
          </a:xfrm>
          <a:prstGeom prst="rect">
            <a:avLst/>
          </a:prstGeom>
          <a:noFill/>
          <a:ln w="15875">
            <a:solidFill>
              <a:schemeClr val="tx2">
                <a:lumMod val="50000"/>
              </a:schemeClr>
            </a:solid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Полный цветовой круг</a:t>
            </a:r>
            <a:endParaRPr lang="ru-RU" dirty="0"/>
          </a:p>
        </p:txBody>
      </p:sp>
      <p:sp>
        <p:nvSpPr>
          <p:cNvPr id="3" name="Содержимое 2"/>
          <p:cNvSpPr>
            <a:spLocks noGrp="1"/>
          </p:cNvSpPr>
          <p:nvPr>
            <p:ph sz="quarter" idx="1"/>
          </p:nvPr>
        </p:nvSpPr>
        <p:spPr>
          <a:xfrm>
            <a:off x="4572000" y="1428736"/>
            <a:ext cx="4300542" cy="1500198"/>
          </a:xfrm>
        </p:spPr>
        <p:txBody>
          <a:bodyPr>
            <a:normAutofit fontScale="92500" lnSpcReduction="20000"/>
          </a:bodyPr>
          <a:lstStyle/>
          <a:p>
            <a:r>
              <a:rPr lang="ru-RU" sz="2800" dirty="0" smtClean="0">
                <a:solidFill>
                  <a:srgbClr val="FF0000"/>
                </a:solidFill>
              </a:rPr>
              <a:t>Полный цветовой круг  </a:t>
            </a:r>
            <a:r>
              <a:rPr lang="ru-RU" sz="2800" dirty="0" smtClean="0">
                <a:solidFill>
                  <a:schemeClr val="tx2"/>
                </a:solidFill>
              </a:rPr>
              <a:t>включает  хроматические и ахроматические цвета</a:t>
            </a:r>
          </a:p>
          <a:p>
            <a:endParaRPr lang="ru-RU" dirty="0"/>
          </a:p>
        </p:txBody>
      </p:sp>
      <p:sp>
        <p:nvSpPr>
          <p:cNvPr id="4" name="Содержимое 2"/>
          <p:cNvSpPr txBox="1">
            <a:spLocks/>
          </p:cNvSpPr>
          <p:nvPr/>
        </p:nvSpPr>
        <p:spPr>
          <a:xfrm>
            <a:off x="4500562" y="2786058"/>
            <a:ext cx="4371980" cy="1785950"/>
          </a:xfrm>
          <a:prstGeom prst="rect">
            <a:avLst/>
          </a:prstGeom>
          <a:solidFill>
            <a:schemeClr val="tx2">
              <a:lumMod val="75000"/>
            </a:schemeClr>
          </a:solidFill>
        </p:spPr>
        <p:txBody>
          <a:bodyPr vert="horz">
            <a:normAutofit/>
          </a:bodyPr>
          <a:lstStyle/>
          <a:p>
            <a:pPr marL="274320" indent="-274320">
              <a:spcBef>
                <a:spcPts val="580"/>
              </a:spcBef>
              <a:buClr>
                <a:schemeClr val="accent1"/>
              </a:buClr>
              <a:buSzPct val="85000"/>
              <a:buFont typeface="Wingdings 2"/>
              <a:buChar char=""/>
            </a:pPr>
            <a:r>
              <a:rPr lang="ru-RU" sz="2600" dirty="0" smtClean="0">
                <a:solidFill>
                  <a:srgbClr val="FFFF00"/>
                </a:solidFill>
              </a:rPr>
              <a:t>Смешение хроматического цвета с белым увеличивает его </a:t>
            </a:r>
            <a:r>
              <a:rPr lang="ru-RU" sz="2400" dirty="0" smtClean="0">
                <a:solidFill>
                  <a:schemeClr val="bg1"/>
                </a:solidFill>
              </a:rPr>
              <a:t>СВЕТЛОТУ</a:t>
            </a:r>
          </a:p>
        </p:txBody>
      </p:sp>
      <p:sp>
        <p:nvSpPr>
          <p:cNvPr id="5" name="Содержимое 2"/>
          <p:cNvSpPr txBox="1">
            <a:spLocks/>
          </p:cNvSpPr>
          <p:nvPr/>
        </p:nvSpPr>
        <p:spPr>
          <a:xfrm>
            <a:off x="4500562" y="4500570"/>
            <a:ext cx="4357718" cy="2000240"/>
          </a:xfrm>
          <a:prstGeom prst="rect">
            <a:avLst/>
          </a:prstGeom>
        </p:spPr>
        <p:txBody>
          <a:bodyPr vert="horz">
            <a:normAutofit/>
          </a:bodyPr>
          <a:lstStyle/>
          <a:p>
            <a:pPr marL="274320" indent="-274320">
              <a:spcBef>
                <a:spcPts val="580"/>
              </a:spcBef>
              <a:buClr>
                <a:schemeClr val="accent1"/>
              </a:buClr>
              <a:buSzPct val="85000"/>
              <a:buFont typeface="Wingdings 2"/>
              <a:buChar char=""/>
            </a:pPr>
            <a:r>
              <a:rPr lang="ru-RU" sz="2600" dirty="0" smtClean="0"/>
              <a:t>Смешение хроматического цвета с чёрным увеличивает его </a:t>
            </a:r>
            <a:r>
              <a:rPr lang="ru-RU" sz="3200" dirty="0" smtClean="0"/>
              <a:t>насыщенность</a:t>
            </a:r>
          </a:p>
          <a:p>
            <a:pPr marL="274320" marR="0" lvl="0" indent="-274320" algn="l" defTabSz="914400" rtl="0" eaLnBrk="1" fontAlgn="auto" latinLnBrk="0" hangingPunct="1">
              <a:lnSpc>
                <a:spcPct val="100000"/>
              </a:lnSpc>
              <a:spcBef>
                <a:spcPts val="580"/>
              </a:spcBef>
              <a:spcAft>
                <a:spcPts val="0"/>
              </a:spcAft>
              <a:buClr>
                <a:schemeClr val="accent1"/>
              </a:buClr>
              <a:buSzPct val="85000"/>
              <a:buFont typeface="Wingdings 2"/>
              <a:buChar char=""/>
              <a:tabLst/>
              <a:defRPr/>
            </a:pPr>
            <a:endParaRPr kumimoji="0" lang="ru-RU" sz="2600" b="0" i="0" u="none" strike="noStrike" kern="1200" cap="none" spc="0" normalizeH="0" baseline="0" noProof="0" dirty="0">
              <a:ln>
                <a:noFill/>
              </a:ln>
              <a:solidFill>
                <a:schemeClr val="tx1"/>
              </a:solidFill>
              <a:effectLst/>
              <a:uLnTx/>
              <a:uFillTx/>
              <a:latin typeface="+mn-lt"/>
              <a:ea typeface="+mn-ea"/>
              <a:cs typeface="+mn-cs"/>
            </a:endParaRPr>
          </a:p>
        </p:txBody>
      </p:sp>
      <p:pic>
        <p:nvPicPr>
          <p:cNvPr id="6" name="Picture 9" descr="чёрныйкруг"/>
          <p:cNvPicPr>
            <a:picLocks noChangeAspect="1" noChangeArrowheads="1"/>
          </p:cNvPicPr>
          <p:nvPr/>
        </p:nvPicPr>
        <p:blipFill>
          <a:blip r:embed="rId2" cstate="print"/>
          <a:srcRect/>
          <a:stretch>
            <a:fillRect/>
          </a:stretch>
        </p:blipFill>
        <p:spPr bwMode="auto">
          <a:xfrm>
            <a:off x="465108" y="1822438"/>
            <a:ext cx="3895725" cy="3895725"/>
          </a:xfrm>
          <a:prstGeom prst="rect">
            <a:avLst/>
          </a:prstGeom>
          <a:noFill/>
          <a:ln w="9525">
            <a:noFill/>
            <a:miter lim="800000"/>
            <a:headEnd/>
            <a:tailEnd/>
          </a:ln>
        </p:spPr>
      </p:pic>
      <p:pic>
        <p:nvPicPr>
          <p:cNvPr id="7" name="Picture 8" descr="кругосновных"/>
          <p:cNvPicPr>
            <a:picLocks noChangeAspect="1" noChangeArrowheads="1"/>
          </p:cNvPicPr>
          <p:nvPr/>
        </p:nvPicPr>
        <p:blipFill>
          <a:blip r:embed="rId3" cstate="print"/>
          <a:srcRect/>
          <a:stretch>
            <a:fillRect/>
          </a:stretch>
        </p:blipFill>
        <p:spPr bwMode="auto">
          <a:xfrm>
            <a:off x="1077883" y="2466963"/>
            <a:ext cx="2667000" cy="2667000"/>
          </a:xfrm>
          <a:prstGeom prst="rect">
            <a:avLst/>
          </a:prstGeom>
          <a:noFill/>
          <a:ln w="9525">
            <a:noFill/>
            <a:miter lim="800000"/>
            <a:headEnd/>
            <a:tailEnd/>
          </a:ln>
        </p:spPr>
      </p:pic>
      <p:pic>
        <p:nvPicPr>
          <p:cNvPr id="8" name="Picture 10" descr="кругтёмные"/>
          <p:cNvPicPr>
            <a:picLocks noChangeAspect="1" noChangeArrowheads="1"/>
          </p:cNvPicPr>
          <p:nvPr/>
        </p:nvPicPr>
        <p:blipFill>
          <a:blip r:embed="rId4" cstate="print"/>
          <a:srcRect/>
          <a:stretch>
            <a:fillRect/>
          </a:stretch>
        </p:blipFill>
        <p:spPr bwMode="auto">
          <a:xfrm>
            <a:off x="357158" y="1714488"/>
            <a:ext cx="4048125" cy="4048125"/>
          </a:xfrm>
          <a:prstGeom prst="rect">
            <a:avLst/>
          </a:prstGeom>
          <a:noFill/>
          <a:ln w="9525">
            <a:noFill/>
            <a:miter lim="800000"/>
            <a:headEnd/>
            <a:tailEnd/>
          </a:ln>
        </p:spPr>
      </p:pic>
      <p:pic>
        <p:nvPicPr>
          <p:cNvPr id="9" name="Picture 11" descr="кругсветлые"/>
          <p:cNvPicPr>
            <a:picLocks noChangeAspect="1" noChangeArrowheads="1"/>
          </p:cNvPicPr>
          <p:nvPr/>
        </p:nvPicPr>
        <p:blipFill>
          <a:blip r:embed="rId5" cstate="print"/>
          <a:srcRect/>
          <a:stretch>
            <a:fillRect/>
          </a:stretch>
        </p:blipFill>
        <p:spPr bwMode="auto">
          <a:xfrm>
            <a:off x="1365220" y="2862250"/>
            <a:ext cx="2057400" cy="1876425"/>
          </a:xfrm>
          <a:prstGeom prst="rect">
            <a:avLst/>
          </a:prstGeom>
          <a:noFill/>
          <a:ln w="9525">
            <a:noFill/>
            <a:miter lim="800000"/>
            <a:headEnd/>
            <a:tailEnd/>
          </a:ln>
        </p:spPr>
      </p:pic>
      <p:pic>
        <p:nvPicPr>
          <p:cNvPr id="10" name="Picture 7" descr="белыйкруг"/>
          <p:cNvPicPr>
            <a:picLocks noChangeAspect="1" noChangeArrowheads="1"/>
          </p:cNvPicPr>
          <p:nvPr/>
        </p:nvPicPr>
        <p:blipFill>
          <a:blip r:embed="rId6" cstate="print"/>
          <a:srcRect/>
          <a:stretch>
            <a:fillRect/>
          </a:stretch>
        </p:blipFill>
        <p:spPr bwMode="auto">
          <a:xfrm>
            <a:off x="2157383" y="3541700"/>
            <a:ext cx="476250" cy="476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a:xfrm>
            <a:off x="214282" y="5786454"/>
            <a:ext cx="8715436" cy="909654"/>
          </a:xfrm>
        </p:spPr>
        <p:txBody>
          <a:bodyPr/>
          <a:lstStyle/>
          <a:p>
            <a:r>
              <a:rPr lang="ru-RU" dirty="0" smtClean="0">
                <a:latin typeface="Century Schoolbook" pitchFamily="18" charset="0"/>
              </a:rPr>
              <a:t>Живопись – это такой вид изобразительного искусства, в котором цвет играет главную роль</a:t>
            </a:r>
          </a:p>
          <a:p>
            <a:endParaRPr lang="ru-RU" dirty="0"/>
          </a:p>
        </p:txBody>
      </p:sp>
      <p:pic>
        <p:nvPicPr>
          <p:cNvPr id="4" name="Picture 7" descr="9вал"/>
          <p:cNvPicPr>
            <a:picLocks noChangeAspect="1" noChangeArrowheads="1"/>
          </p:cNvPicPr>
          <p:nvPr/>
        </p:nvPicPr>
        <p:blipFill>
          <a:blip r:embed="rId2" cstate="print"/>
          <a:srcRect/>
          <a:stretch>
            <a:fillRect/>
          </a:stretch>
        </p:blipFill>
        <p:spPr>
          <a:xfrm>
            <a:off x="571472" y="214290"/>
            <a:ext cx="8070644" cy="5572164"/>
          </a:xfrm>
          <a:prstGeom prst="rect">
            <a:avLst/>
          </a:prstGeom>
          <a:noFill/>
          <a:ln>
            <a:solidFill>
              <a:schemeClr val="tx1"/>
            </a:solid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a:xfrm>
            <a:off x="214282" y="5715016"/>
            <a:ext cx="8786874" cy="909630"/>
          </a:xfrm>
        </p:spPr>
        <p:txBody>
          <a:bodyPr>
            <a:normAutofit/>
          </a:bodyPr>
          <a:lstStyle/>
          <a:p>
            <a:r>
              <a:rPr lang="ru-RU" dirty="0" smtClean="0">
                <a:latin typeface="Century Schoolbook" pitchFamily="18" charset="0"/>
              </a:rPr>
              <a:t>Колорит – это система соотношений цветовых тонов и их оттенков, образующих определённое единство</a:t>
            </a:r>
          </a:p>
          <a:p>
            <a:endParaRPr lang="ru-RU" dirty="0"/>
          </a:p>
        </p:txBody>
      </p:sp>
      <p:pic>
        <p:nvPicPr>
          <p:cNvPr id="4" name="Picture 7" descr="picture0573"/>
          <p:cNvPicPr>
            <a:picLocks noChangeAspect="1" noChangeArrowheads="1"/>
          </p:cNvPicPr>
          <p:nvPr/>
        </p:nvPicPr>
        <p:blipFill>
          <a:blip r:embed="rId2" cstate="print"/>
          <a:srcRect/>
          <a:stretch>
            <a:fillRect/>
          </a:stretch>
        </p:blipFill>
        <p:spPr>
          <a:xfrm>
            <a:off x="285720" y="714356"/>
            <a:ext cx="8580144" cy="4572032"/>
          </a:xfrm>
          <a:prstGeom prst="rect">
            <a:avLst/>
          </a:prstGeom>
          <a:noFill/>
          <a:ln>
            <a:solidFill>
              <a:schemeClr val="tx1"/>
            </a:solid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Основные характеристики цвета</a:t>
            </a:r>
            <a:endParaRPr lang="ru-RU" dirty="0"/>
          </a:p>
        </p:txBody>
      </p:sp>
      <p:pic>
        <p:nvPicPr>
          <p:cNvPr id="4" name="Picture 4" descr="свет"/>
          <p:cNvPicPr>
            <a:picLocks noChangeAspect="1" noChangeArrowheads="1"/>
          </p:cNvPicPr>
          <p:nvPr/>
        </p:nvPicPr>
        <p:blipFill>
          <a:blip r:embed="rId2" cstate="print"/>
          <a:srcRect/>
          <a:stretch>
            <a:fillRect/>
          </a:stretch>
        </p:blipFill>
        <p:spPr bwMode="auto">
          <a:xfrm>
            <a:off x="3194059" y="1785926"/>
            <a:ext cx="2519363" cy="1168400"/>
          </a:xfrm>
          <a:prstGeom prst="rect">
            <a:avLst/>
          </a:prstGeom>
          <a:noFill/>
          <a:ln w="9525">
            <a:noFill/>
            <a:miter lim="800000"/>
            <a:headEnd/>
            <a:tailEnd/>
          </a:ln>
        </p:spPr>
      </p:pic>
      <p:pic>
        <p:nvPicPr>
          <p:cNvPr id="5" name="Picture 6" descr="тон"/>
          <p:cNvPicPr>
            <a:picLocks noChangeAspect="1" noChangeArrowheads="1"/>
          </p:cNvPicPr>
          <p:nvPr/>
        </p:nvPicPr>
        <p:blipFill>
          <a:blip r:embed="rId3" cstate="print"/>
          <a:srcRect/>
          <a:stretch>
            <a:fillRect/>
          </a:stretch>
        </p:blipFill>
        <p:spPr bwMode="auto">
          <a:xfrm>
            <a:off x="528647" y="1785926"/>
            <a:ext cx="2436812" cy="1169988"/>
          </a:xfrm>
          <a:prstGeom prst="rect">
            <a:avLst/>
          </a:prstGeom>
          <a:noFill/>
          <a:ln w="9525">
            <a:noFill/>
            <a:miter lim="800000"/>
            <a:headEnd/>
            <a:tailEnd/>
          </a:ln>
        </p:spPr>
      </p:pic>
      <p:pic>
        <p:nvPicPr>
          <p:cNvPr id="6" name="Picture 7" descr="тень"/>
          <p:cNvPicPr>
            <a:picLocks noChangeAspect="1" noChangeArrowheads="1"/>
          </p:cNvPicPr>
          <p:nvPr/>
        </p:nvPicPr>
        <p:blipFill>
          <a:blip r:embed="rId4" cstate="print"/>
          <a:srcRect/>
          <a:stretch>
            <a:fillRect/>
          </a:stretch>
        </p:blipFill>
        <p:spPr bwMode="auto">
          <a:xfrm>
            <a:off x="5929322" y="1785926"/>
            <a:ext cx="2663825" cy="1109663"/>
          </a:xfrm>
          <a:prstGeom prst="rect">
            <a:avLst/>
          </a:prstGeom>
          <a:noFill/>
          <a:ln w="9525">
            <a:noFill/>
            <a:miter lim="800000"/>
            <a:headEnd/>
            <a:tailEnd/>
          </a:ln>
        </p:spPr>
      </p:pic>
      <p:sp>
        <p:nvSpPr>
          <p:cNvPr id="7" name="Text Box 12"/>
          <p:cNvSpPr txBox="1">
            <a:spLocks noChangeArrowheads="1"/>
          </p:cNvSpPr>
          <p:nvPr/>
        </p:nvSpPr>
        <p:spPr bwMode="auto">
          <a:xfrm>
            <a:off x="988997" y="1368401"/>
            <a:ext cx="1727200" cy="461665"/>
          </a:xfrm>
          <a:prstGeom prst="rect">
            <a:avLst/>
          </a:prstGeom>
          <a:noFill/>
          <a:ln w="9525">
            <a:noFill/>
            <a:miter lim="800000"/>
            <a:headEnd/>
            <a:tailEnd/>
          </a:ln>
        </p:spPr>
        <p:txBody>
          <a:bodyPr>
            <a:spAutoFit/>
          </a:bodyPr>
          <a:lstStyle/>
          <a:p>
            <a:pPr algn="ctr">
              <a:spcBef>
                <a:spcPct val="50000"/>
              </a:spcBef>
            </a:pPr>
            <a:r>
              <a:rPr lang="ru-RU" sz="2400" dirty="0">
                <a:latin typeface="+mj-lt"/>
              </a:rPr>
              <a:t>Светлота</a:t>
            </a:r>
          </a:p>
        </p:txBody>
      </p:sp>
      <p:sp>
        <p:nvSpPr>
          <p:cNvPr id="8" name="Text Box 13"/>
          <p:cNvSpPr txBox="1">
            <a:spLocks noChangeArrowheads="1"/>
          </p:cNvSpPr>
          <p:nvPr/>
        </p:nvSpPr>
        <p:spPr bwMode="auto">
          <a:xfrm>
            <a:off x="3275013" y="1354126"/>
            <a:ext cx="2428892" cy="461665"/>
          </a:xfrm>
          <a:prstGeom prst="rect">
            <a:avLst/>
          </a:prstGeom>
          <a:noFill/>
          <a:ln w="9525">
            <a:noFill/>
            <a:miter lim="800000"/>
            <a:headEnd/>
            <a:tailEnd/>
          </a:ln>
        </p:spPr>
        <p:txBody>
          <a:bodyPr wrap="square">
            <a:spAutoFit/>
          </a:bodyPr>
          <a:lstStyle/>
          <a:p>
            <a:pPr algn="ctr">
              <a:spcBef>
                <a:spcPct val="50000"/>
              </a:spcBef>
            </a:pPr>
            <a:r>
              <a:rPr lang="ru-RU" sz="2400" dirty="0">
                <a:latin typeface="+mj-lt"/>
              </a:rPr>
              <a:t>Цветовой тон</a:t>
            </a:r>
          </a:p>
        </p:txBody>
      </p:sp>
      <p:sp>
        <p:nvSpPr>
          <p:cNvPr id="9" name="Text Box 14"/>
          <p:cNvSpPr txBox="1">
            <a:spLocks noChangeArrowheads="1"/>
          </p:cNvSpPr>
          <p:nvPr/>
        </p:nvSpPr>
        <p:spPr bwMode="auto">
          <a:xfrm>
            <a:off x="6197609" y="1373176"/>
            <a:ext cx="1963738" cy="366713"/>
          </a:xfrm>
          <a:prstGeom prst="rect">
            <a:avLst/>
          </a:prstGeom>
          <a:noFill/>
          <a:ln w="9525">
            <a:noFill/>
            <a:miter lim="800000"/>
            <a:headEnd/>
            <a:tailEnd/>
          </a:ln>
        </p:spPr>
        <p:txBody>
          <a:bodyPr>
            <a:spAutoFit/>
          </a:bodyPr>
          <a:lstStyle/>
          <a:p>
            <a:endParaRPr lang="ru-RU" dirty="0"/>
          </a:p>
        </p:txBody>
      </p:sp>
      <p:sp>
        <p:nvSpPr>
          <p:cNvPr id="10" name="Text Box 15"/>
          <p:cNvSpPr txBox="1">
            <a:spLocks noChangeArrowheads="1"/>
          </p:cNvSpPr>
          <p:nvPr/>
        </p:nvSpPr>
        <p:spPr bwMode="auto">
          <a:xfrm>
            <a:off x="5846781" y="1373176"/>
            <a:ext cx="2963853" cy="461665"/>
          </a:xfrm>
          <a:prstGeom prst="rect">
            <a:avLst/>
          </a:prstGeom>
          <a:noFill/>
          <a:ln w="9525">
            <a:noFill/>
            <a:miter lim="800000"/>
            <a:headEnd/>
            <a:tailEnd/>
          </a:ln>
        </p:spPr>
        <p:txBody>
          <a:bodyPr wrap="square">
            <a:spAutoFit/>
          </a:bodyPr>
          <a:lstStyle/>
          <a:p>
            <a:r>
              <a:rPr lang="ru-RU" sz="2400" dirty="0">
                <a:latin typeface="+mj-lt"/>
              </a:rPr>
              <a:t>Насыщенность цвета</a:t>
            </a:r>
          </a:p>
        </p:txBody>
      </p:sp>
      <p:sp>
        <p:nvSpPr>
          <p:cNvPr id="11" name="Rectangle 3"/>
          <p:cNvSpPr txBox="1">
            <a:spLocks noChangeArrowheads="1"/>
          </p:cNvSpPr>
          <p:nvPr/>
        </p:nvSpPr>
        <p:spPr>
          <a:xfrm>
            <a:off x="3571868" y="5715016"/>
            <a:ext cx="2500330" cy="576262"/>
          </a:xfrm>
          <a:prstGeom prst="rect">
            <a:avLst/>
          </a:prstGeom>
        </p:spPr>
        <p:txBody>
          <a:bodyPr vert="horz">
            <a:normAutofit lnSpcReduction="10000"/>
          </a:bodyPr>
          <a:lstStyle/>
          <a:p>
            <a:pPr marL="274320" marR="0" lvl="0" indent="-274320" algn="ctr" defTabSz="914400" rtl="0" eaLnBrk="1" fontAlgn="auto" latinLnBrk="0" hangingPunct="1">
              <a:lnSpc>
                <a:spcPct val="80000"/>
              </a:lnSpc>
              <a:spcBef>
                <a:spcPts val="580"/>
              </a:spcBef>
              <a:spcAft>
                <a:spcPts val="0"/>
              </a:spcAft>
              <a:buClr>
                <a:schemeClr val="accent1"/>
              </a:buClr>
              <a:buSzPct val="85000"/>
              <a:buFont typeface="Wingdings 2"/>
              <a:buNone/>
              <a:tabLst/>
              <a:defRPr/>
            </a:pPr>
            <a:r>
              <a:rPr kumimoji="0" lang="ru-RU" sz="1800" b="0" i="0" u="none" strike="noStrike" kern="1200" cap="none" spc="0" normalizeH="0" baseline="0" noProof="0" dirty="0" smtClean="0">
                <a:ln>
                  <a:noFill/>
                </a:ln>
                <a:solidFill>
                  <a:schemeClr val="tx1"/>
                </a:solidFill>
                <a:effectLst/>
                <a:uLnTx/>
                <a:uFillTx/>
                <a:latin typeface="+mn-lt"/>
                <a:ea typeface="+mn-ea"/>
                <a:cs typeface="+mn-cs"/>
              </a:rPr>
              <a:t> С. Ткачев. </a:t>
            </a:r>
          </a:p>
          <a:p>
            <a:pPr marL="274320" marR="0" lvl="0" indent="-274320" algn="ctr" defTabSz="914400" rtl="0" eaLnBrk="1" fontAlgn="auto" latinLnBrk="0" hangingPunct="1">
              <a:lnSpc>
                <a:spcPct val="80000"/>
              </a:lnSpc>
              <a:spcBef>
                <a:spcPts val="580"/>
              </a:spcBef>
              <a:spcAft>
                <a:spcPts val="0"/>
              </a:spcAft>
              <a:buClr>
                <a:schemeClr val="accent1"/>
              </a:buClr>
              <a:buSzPct val="85000"/>
              <a:buFont typeface="Wingdings 2"/>
              <a:buNone/>
              <a:tabLst/>
              <a:defRPr/>
            </a:pPr>
            <a:r>
              <a:rPr kumimoji="0" lang="ru-RU" sz="1800" b="0" i="0" u="none" strike="noStrike" kern="1200" cap="none" spc="0" normalizeH="0" baseline="0" noProof="0" dirty="0" smtClean="0">
                <a:ln>
                  <a:noFill/>
                </a:ln>
                <a:solidFill>
                  <a:schemeClr val="tx1"/>
                </a:solidFill>
                <a:effectLst/>
                <a:uLnTx/>
                <a:uFillTx/>
                <a:latin typeface="+mn-lt"/>
                <a:ea typeface="+mn-ea"/>
                <a:cs typeface="+mn-cs"/>
              </a:rPr>
              <a:t>На солнышке</a:t>
            </a:r>
          </a:p>
        </p:txBody>
      </p:sp>
      <p:pic>
        <p:nvPicPr>
          <p:cNvPr id="12" name="Picture 5" descr="коляска"/>
          <p:cNvPicPr>
            <a:picLocks noChangeAspect="1" noChangeArrowheads="1"/>
          </p:cNvPicPr>
          <p:nvPr/>
        </p:nvPicPr>
        <p:blipFill>
          <a:blip r:embed="rId5" cstate="print"/>
          <a:srcRect/>
          <a:stretch>
            <a:fillRect/>
          </a:stretch>
        </p:blipFill>
        <p:spPr bwMode="auto">
          <a:xfrm>
            <a:off x="3600000" y="3240000"/>
            <a:ext cx="2447925" cy="2413000"/>
          </a:xfrm>
          <a:prstGeom prst="rect">
            <a:avLst/>
          </a:prstGeom>
          <a:noFill/>
          <a:ln w="9525">
            <a:solidFill>
              <a:schemeClr val="tx1"/>
            </a:solidFill>
            <a:miter lim="800000"/>
            <a:headEnd/>
            <a:tailEnd/>
          </a:ln>
        </p:spPr>
      </p:pic>
      <p:pic>
        <p:nvPicPr>
          <p:cNvPr id="13" name="Picture 8" descr="пруд"/>
          <p:cNvPicPr>
            <a:picLocks noChangeAspect="1" noChangeArrowheads="1"/>
          </p:cNvPicPr>
          <p:nvPr/>
        </p:nvPicPr>
        <p:blipFill>
          <a:blip r:embed="rId6" cstate="print"/>
          <a:srcRect/>
          <a:stretch>
            <a:fillRect/>
          </a:stretch>
        </p:blipFill>
        <p:spPr bwMode="auto">
          <a:xfrm>
            <a:off x="6094621" y="3240000"/>
            <a:ext cx="2920166" cy="2412000"/>
          </a:xfrm>
          <a:prstGeom prst="rect">
            <a:avLst/>
          </a:prstGeom>
          <a:noFill/>
          <a:ln w="9525">
            <a:solidFill>
              <a:schemeClr val="tx1"/>
            </a:solidFill>
            <a:miter lim="800000"/>
            <a:headEnd/>
            <a:tailEnd/>
          </a:ln>
        </p:spPr>
      </p:pic>
      <p:pic>
        <p:nvPicPr>
          <p:cNvPr id="14" name="Picture 9" descr="бор мусат"/>
          <p:cNvPicPr>
            <a:picLocks noChangeAspect="1" noChangeArrowheads="1"/>
          </p:cNvPicPr>
          <p:nvPr/>
        </p:nvPicPr>
        <p:blipFill>
          <a:blip r:embed="rId7" cstate="print"/>
          <a:srcRect/>
          <a:stretch>
            <a:fillRect/>
          </a:stretch>
        </p:blipFill>
        <p:spPr bwMode="auto">
          <a:xfrm>
            <a:off x="144000" y="3240000"/>
            <a:ext cx="3413604" cy="2412000"/>
          </a:xfrm>
          <a:prstGeom prst="rect">
            <a:avLst/>
          </a:prstGeom>
          <a:noFill/>
          <a:ln w="9525">
            <a:solidFill>
              <a:schemeClr val="tx1"/>
            </a:solidFill>
            <a:miter lim="800000"/>
            <a:headEnd/>
            <a:tailEnd/>
          </a:ln>
        </p:spPr>
      </p:pic>
      <p:sp>
        <p:nvSpPr>
          <p:cNvPr id="15" name="Text Box 10"/>
          <p:cNvSpPr txBox="1">
            <a:spLocks noChangeArrowheads="1"/>
          </p:cNvSpPr>
          <p:nvPr/>
        </p:nvSpPr>
        <p:spPr bwMode="auto">
          <a:xfrm>
            <a:off x="214282" y="5643578"/>
            <a:ext cx="3286148" cy="369332"/>
          </a:xfrm>
          <a:prstGeom prst="rect">
            <a:avLst/>
          </a:prstGeom>
          <a:noFill/>
          <a:ln w="9525">
            <a:noFill/>
            <a:miter lim="800000"/>
            <a:headEnd/>
            <a:tailEnd/>
          </a:ln>
        </p:spPr>
        <p:txBody>
          <a:bodyPr wrap="square">
            <a:spAutoFit/>
          </a:bodyPr>
          <a:lstStyle/>
          <a:p>
            <a:r>
              <a:rPr lang="ru-RU" dirty="0"/>
              <a:t>В.Борисов-Мусатов. Весна</a:t>
            </a:r>
          </a:p>
        </p:txBody>
      </p:sp>
      <p:sp>
        <p:nvSpPr>
          <p:cNvPr id="16" name="Text Box 11"/>
          <p:cNvSpPr txBox="1">
            <a:spLocks noChangeArrowheads="1"/>
          </p:cNvSpPr>
          <p:nvPr/>
        </p:nvSpPr>
        <p:spPr bwMode="auto">
          <a:xfrm>
            <a:off x="6072198" y="5643578"/>
            <a:ext cx="3071802" cy="646331"/>
          </a:xfrm>
          <a:prstGeom prst="rect">
            <a:avLst/>
          </a:prstGeom>
          <a:noFill/>
          <a:ln w="9525">
            <a:noFill/>
            <a:miter lim="800000"/>
            <a:headEnd/>
            <a:tailEnd/>
          </a:ln>
        </p:spPr>
        <p:txBody>
          <a:bodyPr wrap="square">
            <a:spAutoFit/>
          </a:bodyPr>
          <a:lstStyle/>
          <a:p>
            <a:pPr algn="ctr">
              <a:spcBef>
                <a:spcPct val="50000"/>
              </a:spcBef>
            </a:pPr>
            <a:r>
              <a:rPr lang="ru-RU" dirty="0"/>
              <a:t>В. </a:t>
            </a:r>
            <a:r>
              <a:rPr lang="ru-RU" dirty="0" smtClean="0"/>
              <a:t>Борисов-Мусатов</a:t>
            </a:r>
            <a:r>
              <a:rPr lang="ru-RU" dirty="0"/>
              <a:t>. Водоем</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Родственные цвета</a:t>
            </a:r>
            <a:endParaRPr lang="ru-RU" dirty="0"/>
          </a:p>
        </p:txBody>
      </p:sp>
      <p:sp>
        <p:nvSpPr>
          <p:cNvPr id="4" name="Text Box 9"/>
          <p:cNvSpPr txBox="1">
            <a:spLocks noChangeArrowheads="1"/>
          </p:cNvSpPr>
          <p:nvPr/>
        </p:nvSpPr>
        <p:spPr bwMode="auto">
          <a:xfrm>
            <a:off x="285721" y="5143512"/>
            <a:ext cx="2357454" cy="1200329"/>
          </a:xfrm>
          <a:prstGeom prst="rect">
            <a:avLst/>
          </a:prstGeom>
          <a:noFill/>
          <a:ln w="9525">
            <a:noFill/>
            <a:miter lim="800000"/>
            <a:headEnd/>
            <a:tailEnd/>
          </a:ln>
        </p:spPr>
        <p:txBody>
          <a:bodyPr wrap="square">
            <a:spAutoFit/>
          </a:bodyPr>
          <a:lstStyle/>
          <a:p>
            <a:pPr algn="r">
              <a:spcBef>
                <a:spcPct val="50000"/>
              </a:spcBef>
            </a:pPr>
            <a:r>
              <a:rPr lang="ru-RU" sz="2400" dirty="0"/>
              <a:t>М. Асламазян </a:t>
            </a:r>
            <a:br>
              <a:rPr lang="ru-RU" sz="2400" dirty="0"/>
            </a:br>
            <a:r>
              <a:rPr lang="ru-RU" sz="2400" dirty="0" smtClean="0"/>
              <a:t>Праздничный </a:t>
            </a:r>
            <a:br>
              <a:rPr lang="ru-RU" sz="2400" dirty="0" smtClean="0"/>
            </a:br>
            <a:r>
              <a:rPr lang="ru-RU" sz="2400" dirty="0" smtClean="0"/>
              <a:t>натюрморт</a:t>
            </a:r>
            <a:endParaRPr lang="ru-RU" sz="2400" dirty="0"/>
          </a:p>
        </p:txBody>
      </p:sp>
      <p:pic>
        <p:nvPicPr>
          <p:cNvPr id="5" name="Picture 6" descr="родствен цв"/>
          <p:cNvPicPr>
            <a:picLocks noChangeAspect="1" noChangeArrowheads="1"/>
          </p:cNvPicPr>
          <p:nvPr/>
        </p:nvPicPr>
        <p:blipFill>
          <a:blip r:embed="rId2" cstate="print"/>
          <a:srcRect/>
          <a:stretch>
            <a:fillRect/>
          </a:stretch>
        </p:blipFill>
        <p:spPr bwMode="auto">
          <a:xfrm>
            <a:off x="6425689" y="1428737"/>
            <a:ext cx="1735658" cy="1643073"/>
          </a:xfrm>
          <a:prstGeom prst="rect">
            <a:avLst/>
          </a:prstGeom>
          <a:noFill/>
          <a:ln w="9525">
            <a:solidFill>
              <a:schemeClr val="tx1"/>
            </a:solidFill>
            <a:miter lim="800000"/>
            <a:headEnd/>
            <a:tailEnd/>
          </a:ln>
        </p:spPr>
      </p:pic>
      <p:pic>
        <p:nvPicPr>
          <p:cNvPr id="6" name="Picture 7" descr="цветов тон"/>
          <p:cNvPicPr>
            <a:picLocks noChangeAspect="1" noChangeArrowheads="1"/>
          </p:cNvPicPr>
          <p:nvPr/>
        </p:nvPicPr>
        <p:blipFill>
          <a:blip r:embed="rId3" cstate="print"/>
          <a:srcRect/>
          <a:stretch>
            <a:fillRect/>
          </a:stretch>
        </p:blipFill>
        <p:spPr bwMode="auto">
          <a:xfrm>
            <a:off x="1071538" y="1428736"/>
            <a:ext cx="1785950" cy="1662965"/>
          </a:xfrm>
          <a:prstGeom prst="rect">
            <a:avLst/>
          </a:prstGeom>
          <a:noFill/>
          <a:ln w="9525">
            <a:solidFill>
              <a:schemeClr val="tx1"/>
            </a:solidFill>
            <a:miter lim="800000"/>
            <a:headEnd/>
            <a:tailEnd/>
          </a:ln>
        </p:spPr>
      </p:pic>
      <p:pic>
        <p:nvPicPr>
          <p:cNvPr id="7" name="Picture 8" descr="фрукты"/>
          <p:cNvPicPr>
            <a:picLocks noChangeAspect="1" noChangeArrowheads="1"/>
          </p:cNvPicPr>
          <p:nvPr/>
        </p:nvPicPr>
        <p:blipFill>
          <a:blip r:embed="rId4" cstate="print"/>
          <a:srcRect/>
          <a:stretch>
            <a:fillRect/>
          </a:stretch>
        </p:blipFill>
        <p:spPr bwMode="auto">
          <a:xfrm>
            <a:off x="2714612" y="3214685"/>
            <a:ext cx="3714776" cy="3206137"/>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picture0557">
            <a:hlinkClick r:id="rId2" action="ppaction://hlinksldjump"/>
          </p:cNvPr>
          <p:cNvPicPr>
            <a:picLocks noChangeAspect="1" noChangeArrowheads="1"/>
          </p:cNvPicPr>
          <p:nvPr/>
        </p:nvPicPr>
        <p:blipFill>
          <a:blip r:embed="rId3" cstate="print"/>
          <a:srcRect/>
          <a:stretch>
            <a:fillRect/>
          </a:stretch>
        </p:blipFill>
        <p:spPr bwMode="auto">
          <a:xfrm>
            <a:off x="1785918" y="1064100"/>
            <a:ext cx="5500726" cy="5594092"/>
          </a:xfrm>
          <a:prstGeom prst="rect">
            <a:avLst/>
          </a:prstGeom>
          <a:noFill/>
          <a:ln w="9525">
            <a:noFill/>
            <a:miter lim="800000"/>
            <a:headEnd/>
            <a:tailEnd/>
          </a:ln>
        </p:spPr>
      </p:pic>
      <p:sp>
        <p:nvSpPr>
          <p:cNvPr id="2" name="Заголовок 1"/>
          <p:cNvSpPr>
            <a:spLocks noGrp="1"/>
          </p:cNvSpPr>
          <p:nvPr>
            <p:ph type="title"/>
          </p:nvPr>
        </p:nvSpPr>
        <p:spPr/>
        <p:txBody>
          <a:bodyPr>
            <a:normAutofit fontScale="90000"/>
          </a:bodyPr>
          <a:lstStyle/>
          <a:p>
            <a:r>
              <a:rPr lang="ru-RU" dirty="0" smtClean="0"/>
              <a:t>Порядок расположения цветов в цветовом круге</a:t>
            </a: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5" name="Text Box 8"/>
          <p:cNvSpPr txBox="1">
            <a:spLocks noChangeArrowheads="1"/>
          </p:cNvSpPr>
          <p:nvPr/>
        </p:nvSpPr>
        <p:spPr bwMode="auto">
          <a:xfrm>
            <a:off x="571472" y="6286520"/>
            <a:ext cx="3879139" cy="461665"/>
          </a:xfrm>
          <a:prstGeom prst="rect">
            <a:avLst/>
          </a:prstGeom>
          <a:noFill/>
          <a:ln w="9525">
            <a:noFill/>
            <a:miter lim="800000"/>
            <a:headEnd/>
            <a:tailEnd/>
          </a:ln>
        </p:spPr>
        <p:txBody>
          <a:bodyPr wrap="none">
            <a:spAutoFit/>
          </a:bodyPr>
          <a:lstStyle/>
          <a:p>
            <a:r>
              <a:rPr lang="ru-RU" sz="2400" dirty="0">
                <a:latin typeface="+mj-lt"/>
              </a:rPr>
              <a:t>И. Остроухов. Золотая осень</a:t>
            </a:r>
          </a:p>
        </p:txBody>
      </p:sp>
      <p:pic>
        <p:nvPicPr>
          <p:cNvPr id="6" name="Picture 4" descr="picture0566"/>
          <p:cNvPicPr>
            <a:picLocks noGrp="1" noChangeAspect="1" noChangeArrowheads="1"/>
          </p:cNvPicPr>
          <p:nvPr>
            <p:ph sz="quarter" idx="1"/>
          </p:nvPr>
        </p:nvPicPr>
        <p:blipFill>
          <a:blip r:embed="rId2" cstate="print"/>
          <a:srcRect/>
          <a:stretch>
            <a:fillRect/>
          </a:stretch>
        </p:blipFill>
        <p:spPr>
          <a:xfrm>
            <a:off x="571472" y="285728"/>
            <a:ext cx="7976115" cy="6000792"/>
          </a:xfrm>
          <a:prstGeom prst="rect">
            <a:avLst/>
          </a:prstGeom>
          <a:noFill/>
          <a:ln>
            <a:solidFill>
              <a:schemeClr val="tx1"/>
            </a:solidFill>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6"/>
          <p:cNvSpPr txBox="1">
            <a:spLocks noChangeArrowheads="1"/>
          </p:cNvSpPr>
          <p:nvPr/>
        </p:nvSpPr>
        <p:spPr bwMode="auto">
          <a:xfrm>
            <a:off x="539750" y="6230938"/>
            <a:ext cx="3768980" cy="461665"/>
          </a:xfrm>
          <a:prstGeom prst="rect">
            <a:avLst/>
          </a:prstGeom>
          <a:noFill/>
          <a:ln w="9525">
            <a:noFill/>
            <a:miter lim="800000"/>
            <a:headEnd/>
            <a:tailEnd/>
          </a:ln>
        </p:spPr>
        <p:txBody>
          <a:bodyPr wrap="none">
            <a:spAutoFit/>
          </a:bodyPr>
          <a:lstStyle/>
          <a:p>
            <a:r>
              <a:rPr lang="ru-RU" sz="2400" dirty="0">
                <a:latin typeface="+mj-lt"/>
              </a:rPr>
              <a:t>К. Моне. Скалы в Бель-Иль.</a:t>
            </a:r>
          </a:p>
        </p:txBody>
      </p:sp>
      <p:pic>
        <p:nvPicPr>
          <p:cNvPr id="5" name="Picture 4" descr="скалы"/>
          <p:cNvPicPr>
            <a:picLocks noChangeAspect="1" noChangeArrowheads="1"/>
          </p:cNvPicPr>
          <p:nvPr/>
        </p:nvPicPr>
        <p:blipFill>
          <a:blip r:embed="rId2" cstate="print"/>
          <a:srcRect/>
          <a:stretch>
            <a:fillRect/>
          </a:stretch>
        </p:blipFill>
        <p:spPr bwMode="auto">
          <a:xfrm>
            <a:off x="714348" y="285728"/>
            <a:ext cx="7572428" cy="5968686"/>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p:txBody>
          <a:bodyPr/>
          <a:lstStyle/>
          <a:p>
            <a:endParaRPr lang="ru-RU" dirty="0"/>
          </a:p>
        </p:txBody>
      </p:sp>
      <p:pic>
        <p:nvPicPr>
          <p:cNvPr id="4" name="Picture 11" descr="picture0571"/>
          <p:cNvPicPr>
            <a:picLocks noChangeAspect="1" noChangeArrowheads="1"/>
          </p:cNvPicPr>
          <p:nvPr/>
        </p:nvPicPr>
        <p:blipFill>
          <a:blip r:embed="rId2" cstate="print"/>
          <a:srcRect/>
          <a:stretch>
            <a:fillRect/>
          </a:stretch>
        </p:blipFill>
        <p:spPr bwMode="auto">
          <a:xfrm>
            <a:off x="714348" y="285728"/>
            <a:ext cx="7715304" cy="5981259"/>
          </a:xfrm>
          <a:prstGeom prst="rect">
            <a:avLst/>
          </a:prstGeom>
          <a:noFill/>
          <a:ln w="9525">
            <a:solidFill>
              <a:schemeClr val="tx1"/>
            </a:solidFill>
            <a:miter lim="800000"/>
            <a:headEnd/>
            <a:tailEnd/>
          </a:ln>
        </p:spPr>
      </p:pic>
      <p:sp>
        <p:nvSpPr>
          <p:cNvPr id="5" name="Text Box 12"/>
          <p:cNvSpPr txBox="1">
            <a:spLocks noChangeArrowheads="1"/>
          </p:cNvSpPr>
          <p:nvPr/>
        </p:nvSpPr>
        <p:spPr bwMode="auto">
          <a:xfrm>
            <a:off x="714348" y="6215082"/>
            <a:ext cx="3601692" cy="461665"/>
          </a:xfrm>
          <a:prstGeom prst="rect">
            <a:avLst/>
          </a:prstGeom>
          <a:noFill/>
          <a:ln w="9525">
            <a:noFill/>
            <a:miter lim="800000"/>
            <a:headEnd/>
            <a:tailEnd/>
          </a:ln>
        </p:spPr>
        <p:txBody>
          <a:bodyPr wrap="none">
            <a:spAutoFit/>
          </a:bodyPr>
          <a:lstStyle/>
          <a:p>
            <a:r>
              <a:rPr lang="ru-RU" sz="2400" dirty="0">
                <a:latin typeface="+mj-lt"/>
              </a:rPr>
              <a:t>П. Сезан. Пейзаж Л Эстака</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p:txBody>
          <a:bodyPr/>
          <a:lstStyle/>
          <a:p>
            <a:endParaRPr lang="ru-RU" dirty="0"/>
          </a:p>
        </p:txBody>
      </p:sp>
      <p:pic>
        <p:nvPicPr>
          <p:cNvPr id="4" name="Picture 4" descr="picture0578"/>
          <p:cNvPicPr>
            <a:picLocks noChangeAspect="1" noChangeArrowheads="1"/>
          </p:cNvPicPr>
          <p:nvPr/>
        </p:nvPicPr>
        <p:blipFill>
          <a:blip r:embed="rId2" cstate="print"/>
          <a:srcRect/>
          <a:stretch>
            <a:fillRect/>
          </a:stretch>
        </p:blipFill>
        <p:spPr bwMode="auto">
          <a:xfrm>
            <a:off x="500034" y="285728"/>
            <a:ext cx="8215370" cy="5883650"/>
          </a:xfrm>
          <a:prstGeom prst="rect">
            <a:avLst/>
          </a:prstGeom>
          <a:noFill/>
          <a:ln w="9525">
            <a:solidFill>
              <a:schemeClr val="tx1"/>
            </a:solidFill>
            <a:miter lim="800000"/>
            <a:headEnd/>
            <a:tailEnd/>
          </a:ln>
        </p:spPr>
      </p:pic>
      <p:sp>
        <p:nvSpPr>
          <p:cNvPr id="5" name="Text Box 6"/>
          <p:cNvSpPr txBox="1">
            <a:spLocks noChangeArrowheads="1"/>
          </p:cNvSpPr>
          <p:nvPr/>
        </p:nvSpPr>
        <p:spPr bwMode="auto">
          <a:xfrm>
            <a:off x="428596" y="6215082"/>
            <a:ext cx="2892138" cy="461665"/>
          </a:xfrm>
          <a:prstGeom prst="rect">
            <a:avLst/>
          </a:prstGeom>
          <a:noFill/>
          <a:ln w="9525">
            <a:noFill/>
            <a:miter lim="800000"/>
            <a:headEnd/>
            <a:tailEnd/>
          </a:ln>
        </p:spPr>
        <p:txBody>
          <a:bodyPr wrap="none">
            <a:spAutoFit/>
          </a:bodyPr>
          <a:lstStyle/>
          <a:p>
            <a:r>
              <a:rPr lang="ru-RU" sz="2400" dirty="0">
                <a:latin typeface="+mj-lt"/>
              </a:rPr>
              <a:t>А. Куинджи. Эльбрус</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a:xfrm>
            <a:off x="357158" y="4357694"/>
            <a:ext cx="8391306" cy="1804982"/>
          </a:xfrm>
        </p:spPr>
        <p:style>
          <a:lnRef idx="1">
            <a:schemeClr val="accent1"/>
          </a:lnRef>
          <a:fillRef idx="2">
            <a:schemeClr val="accent1"/>
          </a:fillRef>
          <a:effectRef idx="1">
            <a:schemeClr val="accent1"/>
          </a:effectRef>
          <a:fontRef idx="minor">
            <a:schemeClr val="dk1"/>
          </a:fontRef>
        </p:style>
        <p:txBody>
          <a:bodyPr>
            <a:normAutofit fontScale="85000" lnSpcReduction="10000"/>
          </a:bodyPr>
          <a:lstStyle/>
          <a:p>
            <a:pPr>
              <a:spcBef>
                <a:spcPct val="50000"/>
              </a:spcBef>
            </a:pPr>
            <a:r>
              <a:rPr lang="ru-RU" dirty="0" smtClean="0"/>
              <a:t>Клод Моне. Руанский собор </a:t>
            </a:r>
          </a:p>
          <a:p>
            <a:pPr>
              <a:spcBef>
                <a:spcPct val="50000"/>
              </a:spcBef>
            </a:pPr>
            <a:r>
              <a:rPr lang="ru-RU" dirty="0" smtClean="0"/>
              <a:t>1.В свете восходящего солнца. </a:t>
            </a:r>
          </a:p>
          <a:p>
            <a:pPr>
              <a:spcBef>
                <a:spcPct val="50000"/>
              </a:spcBef>
            </a:pPr>
            <a:r>
              <a:rPr lang="ru-RU" dirty="0" smtClean="0"/>
              <a:t>2.Утром.</a:t>
            </a:r>
          </a:p>
          <a:p>
            <a:pPr>
              <a:spcBef>
                <a:spcPct val="50000"/>
              </a:spcBef>
            </a:pPr>
            <a:r>
              <a:rPr lang="ru-RU" dirty="0" smtClean="0"/>
              <a:t>3.Вечером</a:t>
            </a:r>
          </a:p>
          <a:p>
            <a:endParaRPr lang="ru-RU" dirty="0"/>
          </a:p>
        </p:txBody>
      </p:sp>
      <p:pic>
        <p:nvPicPr>
          <p:cNvPr id="4" name="Picture 10" descr="собор2"/>
          <p:cNvPicPr>
            <a:picLocks noChangeAspect="1" noChangeArrowheads="1"/>
          </p:cNvPicPr>
          <p:nvPr/>
        </p:nvPicPr>
        <p:blipFill>
          <a:blip r:embed="rId2" cstate="print"/>
          <a:srcRect/>
          <a:stretch>
            <a:fillRect/>
          </a:stretch>
        </p:blipFill>
        <p:spPr bwMode="auto">
          <a:xfrm>
            <a:off x="3143240" y="428604"/>
            <a:ext cx="2714644" cy="3740368"/>
          </a:xfrm>
          <a:prstGeom prst="rect">
            <a:avLst/>
          </a:prstGeom>
          <a:noFill/>
          <a:ln w="9525">
            <a:solidFill>
              <a:schemeClr val="tx1"/>
            </a:solidFill>
            <a:miter lim="800000"/>
            <a:headEnd/>
            <a:tailEnd/>
          </a:ln>
        </p:spPr>
      </p:pic>
      <p:pic>
        <p:nvPicPr>
          <p:cNvPr id="5" name="Picture 11" descr="собор"/>
          <p:cNvPicPr>
            <a:picLocks noChangeAspect="1" noChangeArrowheads="1"/>
          </p:cNvPicPr>
          <p:nvPr/>
        </p:nvPicPr>
        <p:blipFill>
          <a:blip r:embed="rId3" cstate="print"/>
          <a:srcRect/>
          <a:stretch>
            <a:fillRect/>
          </a:stretch>
        </p:blipFill>
        <p:spPr bwMode="auto">
          <a:xfrm>
            <a:off x="285720" y="428604"/>
            <a:ext cx="2643206" cy="3735822"/>
          </a:xfrm>
          <a:prstGeom prst="rect">
            <a:avLst/>
          </a:prstGeom>
          <a:noFill/>
          <a:ln w="9525">
            <a:solidFill>
              <a:schemeClr val="tx1"/>
            </a:solidFill>
            <a:miter lim="800000"/>
            <a:headEnd/>
            <a:tailEnd/>
          </a:ln>
        </p:spPr>
      </p:pic>
      <p:pic>
        <p:nvPicPr>
          <p:cNvPr id="6" name="Picture 9" descr="Sobor3"/>
          <p:cNvPicPr>
            <a:picLocks noChangeAspect="1" noChangeArrowheads="1"/>
          </p:cNvPicPr>
          <p:nvPr/>
        </p:nvPicPr>
        <p:blipFill>
          <a:blip r:embed="rId4" cstate="print"/>
          <a:srcRect/>
          <a:stretch>
            <a:fillRect/>
          </a:stretch>
        </p:blipFill>
        <p:spPr bwMode="auto">
          <a:xfrm>
            <a:off x="6072198" y="428604"/>
            <a:ext cx="2643206" cy="3716529"/>
          </a:xfrm>
          <a:prstGeom prst="rect">
            <a:avLst/>
          </a:prstGeom>
          <a:noFill/>
          <a:ln w="9525">
            <a:solidFill>
              <a:schemeClr val="tx1"/>
            </a:solidFill>
            <a:miter lim="800000"/>
            <a:headEnd/>
            <a:tailEnd/>
          </a:ln>
        </p:spPr>
      </p:pic>
      <p:sp>
        <p:nvSpPr>
          <p:cNvPr id="7" name="Text Box 20"/>
          <p:cNvSpPr txBox="1">
            <a:spLocks noChangeArrowheads="1"/>
          </p:cNvSpPr>
          <p:nvPr/>
        </p:nvSpPr>
        <p:spPr bwMode="auto">
          <a:xfrm>
            <a:off x="2357422" y="3714752"/>
            <a:ext cx="660389" cy="461665"/>
          </a:xfrm>
          <a:prstGeom prst="rect">
            <a:avLst/>
          </a:prstGeom>
          <a:noFill/>
          <a:ln w="9525">
            <a:noFill/>
            <a:miter lim="800000"/>
            <a:headEnd/>
            <a:tailEnd/>
          </a:ln>
        </p:spPr>
        <p:txBody>
          <a:bodyPr wrap="square">
            <a:spAutoFit/>
          </a:bodyPr>
          <a:lstStyle/>
          <a:p>
            <a:r>
              <a:rPr lang="ru-RU" sz="2400" dirty="0">
                <a:solidFill>
                  <a:schemeClr val="bg1"/>
                </a:solidFill>
                <a:latin typeface="Calibri" pitchFamily="34" charset="0"/>
              </a:rPr>
              <a:t>1</a:t>
            </a:r>
          </a:p>
        </p:txBody>
      </p:sp>
      <p:sp>
        <p:nvSpPr>
          <p:cNvPr id="8" name="Text Box 20"/>
          <p:cNvSpPr txBox="1">
            <a:spLocks noChangeArrowheads="1"/>
          </p:cNvSpPr>
          <p:nvPr/>
        </p:nvSpPr>
        <p:spPr bwMode="auto">
          <a:xfrm>
            <a:off x="5357818" y="3714752"/>
            <a:ext cx="660389" cy="461665"/>
          </a:xfrm>
          <a:prstGeom prst="rect">
            <a:avLst/>
          </a:prstGeom>
          <a:noFill/>
          <a:ln w="9525">
            <a:noFill/>
            <a:miter lim="800000"/>
            <a:headEnd/>
            <a:tailEnd/>
          </a:ln>
        </p:spPr>
        <p:txBody>
          <a:bodyPr wrap="square">
            <a:spAutoFit/>
          </a:bodyPr>
          <a:lstStyle/>
          <a:p>
            <a:r>
              <a:rPr lang="ru-RU" sz="2400" dirty="0" smtClean="0">
                <a:solidFill>
                  <a:schemeClr val="bg1"/>
                </a:solidFill>
                <a:latin typeface="Calibri" pitchFamily="34" charset="0"/>
              </a:rPr>
              <a:t>2</a:t>
            </a:r>
            <a:endParaRPr lang="ru-RU" sz="2400" dirty="0">
              <a:solidFill>
                <a:schemeClr val="bg1"/>
              </a:solidFill>
              <a:latin typeface="Calibri" pitchFamily="34" charset="0"/>
            </a:endParaRPr>
          </a:p>
        </p:txBody>
      </p:sp>
      <p:sp>
        <p:nvSpPr>
          <p:cNvPr id="9" name="Text Box 20"/>
          <p:cNvSpPr txBox="1">
            <a:spLocks noChangeArrowheads="1"/>
          </p:cNvSpPr>
          <p:nvPr/>
        </p:nvSpPr>
        <p:spPr bwMode="auto">
          <a:xfrm>
            <a:off x="8072462" y="3643314"/>
            <a:ext cx="660389" cy="461665"/>
          </a:xfrm>
          <a:prstGeom prst="rect">
            <a:avLst/>
          </a:prstGeom>
          <a:noFill/>
          <a:ln w="9525">
            <a:noFill/>
            <a:miter lim="800000"/>
            <a:headEnd/>
            <a:tailEnd/>
          </a:ln>
        </p:spPr>
        <p:txBody>
          <a:bodyPr wrap="square">
            <a:spAutoFit/>
          </a:bodyPr>
          <a:lstStyle/>
          <a:p>
            <a:r>
              <a:rPr lang="ru-RU" sz="2400" dirty="0" smtClean="0">
                <a:solidFill>
                  <a:schemeClr val="bg1"/>
                </a:solidFill>
                <a:latin typeface="Calibri" pitchFamily="34" charset="0"/>
              </a:rPr>
              <a:t>3</a:t>
            </a:r>
            <a:endParaRPr lang="ru-RU" sz="2400" dirty="0">
              <a:solidFill>
                <a:schemeClr val="bg1"/>
              </a:solidFill>
              <a:latin typeface="Calibri"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74638"/>
            <a:ext cx="8363272" cy="1143000"/>
          </a:xfrm>
        </p:spPr>
        <p:style>
          <a:lnRef idx="1">
            <a:schemeClr val="accent1"/>
          </a:lnRef>
          <a:fillRef idx="2">
            <a:schemeClr val="accent1"/>
          </a:fillRef>
          <a:effectRef idx="1">
            <a:schemeClr val="accent1"/>
          </a:effectRef>
          <a:fontRef idx="minor">
            <a:schemeClr val="dk1"/>
          </a:fontRef>
        </p:style>
        <p:txBody>
          <a:bodyPr/>
          <a:lstStyle/>
          <a:p>
            <a:pPr algn="ctr"/>
            <a:r>
              <a:rPr lang="ru-RU" dirty="0" smtClean="0"/>
              <a:t>Теплые цвета</a:t>
            </a:r>
            <a:endParaRPr lang="ru-RU" dirty="0"/>
          </a:p>
        </p:txBody>
      </p:sp>
      <p:pic>
        <p:nvPicPr>
          <p:cNvPr id="4" name="Picture 5" descr="теп"/>
          <p:cNvPicPr>
            <a:picLocks noChangeAspect="1" noChangeArrowheads="1"/>
          </p:cNvPicPr>
          <p:nvPr/>
        </p:nvPicPr>
        <p:blipFill>
          <a:blip r:embed="rId2" cstate="print"/>
          <a:srcRect/>
          <a:stretch>
            <a:fillRect/>
          </a:stretch>
        </p:blipFill>
        <p:spPr bwMode="auto">
          <a:xfrm>
            <a:off x="285720" y="1571612"/>
            <a:ext cx="3500462" cy="3571363"/>
          </a:xfrm>
          <a:prstGeom prst="rect">
            <a:avLst/>
          </a:prstGeom>
          <a:noFill/>
          <a:ln w="9525">
            <a:noFill/>
            <a:miter lim="800000"/>
            <a:headEnd/>
            <a:tailEnd/>
          </a:ln>
        </p:spPr>
      </p:pic>
      <p:pic>
        <p:nvPicPr>
          <p:cNvPr id="5" name="Picture 6" descr="рис т"/>
          <p:cNvPicPr>
            <a:picLocks noChangeAspect="1" noChangeArrowheads="1"/>
          </p:cNvPicPr>
          <p:nvPr/>
        </p:nvPicPr>
        <p:blipFill>
          <a:blip r:embed="rId3" cstate="print"/>
          <a:srcRect/>
          <a:stretch>
            <a:fillRect/>
          </a:stretch>
        </p:blipFill>
        <p:spPr bwMode="auto">
          <a:xfrm>
            <a:off x="3714744" y="1643050"/>
            <a:ext cx="5055684" cy="3429024"/>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хол"/>
          <p:cNvPicPr>
            <a:picLocks noChangeAspect="1" noChangeArrowheads="1"/>
          </p:cNvPicPr>
          <p:nvPr/>
        </p:nvPicPr>
        <p:blipFill>
          <a:blip r:embed="rId2" cstate="print"/>
          <a:srcRect/>
          <a:stretch>
            <a:fillRect/>
          </a:stretch>
        </p:blipFill>
        <p:spPr bwMode="auto">
          <a:xfrm>
            <a:off x="214282" y="1643050"/>
            <a:ext cx="3669166" cy="3929090"/>
          </a:xfrm>
          <a:prstGeom prst="rect">
            <a:avLst/>
          </a:prstGeom>
          <a:noFill/>
          <a:ln w="9525">
            <a:noFill/>
            <a:miter lim="800000"/>
            <a:headEnd/>
            <a:tailEnd/>
          </a:ln>
        </p:spPr>
      </p:pic>
      <p:sp>
        <p:nvSpPr>
          <p:cNvPr id="2" name="Заголовок 1"/>
          <p:cNvSpPr>
            <a:spLocks noGrp="1"/>
          </p:cNvSpPr>
          <p:nvPr>
            <p:ph type="title"/>
          </p:nvPr>
        </p:nvSpPr>
        <p:spPr>
          <a:xfrm>
            <a:off x="323528" y="274638"/>
            <a:ext cx="8363272" cy="1143000"/>
          </a:xfrm>
        </p:spPr>
        <p:style>
          <a:lnRef idx="1">
            <a:schemeClr val="accent1"/>
          </a:lnRef>
          <a:fillRef idx="2">
            <a:schemeClr val="accent1"/>
          </a:fillRef>
          <a:effectRef idx="1">
            <a:schemeClr val="accent1"/>
          </a:effectRef>
          <a:fontRef idx="minor">
            <a:schemeClr val="dk1"/>
          </a:fontRef>
        </p:style>
        <p:txBody>
          <a:bodyPr/>
          <a:lstStyle/>
          <a:p>
            <a:pPr algn="ctr"/>
            <a:r>
              <a:rPr lang="ru-RU" dirty="0" smtClean="0"/>
              <a:t>Холодные цвета</a:t>
            </a:r>
            <a:endParaRPr lang="ru-RU" dirty="0"/>
          </a:p>
        </p:txBody>
      </p:sp>
      <p:pic>
        <p:nvPicPr>
          <p:cNvPr id="5" name="Picture 6" descr="рис х"/>
          <p:cNvPicPr>
            <a:picLocks noChangeAspect="1" noChangeArrowheads="1"/>
          </p:cNvPicPr>
          <p:nvPr/>
        </p:nvPicPr>
        <p:blipFill>
          <a:blip r:embed="rId3" cstate="print"/>
          <a:srcRect/>
          <a:stretch>
            <a:fillRect/>
          </a:stretch>
        </p:blipFill>
        <p:spPr bwMode="auto">
          <a:xfrm>
            <a:off x="3929058" y="1785926"/>
            <a:ext cx="4985326" cy="3714776"/>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74638"/>
            <a:ext cx="8147248" cy="2866330"/>
          </a:xfrm>
        </p:spPr>
        <p:style>
          <a:lnRef idx="1">
            <a:schemeClr val="accent1"/>
          </a:lnRef>
          <a:fillRef idx="2">
            <a:schemeClr val="accent1"/>
          </a:fillRef>
          <a:effectRef idx="1">
            <a:schemeClr val="accent1"/>
          </a:effectRef>
          <a:fontRef idx="minor">
            <a:schemeClr val="dk1"/>
          </a:fontRef>
        </p:style>
        <p:txBody>
          <a:bodyPr>
            <a:normAutofit/>
          </a:bodyPr>
          <a:lstStyle/>
          <a:p>
            <a:pPr algn="ctr"/>
            <a:r>
              <a:rPr lang="ru-RU" dirty="0" smtClean="0"/>
              <a:t>Практическая задание:</a:t>
            </a:r>
            <a:br>
              <a:rPr lang="ru-RU" dirty="0" smtClean="0"/>
            </a:br>
            <a:r>
              <a:rPr lang="ru-RU" dirty="0" smtClean="0"/>
              <a:t>стр.42 задание 5,6. </a:t>
            </a:r>
            <a:br>
              <a:rPr lang="ru-RU" dirty="0" smtClean="0"/>
            </a:br>
            <a:r>
              <a:rPr lang="ru-RU" dirty="0" smtClean="0"/>
              <a:t>                </a:t>
            </a:r>
            <a:endParaRPr lang="ru-RU" dirty="0"/>
          </a:p>
        </p:txBody>
      </p:sp>
      <p:sp>
        <p:nvSpPr>
          <p:cNvPr id="8" name="Прямоугольник 7"/>
          <p:cNvSpPr/>
          <p:nvPr/>
        </p:nvSpPr>
        <p:spPr>
          <a:xfrm>
            <a:off x="500034" y="2571744"/>
            <a:ext cx="3643338" cy="400110"/>
          </a:xfrm>
          <a:prstGeom prst="rect">
            <a:avLst/>
          </a:prstGeom>
        </p:spPr>
        <p:txBody>
          <a:bodyPr wrap="square">
            <a:spAutoFit/>
          </a:bodyPr>
          <a:lstStyle/>
          <a:p>
            <a:endParaRPr lang="ru-RU" sz="2000" dirty="0">
              <a:latin typeface="+mj-lt"/>
            </a:endParaRPr>
          </a:p>
        </p:txBody>
      </p:sp>
      <p:sp>
        <p:nvSpPr>
          <p:cNvPr id="10" name="Овал 9"/>
          <p:cNvSpPr/>
          <p:nvPr/>
        </p:nvSpPr>
        <p:spPr>
          <a:xfrm>
            <a:off x="827584" y="3501008"/>
            <a:ext cx="7200800" cy="2786608"/>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800" b="1" dirty="0" smtClean="0">
                <a:latin typeface="+mj-lt"/>
                <a:ea typeface="Arial Unicode MS" panose="020B0604020202020204" pitchFamily="34" charset="-128"/>
                <a:cs typeface="Arial Unicode MS" panose="020B0604020202020204" pitchFamily="34" charset="-128"/>
              </a:rPr>
              <a:t>Домашнее задание :                              принести гуашь, кисть, Палитра, тонированная бумага.</a:t>
            </a:r>
            <a:endParaRPr lang="ru-RU" sz="2800" b="1" dirty="0">
              <a:latin typeface="+mj-lt"/>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169</TotalTime>
  <Words>405</Words>
  <Application>Microsoft Office PowerPoint</Application>
  <PresentationFormat>Экран (4:3)</PresentationFormat>
  <Paragraphs>76</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Справедливость</vt:lpstr>
      <vt:lpstr>Цвет. Основы цветоведения</vt:lpstr>
      <vt:lpstr>Цвет</vt:lpstr>
      <vt:lpstr>Самое удивительное и прекрасное явление природы- радуга</vt:lpstr>
      <vt:lpstr>Слайд 4</vt:lpstr>
      <vt:lpstr>Основные цвета</vt:lpstr>
      <vt:lpstr>Составные цвета</vt:lpstr>
      <vt:lpstr>Основные и составные цвета</vt:lpstr>
      <vt:lpstr>Основные и составные цвета</vt:lpstr>
      <vt:lpstr>Цветовой круг</vt:lpstr>
      <vt:lpstr>Полный цветовой круг</vt:lpstr>
      <vt:lpstr>Слайд 11</vt:lpstr>
      <vt:lpstr>Слайд 12</vt:lpstr>
      <vt:lpstr>Основные характеристики цвета</vt:lpstr>
      <vt:lpstr>Родственные цвета</vt:lpstr>
      <vt:lpstr>Порядок расположения цветов в цветовом круге</vt:lpstr>
      <vt:lpstr>Слайд 16</vt:lpstr>
      <vt:lpstr>Слайд 17</vt:lpstr>
      <vt:lpstr>Слайд 18</vt:lpstr>
      <vt:lpstr>Слайд 19</vt:lpstr>
      <vt:lpstr>Слайд 20</vt:lpstr>
      <vt:lpstr>Теплые цвета</vt:lpstr>
      <vt:lpstr>Холодные цвета</vt:lpstr>
      <vt:lpstr>Практическая задание: стр.42 задание 5,6.                  </vt:lpstr>
    </vt:vector>
  </TitlesOfParts>
  <Company>BEST_XP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Val</dc:creator>
  <cp:lastModifiedBy>Пользователь Windows</cp:lastModifiedBy>
  <cp:revision>36</cp:revision>
  <dcterms:created xsi:type="dcterms:W3CDTF">2009-10-02T05:35:29Z</dcterms:created>
  <dcterms:modified xsi:type="dcterms:W3CDTF">2017-12-19T05:59:25Z</dcterms:modified>
</cp:coreProperties>
</file>