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78" r:id="rId4"/>
    <p:sldId id="280" r:id="rId5"/>
    <p:sldId id="281" r:id="rId6"/>
    <p:sldId id="282" r:id="rId7"/>
    <p:sldId id="283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5" r:id="rId16"/>
    <p:sldId id="266" r:id="rId17"/>
    <p:sldId id="285" r:id="rId18"/>
    <p:sldId id="267" r:id="rId19"/>
    <p:sldId id="274" r:id="rId20"/>
    <p:sldId id="269" r:id="rId21"/>
    <p:sldId id="28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996A-16A7-44D0-AE2A-8538B9F4854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0858-6284-458D-9F35-C69D7E2E94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996A-16A7-44D0-AE2A-8538B9F4854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0858-6284-458D-9F35-C69D7E2E94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996A-16A7-44D0-AE2A-8538B9F4854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0858-6284-458D-9F35-C69D7E2E94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996A-16A7-44D0-AE2A-8538B9F4854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0858-6284-458D-9F35-C69D7E2E94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996A-16A7-44D0-AE2A-8538B9F4854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0858-6284-458D-9F35-C69D7E2E94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996A-16A7-44D0-AE2A-8538B9F4854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0858-6284-458D-9F35-C69D7E2E94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996A-16A7-44D0-AE2A-8538B9F4854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0858-6284-458D-9F35-C69D7E2E94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996A-16A7-44D0-AE2A-8538B9F4854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0858-6284-458D-9F35-C69D7E2E94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996A-16A7-44D0-AE2A-8538B9F4854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0858-6284-458D-9F35-C69D7E2E94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996A-16A7-44D0-AE2A-8538B9F4854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0858-6284-458D-9F35-C69D7E2E94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E996A-16A7-44D0-AE2A-8538B9F4854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0858-6284-458D-9F35-C69D7E2E94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2DE996A-16A7-44D0-AE2A-8538B9F4854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858A0858-6284-458D-9F35-C69D7E2E94B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81200" y="2132856"/>
            <a:ext cx="6400800" cy="1752600"/>
          </a:xfrm>
        </p:spPr>
        <p:txBody>
          <a:bodyPr/>
          <a:lstStyle/>
          <a:p>
            <a:r>
              <a:rPr lang="ru-RU" dirty="0" smtClean="0"/>
              <a:t>ИЗО 6 класс</a:t>
            </a:r>
          </a:p>
          <a:p>
            <a:r>
              <a:rPr lang="ru-RU" dirty="0" smtClean="0"/>
              <a:t>МАОУ «СОШ № 14 г.Челябинск»</a:t>
            </a:r>
          </a:p>
          <a:p>
            <a:r>
              <a:rPr lang="ru-RU" dirty="0" smtClean="0"/>
              <a:t>Учитель Изобразительного искусства: </a:t>
            </a:r>
            <a:r>
              <a:rPr lang="ru-RU" dirty="0" err="1" smtClean="0"/>
              <a:t>Блинова</a:t>
            </a:r>
            <a:r>
              <a:rPr lang="ru-RU" dirty="0" smtClean="0"/>
              <a:t> Ю.Г.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2132856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урок.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Пятно как средство выражения. Ритм пятен. Композиция как ритм пятен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89040"/>
            <a:ext cx="3454958" cy="2533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3594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3200" dirty="0" smtClean="0"/>
              <a:t>В Х</a:t>
            </a:r>
            <a:r>
              <a:rPr lang="en-US" sz="3200" dirty="0" smtClean="0"/>
              <a:t>VIII</a:t>
            </a:r>
            <a:r>
              <a:rPr lang="ru-RU" sz="3200" dirty="0" smtClean="0"/>
              <a:t> веке </a:t>
            </a:r>
            <a:r>
              <a:rPr lang="ru-RU" sz="3200" dirty="0" smtClean="0"/>
              <a:t>при Дворе французского короля Людовика Х</a:t>
            </a:r>
            <a:r>
              <a:rPr lang="en-US" sz="3200" dirty="0" smtClean="0"/>
              <a:t>V</a:t>
            </a:r>
            <a:r>
              <a:rPr lang="ru-RU" sz="3200" dirty="0" smtClean="0"/>
              <a:t> министром финансов был некий </a:t>
            </a:r>
            <a:r>
              <a:rPr lang="ru-RU" sz="3200" i="1" dirty="0" err="1" smtClean="0"/>
              <a:t>Этьен</a:t>
            </a:r>
            <a:r>
              <a:rPr lang="ru-RU" sz="3200" i="1" dirty="0" smtClean="0"/>
              <a:t> де Силуэт</a:t>
            </a:r>
            <a:r>
              <a:rPr lang="ru-RU" sz="3200" dirty="0" smtClean="0"/>
              <a:t>. О нём ходило много анекдотов, а однажды какой-то художник нарисовал на него карикатуру. Она была сделана необычно – как тень. Это способ изображения стали называть </a:t>
            </a:r>
            <a:r>
              <a:rPr lang="ru-RU" sz="3200" i="1" dirty="0" smtClean="0"/>
              <a:t>«силуэтом» </a:t>
            </a:r>
            <a:r>
              <a:rPr lang="ru-RU" sz="3200" dirty="0" smtClean="0"/>
              <a:t>по фамилии министра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Этьен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де Силуэт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9600" y="1556792"/>
            <a:ext cx="79248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200" dirty="0"/>
          </a:p>
          <a:p>
            <a:endParaRPr lang="ru-RU" dirty="0"/>
          </a:p>
        </p:txBody>
      </p:sp>
      <p:pic>
        <p:nvPicPr>
          <p:cNvPr id="1027" name="Picture 3" descr="C:\Users\Андрей\Desktop\Этьен де силуэт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0648"/>
            <a:ext cx="4320480" cy="62646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1013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609600" y="1340768"/>
            <a:ext cx="3733800" cy="5184576"/>
          </a:xfrm>
        </p:spPr>
        <p:txBody>
          <a:bodyPr>
            <a:noAutofit/>
          </a:bodyPr>
          <a:lstStyle/>
          <a:p>
            <a:r>
              <a:rPr lang="ru-RU" sz="2000" dirty="0" smtClean="0"/>
              <a:t>Изображая силуэт, невозможно показать черты лица или какие-нибудь детали, поэтому внешние очертания каждой фигуры должны быть </a:t>
            </a:r>
            <a:r>
              <a:rPr lang="ru-RU" sz="2000" dirty="0" smtClean="0"/>
              <a:t>очень </a:t>
            </a:r>
            <a:r>
              <a:rPr lang="ru-RU" sz="2000" dirty="0" smtClean="0"/>
              <a:t>выразительны.</a:t>
            </a:r>
          </a:p>
          <a:p>
            <a:r>
              <a:rPr lang="ru-RU" sz="2000" dirty="0" smtClean="0"/>
              <a:t>Любые художественные материалы (кисть, карандаш, перо и т.д.) оставляют свой след на плоскости. </a:t>
            </a:r>
            <a:r>
              <a:rPr lang="ru-RU" sz="2000" dirty="0" err="1" smtClean="0"/>
              <a:t>Этод</a:t>
            </a:r>
            <a:r>
              <a:rPr lang="ru-RU" sz="2000" dirty="0" smtClean="0"/>
              <a:t> след - </a:t>
            </a:r>
            <a:r>
              <a:rPr lang="ru-RU" sz="2000" i="1" dirty="0" smtClean="0"/>
              <a:t>пятно</a:t>
            </a:r>
            <a:r>
              <a:rPr lang="ru-RU" sz="2000" dirty="0" smtClean="0"/>
              <a:t>. </a:t>
            </a:r>
          </a:p>
          <a:p>
            <a:r>
              <a:rPr lang="ru-RU" sz="2000" dirty="0" smtClean="0"/>
              <a:t>Можно ли сказать, что художник изображает окружающий мир разнообразными пятнами?</a:t>
            </a:r>
            <a:endParaRPr lang="ru-RU" sz="20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Силуэт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12776"/>
            <a:ext cx="4788024" cy="43924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994122"/>
          </a:xfrm>
        </p:spPr>
        <p:txBody>
          <a:bodyPr/>
          <a:lstStyle/>
          <a:p>
            <a:pPr algn="ctr"/>
            <a:r>
              <a:rPr lang="ru-RU" sz="4400" dirty="0" smtClean="0"/>
              <a:t>Силуэт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None/>
            </a:pPr>
            <a:r>
              <a:rPr lang="ru-RU" sz="2800" dirty="0" smtClean="0"/>
              <a:t> </a:t>
            </a:r>
          </a:p>
          <a:p>
            <a:pPr algn="ctr">
              <a:buNone/>
            </a:pPr>
            <a:r>
              <a:rPr lang="ru-RU" sz="2800" dirty="0" err="1" smtClean="0"/>
              <a:t>Представте</a:t>
            </a:r>
            <a:r>
              <a:rPr lang="ru-RU" sz="2800" dirty="0" smtClean="0"/>
              <a:t> </a:t>
            </a:r>
          </a:p>
          <a:p>
            <a:r>
              <a:rPr lang="ru-RU" sz="2800" dirty="0" smtClean="0"/>
              <a:t>- Перед вами серый лист бумаги. Можете ли вы ответить на вопрос:</a:t>
            </a:r>
          </a:p>
          <a:p>
            <a:r>
              <a:rPr lang="ru-RU" sz="2800" dirty="0" smtClean="0"/>
              <a:t>- Он светлый или темный? Что ещё необходимо, чтобы ответить на мой вопрос?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Тон и тональные отношения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600200"/>
            <a:ext cx="4258816" cy="478112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Чтобы определить степень светлоты или темноты цвета, используют понятие тон</a:t>
            </a:r>
          </a:p>
          <a:p>
            <a:r>
              <a:rPr lang="ru-RU" sz="2800" dirty="0" smtClean="0"/>
              <a:t>Определить тон пятна можно при сравнении его с другим пятном, т.е. определив их тональные отношения</a:t>
            </a:r>
            <a:endParaRPr lang="ru-RU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78925"/>
            <a:ext cx="3744416" cy="394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6955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Тон и тональные отношения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Тёмное и светлое образуют контраст. </a:t>
            </a:r>
          </a:p>
          <a:p>
            <a:r>
              <a:rPr lang="ru-RU" sz="3200" dirty="0" smtClean="0"/>
              <a:t>Белый, чёрный и серый – </a:t>
            </a:r>
            <a:r>
              <a:rPr lang="ru-RU" sz="3200" i="1" dirty="0" smtClean="0"/>
              <a:t>резкий </a:t>
            </a:r>
            <a:r>
              <a:rPr lang="ru-RU" sz="3200" dirty="0" smtClean="0"/>
              <a:t>контраст</a:t>
            </a:r>
            <a:r>
              <a:rPr lang="ru-RU" sz="3200" i="1" dirty="0" smtClean="0"/>
              <a:t>.</a:t>
            </a:r>
          </a:p>
          <a:p>
            <a:r>
              <a:rPr lang="ru-RU" sz="3200" dirty="0" smtClean="0"/>
              <a:t>Два серых разного тона – </a:t>
            </a:r>
            <a:r>
              <a:rPr lang="ru-RU" sz="3200" i="1" dirty="0" smtClean="0"/>
              <a:t>мягкий</a:t>
            </a:r>
            <a:r>
              <a:rPr lang="ru-RU" sz="3200" dirty="0" smtClean="0"/>
              <a:t> контраст</a:t>
            </a:r>
            <a:r>
              <a:rPr lang="ru-RU" sz="3200" i="1" dirty="0" smtClean="0"/>
              <a:t>.</a:t>
            </a:r>
          </a:p>
          <a:p>
            <a:r>
              <a:rPr lang="ru-RU" sz="3200" dirty="0" smtClean="0"/>
              <a:t>Чтобы сравнить </a:t>
            </a:r>
            <a:r>
              <a:rPr lang="ru-RU" sz="3200" i="1" dirty="0" smtClean="0"/>
              <a:t>тональные отношения </a:t>
            </a:r>
            <a:r>
              <a:rPr lang="ru-RU" sz="3200" dirty="0" smtClean="0"/>
              <a:t>пятен, необходимо построить тональную шкалу. 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50304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Пятна могут быть бесконечно разными: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большими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маленькими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округлыми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протяженными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077727"/>
            <a:ext cx="1675234" cy="22336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077727"/>
            <a:ext cx="1794732" cy="1544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329706"/>
            <a:ext cx="1675234" cy="223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199816"/>
            <a:ext cx="1818046" cy="136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4406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Они то,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изгибаясь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перетекают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друг в друга, а то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ясно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твердо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очерчены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060848"/>
            <a:ext cx="4032448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4032448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6424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 при этом пятно обязательно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светлые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темные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Черное и белое – два полюса, между которыми разворачивается все многообразие изобразительных возможностей</a:t>
            </a:r>
            <a:endParaRPr lang="ru-RU" sz="2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636912"/>
            <a:ext cx="5256584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8234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2051720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изобразительном искусстве важным выразительным средством являются тональные переходы, иногда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мягкие перетекания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иногда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резкие, контрастные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пятна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132856"/>
            <a:ext cx="2880320" cy="377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04864"/>
            <a:ext cx="3168352" cy="3703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4530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Темное и светлое образуют контраст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2204863"/>
            <a:ext cx="4330824" cy="3096345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Контраст</a:t>
            </a:r>
            <a:r>
              <a:rPr lang="ru-RU" sz="3200" dirty="0" smtClean="0"/>
              <a:t> – это полярное противопоставление</a:t>
            </a:r>
            <a:endParaRPr lang="ru-RU" sz="32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72816"/>
            <a:ext cx="3312368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6845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922114"/>
          </a:xfrm>
        </p:spPr>
        <p:txBody>
          <a:bodyPr/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Резкий контраст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600200"/>
            <a:ext cx="4114800" cy="463711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говорит нам о сильных драматических чувствах: тревога, решительность, ярость, утверждение, буря, гроза…</a:t>
            </a:r>
            <a:endParaRPr lang="ru-RU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84784"/>
            <a:ext cx="3170788" cy="441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646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922114"/>
          </a:xfrm>
        </p:spPr>
        <p:txBody>
          <a:bodyPr/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Мягкий контраст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2636912"/>
            <a:ext cx="3312368" cy="3024336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Противоположности сближены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772816"/>
            <a:ext cx="4824536" cy="4112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7619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художника: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Для любой темной краски может найтись еще более темная краска, белее белого также найдется всегда</a:t>
            </a:r>
          </a:p>
          <a:p>
            <a:r>
              <a:rPr lang="ru-RU" dirty="0" smtClean="0"/>
              <a:t>Пределы темноты и света для художника всегда относительны</a:t>
            </a:r>
          </a:p>
          <a:p>
            <a:r>
              <a:rPr lang="ru-RU" dirty="0" smtClean="0"/>
              <a:t>Самого белого и самого черного в мире нет</a:t>
            </a:r>
          </a:p>
          <a:p>
            <a:r>
              <a:rPr lang="ru-RU" dirty="0" smtClean="0"/>
              <a:t>Отношение темного и светлого всегда наиважнейшее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0533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Фактура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Это свойство поверхности пятна</a:t>
            </a:r>
            <a:endParaRPr lang="ru-RU" sz="24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564904"/>
            <a:ext cx="3816424" cy="336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7" y="2564904"/>
            <a:ext cx="3995025" cy="3360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4300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Задание: 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3600" dirty="0" smtClean="0"/>
              <a:t>1. Раскрасьте полоску бумаги, начиная с белого, постоянно добавляя в палитру с белой гуашью одинаковое количество чёрной гуаши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Изобрази (на выбор): природу в состоянии бури, грозы или шторма…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12348"/>
            <a:ext cx="3450635" cy="2310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28800"/>
            <a:ext cx="3456384" cy="2159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47286"/>
            <a:ext cx="2884162" cy="2163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720" y="4365104"/>
            <a:ext cx="2880320" cy="214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4955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…утренний туман или серый дождик</a:t>
            </a: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6"/>
            <a:ext cx="3141628" cy="221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772816"/>
            <a:ext cx="3313162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221088"/>
            <a:ext cx="3168352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21088"/>
            <a:ext cx="3310780" cy="2247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5607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…или ясный солнечный день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7560840" cy="3744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9465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Подведём итоги: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None/>
            </a:pPr>
            <a:r>
              <a:rPr lang="ru-RU" sz="3200" dirty="0" smtClean="0"/>
              <a:t>- Можно ли сказать, что художник изображает окружающий мир разнообразными пятнами?</a:t>
            </a:r>
          </a:p>
          <a:p>
            <a:pPr algn="ctr">
              <a:buNone/>
            </a:pPr>
            <a:r>
              <a:rPr lang="ru-RU" dirty="0" smtClean="0"/>
              <a:t>        </a:t>
            </a:r>
          </a:p>
          <a:p>
            <a:pPr algn="ctr">
              <a:buNone/>
            </a:pPr>
            <a:r>
              <a:rPr lang="ru-RU" dirty="0" smtClean="0"/>
              <a:t>  </a:t>
            </a:r>
            <a:r>
              <a:rPr lang="ru-RU" sz="4000" i="1" dirty="0" smtClean="0"/>
              <a:t>Пятно</a:t>
            </a:r>
            <a:r>
              <a:rPr lang="ru-RU" sz="4000" dirty="0" smtClean="0"/>
              <a:t> – основное средство изображения на плоскости.</a:t>
            </a:r>
            <a:endParaRPr lang="ru-RU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132</TotalTime>
  <Words>466</Words>
  <Application>Microsoft Office PowerPoint</Application>
  <PresentationFormat>Экран (4:3)</PresentationFormat>
  <Paragraphs>50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Горизонт</vt:lpstr>
      <vt:lpstr>4. урок. Пятно как средство выражения. Ритм пятен. Композиция как ритм пятен</vt:lpstr>
      <vt:lpstr>Слайд 2</vt:lpstr>
      <vt:lpstr>Слайд 3</vt:lpstr>
      <vt:lpstr>Силуэт</vt:lpstr>
      <vt:lpstr>Силуэт</vt:lpstr>
      <vt:lpstr>Тон и тональные отношения</vt:lpstr>
      <vt:lpstr>Тон и тональные отношения</vt:lpstr>
      <vt:lpstr>Пятна могут быть бесконечно разными: большими и маленькими, округлыми и  протяженными</vt:lpstr>
      <vt:lpstr>Они то, изгибаясь, перетекают друг в друга, а то ясно и твердо очерчены</vt:lpstr>
      <vt:lpstr>Но при этом пятно обязательно светлые или темные</vt:lpstr>
      <vt:lpstr>В изобразительном искусстве важным выразительным средством являются тональные переходы, иногда мягкие перетекания, иногда резкие, контрастные пятна</vt:lpstr>
      <vt:lpstr>Темное и светлое образуют контраст</vt:lpstr>
      <vt:lpstr>Резкий контраст</vt:lpstr>
      <vt:lpstr>Мягкий контраст</vt:lpstr>
      <vt:lpstr>Правила художника:</vt:lpstr>
      <vt:lpstr>Фактура </vt:lpstr>
      <vt:lpstr>Задание: </vt:lpstr>
      <vt:lpstr>2. Изобрази (на выбор): природу в состоянии бури, грозы или шторма…</vt:lpstr>
      <vt:lpstr>…утренний туман или серый дождик</vt:lpstr>
      <vt:lpstr>…или ясный солнечный день</vt:lpstr>
      <vt:lpstr>Подведём итоги: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Пятно как средство выражения. Ритм пятен</dc:title>
  <dc:creator>hp</dc:creator>
  <cp:lastModifiedBy>Пользователь Windows</cp:lastModifiedBy>
  <cp:revision>18</cp:revision>
  <dcterms:created xsi:type="dcterms:W3CDTF">2013-09-22T17:09:38Z</dcterms:created>
  <dcterms:modified xsi:type="dcterms:W3CDTF">2017-10-09T04:13:17Z</dcterms:modified>
</cp:coreProperties>
</file>