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  <a:srgbClr val="FF004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-88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8D0DF-48D5-4684-8096-31748A7D21F7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2C423-004B-4D5F-AD3F-0D2C021461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1120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874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426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</p:pic>
      <p:sp>
        <p:nvSpPr>
          <p:cNvPr id="29" name="Заголовок 1"/>
          <p:cNvSpPr txBox="1">
            <a:spLocks/>
          </p:cNvSpPr>
          <p:nvPr/>
        </p:nvSpPr>
        <p:spPr>
          <a:xfrm>
            <a:off x="1270001" y="4337924"/>
            <a:ext cx="6824132" cy="162261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7 класс </a:t>
            </a:r>
          </a:p>
          <a:p>
            <a:r>
              <a:rPr lang="ru-RU" sz="32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Урок 11</a:t>
            </a:r>
          </a:p>
          <a:p>
            <a:r>
              <a:rPr lang="ru-RU" sz="32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Сюжет и содержание в картине </a:t>
            </a:r>
            <a:endParaRPr lang="ru-RU" sz="32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30" name="Подзаголовок 2"/>
          <p:cNvSpPr txBox="1">
            <a:spLocks/>
          </p:cNvSpPr>
          <p:nvPr/>
        </p:nvSpPr>
        <p:spPr>
          <a:xfrm>
            <a:off x="1811867" y="6187247"/>
            <a:ext cx="5723466" cy="4858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ln w="12700">
                  <a:noFill/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Учитель ИЗО: Блинова Ю.Г.</a:t>
            </a:r>
            <a:endParaRPr lang="ru-RU" sz="2400" b="1" dirty="0">
              <a:ln w="12700">
                <a:noFill/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3832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9257" y="1037015"/>
            <a:ext cx="4897553" cy="795801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Slide title</a:t>
            </a:r>
            <a:endParaRPr lang="ru-RU" sz="48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grpSp>
        <p:nvGrpSpPr>
          <p:cNvPr id="83" name="Group 7"/>
          <p:cNvGrpSpPr>
            <a:grpSpLocks/>
          </p:cNvGrpSpPr>
          <p:nvPr/>
        </p:nvGrpSpPr>
        <p:grpSpPr bwMode="auto">
          <a:xfrm>
            <a:off x="220134" y="2113380"/>
            <a:ext cx="8365056" cy="1356573"/>
            <a:chOff x="1248" y="2030"/>
            <a:chExt cx="4895" cy="368"/>
          </a:xfrm>
        </p:grpSpPr>
        <p:sp>
          <p:nvSpPr>
            <p:cNvPr id="84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gray">
            <a:xfrm>
              <a:off x="1756" y="2072"/>
              <a:ext cx="4387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2400" b="1" i="1" dirty="0" smtClean="0"/>
                <a:t>Тема –</a:t>
              </a:r>
              <a:r>
                <a:rPr lang="ru-RU" sz="2400" dirty="0" smtClean="0"/>
                <a:t> (греч.</a:t>
              </a:r>
              <a:r>
                <a:rPr lang="en-US" sz="2400" dirty="0" err="1" smtClean="0"/>
                <a:t>thema</a:t>
              </a:r>
              <a:r>
                <a:rPr lang="ru-RU" sz="2400" dirty="0" smtClean="0"/>
                <a:t>, буквально «то, что положено в  основу»)-  предмет(суть) какого-либо рассуждения или изложения. </a:t>
              </a:r>
              <a:endParaRPr lang="en-US" sz="2400" dirty="0"/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/>
                <a:t>1</a:t>
              </a:r>
            </a:p>
          </p:txBody>
        </p:sp>
      </p:grpSp>
      <p:grpSp>
        <p:nvGrpSpPr>
          <p:cNvPr id="88" name="Group 12"/>
          <p:cNvGrpSpPr>
            <a:grpSpLocks/>
          </p:cNvGrpSpPr>
          <p:nvPr/>
        </p:nvGrpSpPr>
        <p:grpSpPr bwMode="auto">
          <a:xfrm>
            <a:off x="220133" y="4064000"/>
            <a:ext cx="8382000" cy="941977"/>
            <a:chOff x="1248" y="2640"/>
            <a:chExt cx="4861" cy="354"/>
          </a:xfrm>
        </p:grpSpPr>
        <p:sp>
          <p:nvSpPr>
            <p:cNvPr id="8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1" name="Text Box 15"/>
            <p:cNvSpPr txBox="1">
              <a:spLocks noChangeArrowheads="1"/>
            </p:cNvSpPr>
            <p:nvPr/>
          </p:nvSpPr>
          <p:spPr bwMode="gray">
            <a:xfrm>
              <a:off x="1857" y="2682"/>
              <a:ext cx="4252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2400" b="1" i="1" dirty="0" smtClean="0"/>
                <a:t>Сюжет</a:t>
              </a:r>
              <a:r>
                <a:rPr lang="ru-RU" sz="2400" dirty="0" smtClean="0"/>
                <a:t>(от фр. </a:t>
              </a:r>
              <a:r>
                <a:rPr lang="en-US" sz="2400" dirty="0" err="1" smtClean="0"/>
                <a:t>sujet</a:t>
              </a:r>
              <a:r>
                <a:rPr lang="en-US" sz="2400" dirty="0" smtClean="0"/>
                <a:t>-</a:t>
              </a:r>
              <a:r>
                <a:rPr lang="ru-RU" sz="2400" dirty="0" smtClean="0"/>
                <a:t> </a:t>
              </a:r>
              <a:r>
                <a:rPr lang="ru-RU" sz="2400" dirty="0" smtClean="0"/>
                <a:t>«предмет»)- ряд событий, происходящих в художественном произведении.</a:t>
              </a:r>
              <a:endParaRPr lang="en-US" sz="2400" dirty="0"/>
            </a:p>
          </p:txBody>
        </p:sp>
        <p:sp>
          <p:nvSpPr>
            <p:cNvPr id="9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/>
                <a:t>2</a:t>
              </a:r>
            </a:p>
          </p:txBody>
        </p:sp>
      </p:grpSp>
      <p:grpSp>
        <p:nvGrpSpPr>
          <p:cNvPr id="93" name="Group 17"/>
          <p:cNvGrpSpPr>
            <a:grpSpLocks/>
          </p:cNvGrpSpPr>
          <p:nvPr/>
        </p:nvGrpSpPr>
        <p:grpSpPr bwMode="auto">
          <a:xfrm>
            <a:off x="287867" y="5350933"/>
            <a:ext cx="8161866" cy="982134"/>
            <a:chOff x="1248" y="3230"/>
            <a:chExt cx="3216" cy="350"/>
          </a:xfrm>
        </p:grpSpPr>
        <p:sp>
          <p:nvSpPr>
            <p:cNvPr id="9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6" name="Text Box 20"/>
            <p:cNvSpPr txBox="1">
              <a:spLocks noChangeArrowheads="1"/>
            </p:cNvSpPr>
            <p:nvPr/>
          </p:nvSpPr>
          <p:spPr bwMode="gray">
            <a:xfrm>
              <a:off x="1728" y="3272"/>
              <a:ext cx="2529" cy="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2400" b="1" i="1" dirty="0" smtClean="0"/>
                <a:t>Содержание </a:t>
              </a:r>
              <a:r>
                <a:rPr lang="ru-RU" sz="2400" dirty="0" smtClean="0"/>
                <a:t>– идея, замысел художника.</a:t>
              </a:r>
              <a:endParaRPr lang="en-US" sz="2400" dirty="0"/>
            </a:p>
          </p:txBody>
        </p:sp>
        <p:sp>
          <p:nvSpPr>
            <p:cNvPr id="9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24252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524933"/>
            <a:ext cx="7886700" cy="1165756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/>
              <a:t>Вопрос:</a:t>
            </a:r>
            <a:endParaRPr lang="ru-RU" sz="6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sz="4800" dirty="0" smtClean="0"/>
              <a:t>Как вы думаете, какое отношение эти слова имеют к произведениям изобразительного искусства, картинам художников?</a:t>
            </a:r>
            <a:endParaRPr lang="ru-RU" sz="4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В каждой картине мы видим предмет рассуждения художника, видим события, происходящие на полотне, и пониманием, что всё это – замысел художника.</a:t>
            </a:r>
            <a:endParaRPr lang="ru-RU" sz="4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643467"/>
            <a:ext cx="7886700" cy="1047222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/>
              <a:t>Вопрос: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5400" dirty="0" smtClean="0"/>
              <a:t> Что же обогащает человека, рассматривающего тематическую картину?</a:t>
            </a:r>
            <a:endParaRPr lang="ru-RU" sz="5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Жизненные впечатления художника.  Он как бы передаёт нам свой опыт, свои впечатления от жизни.</a:t>
            </a:r>
            <a:endParaRPr lang="ru-RU" sz="5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2692399"/>
            <a:ext cx="7886700" cy="34845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6000" dirty="0" smtClean="0"/>
              <a:t>Как он это делает?</a:t>
            </a:r>
            <a:endParaRPr lang="ru-RU" sz="6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609600"/>
            <a:ext cx="7886700" cy="1081089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/>
              <a:t>Задание:</a:t>
            </a:r>
            <a:endParaRPr lang="ru-RU" sz="5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608667"/>
            <a:ext cx="7886700" cy="4910666"/>
          </a:xfrm>
        </p:spPr>
        <p:txBody>
          <a:bodyPr>
            <a:normAutofit lnSpcReduction="10000"/>
          </a:bodyPr>
          <a:lstStyle/>
          <a:p>
            <a:r>
              <a:rPr lang="ru-RU" sz="4800" i="1" dirty="0" smtClean="0"/>
              <a:t>Изобразить какую-либо сцену из вашей жизни. </a:t>
            </a:r>
          </a:p>
          <a:p>
            <a:r>
              <a:rPr lang="ru-RU" sz="4800" i="1" dirty="0" smtClean="0"/>
              <a:t>Выберите тему рисунка: </a:t>
            </a:r>
            <a:r>
              <a:rPr lang="ru-RU" sz="4800" dirty="0" smtClean="0"/>
              <a:t>«Утро в моём доме», «Завтрак», «Ожидание», «Мой выходной день», «Я на природе», «Я в горах», «Я на лыжах»  и т.п.</a:t>
            </a:r>
            <a:endParaRPr lang="ru-RU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192</Words>
  <Application>Microsoft Office PowerPoint</Application>
  <PresentationFormat>Экран (4:3)</PresentationFormat>
  <Paragraphs>21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Slide title</vt:lpstr>
      <vt:lpstr>Вопрос:</vt:lpstr>
      <vt:lpstr>Слайд 4</vt:lpstr>
      <vt:lpstr>Вопрос:</vt:lpstr>
      <vt:lpstr>Слайд 6</vt:lpstr>
      <vt:lpstr>Слайд 7</vt:lpstr>
      <vt:lpstr>Задание: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Пользователь Windows</cp:lastModifiedBy>
  <cp:revision>3</cp:revision>
  <dcterms:created xsi:type="dcterms:W3CDTF">2014-11-21T11:00:06Z</dcterms:created>
  <dcterms:modified xsi:type="dcterms:W3CDTF">2017-10-17T05:46:14Z</dcterms:modified>
</cp:coreProperties>
</file>