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0" r:id="rId5"/>
    <p:sldId id="261" r:id="rId6"/>
    <p:sldId id="262" r:id="rId7"/>
    <p:sldId id="258" r:id="rId8"/>
    <p:sldId id="259" r:id="rId9"/>
    <p:sldId id="257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243654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ГОРОДСКАЯ   СРЕДА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71736" y="3886200"/>
            <a:ext cx="5857916" cy="8286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ru-RU" b="1" dirty="0" smtClean="0">
                <a:solidFill>
                  <a:srgbClr val="7030A0"/>
                </a:solidFill>
              </a:rPr>
              <a:t>Дисциплина «Экология»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81825" y="0"/>
            <a:ext cx="21621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Функциональные   группы   популяций в биоценозе по  признаку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«тип питания»</a:t>
            </a:r>
          </a:p>
          <a:p>
            <a:pPr algn="ctr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7554" y="1643050"/>
            <a:ext cx="221457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ТИП  ПИТАНИЯ</a:t>
            </a:r>
            <a:endParaRPr lang="ru-RU" sz="2400" b="1" dirty="0"/>
          </a:p>
        </p:txBody>
      </p:sp>
      <p:sp>
        <p:nvSpPr>
          <p:cNvPr id="5" name="Овал 4"/>
          <p:cNvSpPr/>
          <p:nvPr/>
        </p:nvSpPr>
        <p:spPr>
          <a:xfrm>
            <a:off x="1071538" y="2857496"/>
            <a:ext cx="3214710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АВТОТРОФЫ</a:t>
            </a:r>
            <a:endParaRPr lang="ru-RU" sz="2800" b="1" dirty="0"/>
          </a:p>
        </p:txBody>
      </p:sp>
      <p:sp>
        <p:nvSpPr>
          <p:cNvPr id="6" name="Овал 5"/>
          <p:cNvSpPr/>
          <p:nvPr/>
        </p:nvSpPr>
        <p:spPr>
          <a:xfrm>
            <a:off x="5429256" y="2857496"/>
            <a:ext cx="3071834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4643446"/>
            <a:ext cx="1714512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00430" y="4643446"/>
            <a:ext cx="1928826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3857620" y="2643182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00562" y="2714620"/>
            <a:ext cx="100013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4"/>
          </p:cNvCxnSpPr>
          <p:nvPr/>
        </p:nvCxnSpPr>
        <p:spPr>
          <a:xfrm rot="5400000">
            <a:off x="1946654" y="3768331"/>
            <a:ext cx="500066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786050" y="4071942"/>
            <a:ext cx="121444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Функциональные   группы   популяций в биоценозе по  признаку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«тип питания»</a:t>
            </a:r>
          </a:p>
          <a:p>
            <a:pPr algn="ctr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7554" y="1643050"/>
            <a:ext cx="2214578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ТИП  ПИТАНИЯ</a:t>
            </a:r>
            <a:endParaRPr lang="ru-RU" sz="2400" b="1" dirty="0"/>
          </a:p>
        </p:txBody>
      </p:sp>
      <p:sp>
        <p:nvSpPr>
          <p:cNvPr id="5" name="Овал 4"/>
          <p:cNvSpPr/>
          <p:nvPr/>
        </p:nvSpPr>
        <p:spPr>
          <a:xfrm>
            <a:off x="1071538" y="2857496"/>
            <a:ext cx="3214710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АВТОТРОФЫ</a:t>
            </a:r>
            <a:endParaRPr lang="ru-RU" sz="2800" b="1" dirty="0"/>
          </a:p>
        </p:txBody>
      </p:sp>
      <p:sp>
        <p:nvSpPr>
          <p:cNvPr id="6" name="Овал 5"/>
          <p:cNvSpPr/>
          <p:nvPr/>
        </p:nvSpPr>
        <p:spPr>
          <a:xfrm>
            <a:off x="5214942" y="2857496"/>
            <a:ext cx="3643338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ГЕТЕРОТРОФЫ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4500570"/>
            <a:ext cx="2786082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ФОТОАВТОТРОФЫ</a:t>
            </a:r>
          </a:p>
          <a:p>
            <a:pPr algn="ctr"/>
            <a:r>
              <a:rPr lang="ru-RU" sz="2400" b="1" dirty="0" smtClean="0"/>
              <a:t>(ФОТОСИНТЕТИКИ)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4572008"/>
            <a:ext cx="300039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ХЕМОАВТОТРОФЫ</a:t>
            </a:r>
          </a:p>
          <a:p>
            <a:pPr algn="ctr"/>
            <a:r>
              <a:rPr lang="ru-RU" sz="2400" b="1" dirty="0" smtClean="0"/>
              <a:t>(ХЕМОСИНТЕТИКИ)</a:t>
            </a:r>
            <a:endParaRPr lang="ru-RU" sz="2400" b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3857620" y="2643182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500562" y="2714620"/>
            <a:ext cx="100013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4"/>
          </p:cNvCxnSpPr>
          <p:nvPr/>
        </p:nvCxnSpPr>
        <p:spPr>
          <a:xfrm rot="5400000">
            <a:off x="1946654" y="3768331"/>
            <a:ext cx="500066" cy="964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786050" y="4071942"/>
            <a:ext cx="121444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Урбанизация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50006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/>
              <a:t>В </a:t>
            </a:r>
            <a:r>
              <a:rPr lang="ru-RU" sz="2800" b="1" dirty="0" smtClean="0"/>
              <a:t>России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70%</a:t>
            </a:r>
            <a:r>
              <a:rPr lang="ru-RU" sz="2800" dirty="0" smtClean="0"/>
              <a:t> проживает в городах, в </a:t>
            </a:r>
            <a:r>
              <a:rPr lang="ru-RU" sz="2800" b="1" dirty="0" smtClean="0"/>
              <a:t>Японии</a:t>
            </a: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80%.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670" y="1928802"/>
            <a:ext cx="6357982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Города</a:t>
            </a:r>
            <a:r>
              <a:rPr lang="ru-RU" sz="2800" dirty="0" smtClean="0"/>
              <a:t> занимают </a:t>
            </a:r>
            <a:r>
              <a:rPr lang="ru-RU" sz="2800" b="1" dirty="0" smtClean="0"/>
              <a:t>2% площади суши</a:t>
            </a:r>
            <a:r>
              <a:rPr lang="ru-RU" sz="2800" dirty="0" smtClean="0"/>
              <a:t>,    потребляют </a:t>
            </a:r>
            <a:r>
              <a:rPr lang="ru-RU" sz="2800" b="1" dirty="0" smtClean="0">
                <a:solidFill>
                  <a:srgbClr val="FF0000"/>
                </a:solidFill>
              </a:rPr>
              <a:t>¾ мировых ресурсов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3000372"/>
            <a:ext cx="4500594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 </a:t>
            </a:r>
            <a:r>
              <a:rPr lang="ru-RU" sz="2800" b="1" dirty="0" smtClean="0">
                <a:solidFill>
                  <a:srgbClr val="FF0000"/>
                </a:solidFill>
              </a:rPr>
              <a:t>50 странах мира </a:t>
            </a:r>
            <a:r>
              <a:rPr lang="ru-RU" sz="2800" dirty="0" smtClean="0"/>
              <a:t>урбанизация превышает </a:t>
            </a:r>
            <a:r>
              <a:rPr lang="ru-RU" sz="2800" b="1" dirty="0" smtClean="0">
                <a:solidFill>
                  <a:schemeClr val="tx1"/>
                </a:solidFill>
              </a:rPr>
              <a:t>70%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214942" y="3214686"/>
            <a:ext cx="3429024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100%</a:t>
            </a:r>
            <a:r>
              <a:rPr lang="ru-RU" sz="2800" dirty="0" smtClean="0"/>
              <a:t> урбанизация – Сингапур, Кувейт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357818" y="4643446"/>
            <a:ext cx="3286148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97%</a:t>
            </a:r>
            <a:r>
              <a:rPr lang="ru-RU" sz="2800" dirty="0" smtClean="0"/>
              <a:t> урбанизация – Бельгия, Монако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Урбанизация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435771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Агломерация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Мегаполис</a:t>
            </a:r>
          </a:p>
          <a:p>
            <a:pPr algn="ctr">
              <a:buNone/>
            </a:pP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7030A0"/>
                </a:solidFill>
              </a:rPr>
              <a:t>                        </a:t>
            </a:r>
            <a:r>
              <a:rPr lang="ru-RU" sz="2800" dirty="0" smtClean="0"/>
              <a:t>от </a:t>
            </a:r>
            <a:r>
              <a:rPr lang="ru-RU" sz="2800" b="1" dirty="0" smtClean="0"/>
              <a:t>Токио до Осаки - </a:t>
            </a:r>
            <a:r>
              <a:rPr lang="ru-RU" sz="2800" dirty="0" smtClean="0"/>
              <a:t>мегаполис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Токайдо</a:t>
            </a:r>
            <a:r>
              <a:rPr lang="ru-RU" sz="2800" b="1" dirty="0" smtClean="0"/>
              <a:t> </a:t>
            </a:r>
          </a:p>
          <a:p>
            <a:pPr>
              <a:buNone/>
            </a:pPr>
            <a:r>
              <a:rPr lang="ru-RU" sz="2800" b="1" dirty="0" smtClean="0"/>
              <a:t>                           </a:t>
            </a:r>
            <a:r>
              <a:rPr lang="ru-RU" sz="2800" dirty="0" smtClean="0"/>
              <a:t>(60 </a:t>
            </a:r>
            <a:r>
              <a:rPr lang="ru-RU" sz="2800" dirty="0" err="1" smtClean="0"/>
              <a:t>млн</a:t>
            </a:r>
            <a:r>
              <a:rPr lang="ru-RU" sz="2800" dirty="0" smtClean="0"/>
              <a:t> человек)</a:t>
            </a:r>
          </a:p>
          <a:p>
            <a:pPr>
              <a:buNone/>
            </a:pPr>
            <a:r>
              <a:rPr lang="ru-RU" sz="2800" dirty="0" smtClean="0"/>
              <a:t>                        от </a:t>
            </a:r>
            <a:r>
              <a:rPr lang="ru-RU" sz="2800" b="1" dirty="0" smtClean="0"/>
              <a:t>Бостона до Вашингтона </a:t>
            </a:r>
            <a:r>
              <a:rPr lang="ru-RU" sz="2800" dirty="0" smtClean="0"/>
              <a:t>- мегаполис </a:t>
            </a:r>
          </a:p>
          <a:p>
            <a:pPr>
              <a:buNone/>
            </a:pPr>
            <a:r>
              <a:rPr lang="ru-RU" sz="2800" dirty="0" smtClean="0"/>
              <a:t>                            </a:t>
            </a:r>
            <a:r>
              <a:rPr lang="ru-RU" sz="2800" b="1" dirty="0" err="1" smtClean="0"/>
              <a:t>Босваш</a:t>
            </a:r>
            <a:r>
              <a:rPr lang="ru-RU" sz="2800" dirty="0" smtClean="0"/>
              <a:t> (40 </a:t>
            </a:r>
            <a:r>
              <a:rPr lang="ru-RU" sz="2800" dirty="0" err="1" smtClean="0"/>
              <a:t>млн</a:t>
            </a:r>
            <a:r>
              <a:rPr lang="ru-RU" sz="2800" dirty="0" smtClean="0"/>
              <a:t> человек)</a:t>
            </a:r>
          </a:p>
          <a:p>
            <a:pPr>
              <a:buNone/>
            </a:pPr>
            <a:r>
              <a:rPr lang="ru-RU" sz="2800" dirty="0" smtClean="0"/>
              <a:t>                            25 агломераций            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/>
          </a:p>
        </p:txBody>
      </p:sp>
      <p:pic>
        <p:nvPicPr>
          <p:cNvPr id="4" name="Рисунок 3" descr="Без названия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57166"/>
            <a:ext cx="2143140" cy="2014543"/>
          </a:xfrm>
          <a:prstGeom prst="rect">
            <a:avLst/>
          </a:prstGeom>
        </p:spPr>
      </p:pic>
      <p:pic>
        <p:nvPicPr>
          <p:cNvPr id="5" name="Рисунок 4" descr="Без названия (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43182"/>
            <a:ext cx="2200248" cy="1643074"/>
          </a:xfrm>
          <a:prstGeom prst="rect">
            <a:avLst/>
          </a:prstGeom>
        </p:spPr>
      </p:pic>
      <p:pic>
        <p:nvPicPr>
          <p:cNvPr id="6" name="Рисунок 5" descr="Без названия (1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4857760"/>
            <a:ext cx="3028954" cy="1643074"/>
          </a:xfrm>
          <a:prstGeom prst="rect">
            <a:avLst/>
          </a:prstGeom>
        </p:spPr>
      </p:pic>
      <p:pic>
        <p:nvPicPr>
          <p:cNvPr id="7" name="Рисунок 6" descr="Без названия (14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26" y="428604"/>
            <a:ext cx="2343156" cy="1866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Крупные  города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5"/>
            <a:ext cx="8229600" cy="107157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Токио, Нью-Йорк, Сан-Паулу, Мехико, Шанхай, Пекин, Сеул ………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tokyo-tokyo-city-skyscrapers-10-13675058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2285992"/>
            <a:ext cx="5500726" cy="3143272"/>
          </a:xfrm>
          <a:prstGeom prst="rect">
            <a:avLst/>
          </a:prstGeom>
        </p:spPr>
      </p:pic>
      <p:pic>
        <p:nvPicPr>
          <p:cNvPr id="5" name="Рисунок 4" descr="Без названия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2285992"/>
            <a:ext cx="5500726" cy="3071834"/>
          </a:xfrm>
          <a:prstGeom prst="rect">
            <a:avLst/>
          </a:prstGeom>
        </p:spPr>
      </p:pic>
      <p:pic>
        <p:nvPicPr>
          <p:cNvPr id="6" name="Рисунок 5" descr="Без названия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6" y="5429264"/>
            <a:ext cx="2071702" cy="1123950"/>
          </a:xfrm>
          <a:prstGeom prst="rect">
            <a:avLst/>
          </a:prstGeom>
        </p:spPr>
      </p:pic>
      <p:pic>
        <p:nvPicPr>
          <p:cNvPr id="7" name="Рисунок 6" descr="Без названия 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2357430"/>
            <a:ext cx="4143404" cy="3071834"/>
          </a:xfrm>
          <a:prstGeom prst="rect">
            <a:avLst/>
          </a:prstGeom>
        </p:spPr>
      </p:pic>
      <p:pic>
        <p:nvPicPr>
          <p:cNvPr id="8" name="Рисунок 7" descr="Без названия (4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7686" y="214290"/>
            <a:ext cx="4572032" cy="2500306"/>
          </a:xfrm>
          <a:prstGeom prst="rect">
            <a:avLst/>
          </a:prstGeom>
        </p:spPr>
      </p:pic>
      <p:pic>
        <p:nvPicPr>
          <p:cNvPr id="9" name="Рисунок 8" descr="Без названия (5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992" y="3357562"/>
            <a:ext cx="4071966" cy="2714644"/>
          </a:xfrm>
          <a:prstGeom prst="rect">
            <a:avLst/>
          </a:prstGeom>
        </p:spPr>
      </p:pic>
      <p:pic>
        <p:nvPicPr>
          <p:cNvPr id="10" name="Рисунок 9" descr="Без названия (11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4414" y="2357430"/>
            <a:ext cx="3214710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Городские  экосистемы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1"/>
            <a:ext cx="8229600" cy="50006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1. </a:t>
            </a:r>
            <a:r>
              <a:rPr lang="ru-RU" sz="2800" b="1" dirty="0" smtClean="0"/>
              <a:t>Население</a:t>
            </a:r>
            <a:r>
              <a:rPr lang="ru-RU" sz="2800" dirty="0" smtClean="0"/>
              <a:t> городов: 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2143116"/>
            <a:ext cx="7786742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Люди</a:t>
            </a:r>
            <a:r>
              <a:rPr lang="ru-RU" sz="2400" dirty="0" smtClean="0"/>
              <a:t>, животные, растения, микроорганизмы, </a:t>
            </a:r>
            <a:r>
              <a:rPr lang="ru-RU" sz="2400" b="1" dirty="0" smtClean="0"/>
              <a:t>промышленные предприятия, системы коммуникаций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3286124"/>
            <a:ext cx="828680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2. Отсутствуют </a:t>
            </a:r>
            <a:r>
              <a:rPr lang="ru-RU" sz="2800" b="1" dirty="0" smtClean="0"/>
              <a:t>основные свойства экосистем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57422" y="4071942"/>
            <a:ext cx="6572296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а) способность к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саморегулированию и круговороту веществ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7422" y="5214950"/>
            <a:ext cx="6572296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б) отсутствует звено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редуцентов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7422" y="6000768"/>
            <a:ext cx="650085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в) подавлена деятельность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продуцентов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Городские  экосистемы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100013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/>
              <a:t>3. Требуется постоянный </a:t>
            </a:r>
            <a:r>
              <a:rPr lang="ru-RU" sz="2800" b="1" dirty="0" smtClean="0"/>
              <a:t>приток энергии. </a:t>
            </a:r>
            <a:r>
              <a:rPr lang="ru-RU" sz="2800" dirty="0" smtClean="0"/>
              <a:t>Город потребляет огромное количество </a:t>
            </a:r>
            <a:r>
              <a:rPr lang="ru-RU" sz="2800" b="1" dirty="0" smtClean="0"/>
              <a:t>воды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428860" y="2285992"/>
            <a:ext cx="6286544" cy="8925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Городские экосистемы </a:t>
            </a:r>
            <a:r>
              <a:rPr lang="ru-RU" sz="2400" b="1" dirty="0" err="1" smtClean="0"/>
              <a:t>гетеротрофны</a:t>
            </a:r>
            <a:r>
              <a:rPr lang="ru-RU" sz="2400" b="1" dirty="0" smtClean="0"/>
              <a:t>. </a:t>
            </a:r>
          </a:p>
          <a:p>
            <a:pPr algn="ctr"/>
            <a:r>
              <a:rPr lang="ru-RU" sz="2800" b="1" dirty="0" smtClean="0"/>
              <a:t>ТЭС, ГЭС, АЭС.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3214686"/>
            <a:ext cx="828680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4. Невозможно </a:t>
            </a:r>
            <a:r>
              <a:rPr lang="ru-RU" sz="2800" b="1" dirty="0" smtClean="0"/>
              <a:t>экологические равновесие.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57422" y="3929066"/>
            <a:ext cx="6572296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Человек должен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регулировать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потребление городом энергии и ресурсов (сырья для промышленности и пищи для людей)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5214950"/>
            <a:ext cx="8358246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Ядовитые отходы, поступающие в атмосферу, воду и почву.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Экологические  проблемы  современного города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8229600" cy="142875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Напряженность </a:t>
            </a:r>
            <a:r>
              <a:rPr lang="ru-RU" sz="2800" b="1" dirty="0" smtClean="0">
                <a:solidFill>
                  <a:srgbClr val="FF0000"/>
                </a:solidFill>
              </a:rPr>
              <a:t>кислородно-углеродного баланса воздуха.</a:t>
            </a:r>
          </a:p>
          <a:p>
            <a:pPr marL="514350" indent="-514350">
              <a:buNone/>
            </a:pPr>
            <a:r>
              <a:rPr lang="ru-RU" sz="2000" dirty="0" smtClean="0"/>
              <a:t>Понижение уровня кислорода О</a:t>
            </a:r>
            <a:r>
              <a:rPr lang="ru-RU" sz="2000" baseline="-38000" dirty="0" smtClean="0"/>
              <a:t>2  </a:t>
            </a:r>
            <a:r>
              <a:rPr lang="ru-RU" sz="2000" dirty="0" smtClean="0"/>
              <a:t>и увеличение углекислого газа С О</a:t>
            </a:r>
            <a:r>
              <a:rPr lang="ru-RU" sz="2000" baseline="-38000" dirty="0" smtClean="0"/>
              <a:t>2</a:t>
            </a:r>
            <a:r>
              <a:rPr lang="ru-RU" sz="2000" dirty="0" smtClean="0"/>
              <a:t> в составе воздуха.</a:t>
            </a:r>
          </a:p>
          <a:p>
            <a:pPr>
              <a:buNone/>
            </a:pP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571744"/>
            <a:ext cx="8215370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2. Сильное  и интенсивное </a:t>
            </a:r>
            <a:r>
              <a:rPr lang="ru-RU" sz="2800" b="1" dirty="0" smtClean="0">
                <a:solidFill>
                  <a:srgbClr val="FF0000"/>
                </a:solidFill>
              </a:rPr>
              <a:t>загрязнение</a:t>
            </a:r>
            <a:r>
              <a:rPr lang="ru-RU" sz="2800" dirty="0" smtClean="0"/>
              <a:t> воздушного бассейна, водных источников, почвенной среды.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3643314"/>
            <a:ext cx="8143932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3. В городе складывается свой </a:t>
            </a:r>
            <a:r>
              <a:rPr lang="ru-RU" sz="2800" b="1" dirty="0" smtClean="0">
                <a:solidFill>
                  <a:srgbClr val="FF0000"/>
                </a:solidFill>
              </a:rPr>
              <a:t>тип микроклимата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4357694"/>
            <a:ext cx="814393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4. Город насыщен </a:t>
            </a:r>
            <a:r>
              <a:rPr lang="ru-RU" sz="2800" b="1" dirty="0" smtClean="0">
                <a:solidFill>
                  <a:srgbClr val="FF0000"/>
                </a:solidFill>
              </a:rPr>
              <a:t>физическими загрязнителями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000637"/>
            <a:ext cx="814393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5. Жители города испытывают </a:t>
            </a:r>
            <a:r>
              <a:rPr lang="ru-RU" sz="2800" b="1" dirty="0" smtClean="0">
                <a:solidFill>
                  <a:srgbClr val="FF0000"/>
                </a:solidFill>
              </a:rPr>
              <a:t>повышенные отрицательные  эмоциональные и психологические </a:t>
            </a:r>
            <a:r>
              <a:rPr lang="ru-RU" sz="2800" dirty="0" smtClean="0"/>
              <a:t>нагрузки.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Атмосферное  загрязнение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В городе в </a:t>
            </a:r>
            <a:r>
              <a:rPr lang="ru-RU" b="1" dirty="0" smtClean="0">
                <a:solidFill>
                  <a:srgbClr val="FF0000"/>
                </a:solidFill>
              </a:rPr>
              <a:t>10 раз больше аэрозолей </a:t>
            </a:r>
            <a:r>
              <a:rPr lang="ru-RU" dirty="0" smtClean="0"/>
              <a:t>и </a:t>
            </a:r>
            <a:r>
              <a:rPr lang="ru-RU" b="1" dirty="0" smtClean="0">
                <a:solidFill>
                  <a:srgbClr val="C00000"/>
                </a:solidFill>
              </a:rPr>
              <a:t>20-30 раз больше газов</a:t>
            </a:r>
            <a:r>
              <a:rPr lang="ru-RU" dirty="0" smtClean="0"/>
              <a:t>, чем в сельской местности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На </a:t>
            </a:r>
            <a:r>
              <a:rPr lang="ru-RU" b="1" dirty="0" smtClean="0">
                <a:solidFill>
                  <a:srgbClr val="7030A0"/>
                </a:solidFill>
              </a:rPr>
              <a:t>500 тыс. населения </a:t>
            </a:r>
            <a:r>
              <a:rPr lang="ru-RU" dirty="0" smtClean="0"/>
              <a:t>во время отопительного сезона выбрасывается </a:t>
            </a:r>
            <a:r>
              <a:rPr lang="ru-RU" b="1" dirty="0" smtClean="0">
                <a:solidFill>
                  <a:srgbClr val="FF0000"/>
                </a:solidFill>
              </a:rPr>
              <a:t>150 т сернистого газа</a:t>
            </a:r>
            <a:r>
              <a:rPr lang="ru-RU" dirty="0" smtClean="0"/>
              <a:t>, </a:t>
            </a:r>
            <a:r>
              <a:rPr lang="ru-RU" b="1" dirty="0" smtClean="0">
                <a:solidFill>
                  <a:srgbClr val="C00000"/>
                </a:solidFill>
              </a:rPr>
              <a:t>100 т оксидов азота </a:t>
            </a:r>
            <a:r>
              <a:rPr lang="ru-RU" dirty="0" smtClean="0"/>
              <a:t>в сутки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В воздух попадает летучая </a:t>
            </a:r>
            <a:r>
              <a:rPr lang="ru-RU" b="1" dirty="0" smtClean="0">
                <a:solidFill>
                  <a:srgbClr val="C00000"/>
                </a:solidFill>
              </a:rPr>
              <a:t>зола</a:t>
            </a:r>
            <a:r>
              <a:rPr lang="ru-RU" dirty="0" smtClean="0"/>
              <a:t>, содержащая силикаты, сульфаты, сульфиты, карбонаты, фосфаты, соли щелочных металлов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Атмосферное  загрязнение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8229600" cy="31432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rgbClr val="C00000"/>
                </a:solidFill>
              </a:rPr>
              <a:t>Мелкая пыль</a:t>
            </a:r>
            <a:r>
              <a:rPr lang="ru-RU" dirty="0" smtClean="0"/>
              <a:t>. Вредные микрочастицы обладают </a:t>
            </a:r>
            <a:r>
              <a:rPr lang="ru-RU" b="1" dirty="0" err="1" smtClean="0"/>
              <a:t>мутогенными</a:t>
            </a:r>
            <a:r>
              <a:rPr lang="ru-RU" b="1" dirty="0" smtClean="0"/>
              <a:t> и канцерогенными </a:t>
            </a:r>
            <a:r>
              <a:rPr lang="ru-RU" dirty="0" smtClean="0"/>
              <a:t>свойствами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/>
              <a:t>Пыль </a:t>
            </a:r>
            <a:r>
              <a:rPr lang="ru-RU" b="1" dirty="0" smtClean="0">
                <a:solidFill>
                  <a:srgbClr val="C00000"/>
                </a:solidFill>
              </a:rPr>
              <a:t>адсорбируе</a:t>
            </a:r>
            <a:r>
              <a:rPr lang="ru-RU" dirty="0" smtClean="0"/>
              <a:t>т большое количество микроорганизмов</a:t>
            </a:r>
          </a:p>
        </p:txBody>
      </p:sp>
      <p:pic>
        <p:nvPicPr>
          <p:cNvPr id="4" name="Рисунок 3" descr="Без названия (1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4714884"/>
            <a:ext cx="2800350" cy="1638300"/>
          </a:xfrm>
          <a:prstGeom prst="rect">
            <a:avLst/>
          </a:prstGeom>
        </p:spPr>
      </p:pic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4071942"/>
            <a:ext cx="2619375" cy="1743075"/>
          </a:xfrm>
          <a:prstGeom prst="rect">
            <a:avLst/>
          </a:prstGeom>
        </p:spPr>
      </p:pic>
      <p:pic>
        <p:nvPicPr>
          <p:cNvPr id="6" name="Рисунок 5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60" y="4643446"/>
            <a:ext cx="2619375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Автомобили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8472518" cy="464347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Выделяют в окружающую среду больше </a:t>
            </a:r>
            <a:r>
              <a:rPr lang="ru-RU" b="1" dirty="0" smtClean="0">
                <a:solidFill>
                  <a:srgbClr val="FF0000"/>
                </a:solidFill>
              </a:rPr>
              <a:t>200 веществ и соединений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b="1" dirty="0" smtClean="0"/>
              <a:t>           свинец </a:t>
            </a:r>
            <a:r>
              <a:rPr lang="ru-RU" dirty="0" smtClean="0"/>
              <a:t>и другие тяжелые металлы</a:t>
            </a:r>
          </a:p>
          <a:p>
            <a:pPr>
              <a:buNone/>
            </a:pPr>
            <a:r>
              <a:rPr lang="ru-RU" dirty="0" smtClean="0"/>
              <a:t>           </a:t>
            </a:r>
            <a:r>
              <a:rPr lang="ru-RU" b="1" dirty="0" err="1" smtClean="0"/>
              <a:t>бенз</a:t>
            </a:r>
            <a:r>
              <a:rPr lang="ru-RU" b="1" dirty="0" smtClean="0"/>
              <a:t>(а)</a:t>
            </a:r>
            <a:r>
              <a:rPr lang="ru-RU" b="1" dirty="0" err="1" smtClean="0"/>
              <a:t>пирен</a:t>
            </a:r>
            <a:r>
              <a:rPr lang="ru-RU" dirty="0" smtClean="0"/>
              <a:t> (канцерогенное действие)</a:t>
            </a:r>
          </a:p>
          <a:p>
            <a:pPr>
              <a:buNone/>
            </a:pPr>
            <a:r>
              <a:rPr lang="ru-RU" dirty="0" smtClean="0"/>
              <a:t>           летучие углеводороды</a:t>
            </a:r>
          </a:p>
          <a:p>
            <a:r>
              <a:rPr lang="ru-RU" dirty="0" smtClean="0"/>
              <a:t>На </a:t>
            </a:r>
            <a:r>
              <a:rPr lang="ru-RU" b="1" dirty="0" smtClean="0"/>
              <a:t>холостом ходу </a:t>
            </a:r>
            <a:r>
              <a:rPr lang="ru-RU" dirty="0" smtClean="0"/>
              <a:t>двигатель выделяет </a:t>
            </a:r>
            <a:r>
              <a:rPr lang="ru-RU" b="1" dirty="0" smtClean="0">
                <a:solidFill>
                  <a:srgbClr val="FF0000"/>
                </a:solidFill>
              </a:rPr>
              <a:t>в 3-4 раза больше </a:t>
            </a:r>
            <a:r>
              <a:rPr lang="ru-RU" dirty="0" smtClean="0"/>
              <a:t>вредных веществ, чем при работе в оптимальном режиме</a:t>
            </a:r>
          </a:p>
          <a:p>
            <a:r>
              <a:rPr lang="ru-RU" dirty="0" smtClean="0"/>
              <a:t>На 1 человека приходится </a:t>
            </a:r>
            <a:r>
              <a:rPr lang="ru-RU" b="1" dirty="0" smtClean="0">
                <a:solidFill>
                  <a:srgbClr val="FF0000"/>
                </a:solidFill>
              </a:rPr>
              <a:t>46 кг </a:t>
            </a:r>
            <a:r>
              <a:rPr lang="ru-RU" dirty="0" smtClean="0"/>
              <a:t>промышленных выбросов вредных веществ в атмосферу (55% энергетика)</a:t>
            </a:r>
            <a:endParaRPr lang="ru-RU" dirty="0"/>
          </a:p>
        </p:txBody>
      </p:sp>
      <p:pic>
        <p:nvPicPr>
          <p:cNvPr id="4" name="Рисунок 3" descr="Без названия (1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290"/>
            <a:ext cx="2619375" cy="1743075"/>
          </a:xfrm>
          <a:prstGeom prst="rect">
            <a:avLst/>
          </a:prstGeom>
        </p:spPr>
      </p:pic>
      <p:pic>
        <p:nvPicPr>
          <p:cNvPr id="5" name="Рисунок 4" descr="Без названия (17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5105400"/>
            <a:ext cx="260985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43240" y="428604"/>
            <a:ext cx="3008313" cy="199389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 !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714620"/>
            <a:ext cx="5111750" cy="361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455</Words>
  <PresentationFormat>Экран (4:3)</PresentationFormat>
  <Paragraphs>92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ГОРОДСКАЯ   СРЕДА</vt:lpstr>
      <vt:lpstr>Слайд 2</vt:lpstr>
      <vt:lpstr>Слайд 3</vt:lpstr>
      <vt:lpstr>Урбанизация</vt:lpstr>
      <vt:lpstr>Урбанизация</vt:lpstr>
      <vt:lpstr>Крупные  города</vt:lpstr>
      <vt:lpstr>Городские  экосистемы</vt:lpstr>
      <vt:lpstr>Городские  экосистемы</vt:lpstr>
      <vt:lpstr>Экологические  проблемы  современного города</vt:lpstr>
      <vt:lpstr>Атмосферное  загрязнение</vt:lpstr>
      <vt:lpstr>Атмосферное  загрязнение</vt:lpstr>
      <vt:lpstr>Автомобили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ГОРОДСКАЯ   СРЕДА</dc:title>
  <dc:creator>Наталья</dc:creator>
  <cp:lastModifiedBy>Наталья</cp:lastModifiedBy>
  <cp:revision>6</cp:revision>
  <dcterms:created xsi:type="dcterms:W3CDTF">2017-11-26T13:49:14Z</dcterms:created>
  <dcterms:modified xsi:type="dcterms:W3CDTF">2017-11-30T14:55:02Z</dcterms:modified>
</cp:coreProperties>
</file>