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2271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СЕЛЬСКАЯ       СРЕДА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858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Дисциплина  «Экология»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Autofit/>
          </a:bodyPr>
          <a:lstStyle/>
          <a:p>
            <a:pPr algn="l"/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Агроценозами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называют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искусственные биогеоценозы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создаваемые человеком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своих целей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путём посева или посадки и дальнейшего культивирования возделываемых растений, а также использования территорий для интенсивного выпаса домашних животных.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89_1_andrianov.ti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4357694"/>
            <a:ext cx="2319528" cy="1905000"/>
          </a:xfrm>
        </p:spPr>
      </p:pic>
      <p:pic>
        <p:nvPicPr>
          <p:cNvPr id="5" name="Рисунок 4" descr="089_2_3kvadrata_0143.ti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36" y="2714620"/>
            <a:ext cx="2301240" cy="1905000"/>
          </a:xfrm>
          <a:prstGeom prst="rect">
            <a:avLst/>
          </a:prstGeom>
        </p:spPr>
      </p:pic>
      <p:pic>
        <p:nvPicPr>
          <p:cNvPr id="6" name="Рисунок 5" descr="089_3_strekopytov_dsc_5165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4" y="2571744"/>
            <a:ext cx="2304288" cy="1892808"/>
          </a:xfrm>
          <a:prstGeom prst="rect">
            <a:avLst/>
          </a:prstGeom>
        </p:spPr>
      </p:pic>
      <p:pic>
        <p:nvPicPr>
          <p:cNvPr id="7" name="Рисунок 6" descr="089_4_andrianov_p1190393.ti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4357694"/>
            <a:ext cx="2301240" cy="1889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ПРИЗНАКИ  АГРОЦЕНОЗА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000108"/>
            <a:ext cx="8258204" cy="512605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гроценозами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занято около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10 % суши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Явное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преобладание одного вида растений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 полях) или очень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небольшого числа видов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 садах и парках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Снижено видовое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разнообразие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животных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(вредители).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Человек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собирая урожай,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изымает из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агроценоза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бо́льшую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часть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продукции.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результате почва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обедняется минеральными веществами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необходимыми для жизнедеятельности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растений (внесение удобрений).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Действует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основном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искусственный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отбор.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являются саморегулирующимися системами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 регулируются человеком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Агроценоз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неустойчив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овощной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агроценоз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разрушается за 3–4 года,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агроценоз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плодовых культур — за 30–35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Биоценозы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которые возникают на землях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сельскохозяйственного пользования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называют 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агроценозами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ris73.ti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1318" y="2151729"/>
            <a:ext cx="2246376" cy="342290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86116" y="1600200"/>
            <a:ext cx="5400684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вы думаете, почему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агроценозах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резко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возрастает количество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консументов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1-го порядка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какого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вида отбора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(естественного или искусственного) они подвергаются в результате борьбы человека с ними? Приведите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примеры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6829444" cy="1143000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Идеальная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пищевая цепь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всего из двух звеньев: растение — человек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растение — домашние животные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Формируются цепи питания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трёх-четырёх звеньев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возникают конкурентные взаимодействия и другие типы отношений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между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полях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растениях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пшеницы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обнаруживается в среднем около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300 видов одних только членистоногих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Кроме них, здесь обитают грызуны, птицы, богат мир почвенных беспозвоночных животных, разнообразных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грибов, бактерий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развивается довольно много видов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сорных растений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2757478" cy="192882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насекомых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встречающиеся на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картофельном поле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 их численность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is74.e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0"/>
            <a:ext cx="5500726" cy="607220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Агроэкосистемы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str132.ti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357298"/>
            <a:ext cx="4357718" cy="337608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Агроэкосистемы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такие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сознательно спланированные человеком территории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которых </a:t>
            </a: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сбалансировано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получение сельскохозяйственной продукции и возврат её составляющих на поля.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Без названия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1214422"/>
            <a:ext cx="1928826" cy="192882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488" y="1214422"/>
            <a:ext cx="5829312" cy="491174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садах одного из районов средней полосы обнаружено </a:t>
            </a:r>
            <a:r>
              <a:rPr lang="ru-RU" b="1" i="1" dirty="0" smtClean="0"/>
              <a:t>146 видов паразитов</a:t>
            </a:r>
            <a:r>
              <a:rPr lang="ru-RU" dirty="0" smtClean="0"/>
              <a:t> тех </a:t>
            </a:r>
            <a:r>
              <a:rPr lang="ru-RU" u="sng" dirty="0" smtClean="0"/>
              <a:t>насекомых</a:t>
            </a:r>
            <a:r>
              <a:rPr lang="ru-RU" dirty="0" smtClean="0"/>
              <a:t>, которые могут </a:t>
            </a:r>
            <a:r>
              <a:rPr lang="ru-RU" b="1" i="1" dirty="0" smtClean="0">
                <a:solidFill>
                  <a:srgbClr val="FF0000"/>
                </a:solidFill>
              </a:rPr>
              <a:t>причинять вред плодовым деревьям</a:t>
            </a:r>
            <a:r>
              <a:rPr lang="ru-RU" dirty="0" smtClean="0"/>
              <a:t>. Большинство их паразитирует и на других, дополнительных хозяевах, живущих на разных растениях. Таких дополнительных хозяев обнаружено на черёмухе 16 видов, тополе — 14, дубе — 13, боярышнике — 9, липе — 8, берёзе — 7 и т. д. 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 </a:t>
            </a:r>
            <a:r>
              <a:rPr lang="ru-RU" b="1" i="1" dirty="0" smtClean="0"/>
              <a:t>        Какие </a:t>
            </a:r>
            <a:r>
              <a:rPr lang="ru-RU" b="1" i="1" dirty="0" smtClean="0"/>
              <a:t>предложения для повышения устойчивости садов </a:t>
            </a:r>
            <a:r>
              <a:rPr lang="ru-RU" dirty="0" smtClean="0"/>
              <a:t>к поражению вредителями можно внести исходя из этих исследований?</a:t>
            </a:r>
            <a:endParaRPr lang="ru-RU" dirty="0"/>
          </a:p>
        </p:txBody>
      </p:sp>
      <p:pic>
        <p:nvPicPr>
          <p:cNvPr id="6" name="Рисунок 5" descr="Без названия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286124"/>
            <a:ext cx="2395542" cy="22145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tr133.ti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3373212"/>
            <a:ext cx="2614602" cy="234180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8926" y="1071546"/>
            <a:ext cx="5757874" cy="505461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 Пара </a:t>
            </a:r>
            <a:r>
              <a:rPr lang="ru-RU" dirty="0" smtClean="0"/>
              <a:t>грачей приносит птенцам </a:t>
            </a:r>
            <a:r>
              <a:rPr lang="ru-RU" b="1" i="1" dirty="0" smtClean="0"/>
              <a:t>за сутки 40—45 г насекомых</a:t>
            </a:r>
            <a:r>
              <a:rPr lang="ru-RU" dirty="0" smtClean="0"/>
              <a:t>, что составляет около </a:t>
            </a:r>
            <a:r>
              <a:rPr lang="ru-RU" b="1" i="1" dirty="0" smtClean="0">
                <a:solidFill>
                  <a:srgbClr val="FF0000"/>
                </a:solidFill>
              </a:rPr>
              <a:t>1000 особей </a:t>
            </a:r>
            <a:r>
              <a:rPr lang="ru-RU" dirty="0" smtClean="0"/>
              <a:t>разных видов. Птенцов выкармливают </a:t>
            </a:r>
            <a:r>
              <a:rPr lang="ru-RU" b="1" u="sng" dirty="0" smtClean="0"/>
              <a:t>29—30 дней</a:t>
            </a:r>
            <a:r>
              <a:rPr lang="ru-RU" dirty="0" smtClean="0"/>
              <a:t>. </a:t>
            </a:r>
            <a:r>
              <a:rPr lang="ru-RU" dirty="0" smtClean="0"/>
              <a:t>   </a:t>
            </a:r>
            <a:r>
              <a:rPr lang="ru-RU" b="1" dirty="0" smtClean="0">
                <a:solidFill>
                  <a:srgbClr val="7030A0"/>
                </a:solidFill>
              </a:rPr>
              <a:t>Подсчитайте</a:t>
            </a:r>
            <a:r>
              <a:rPr lang="ru-RU" b="1" dirty="0" smtClean="0">
                <a:solidFill>
                  <a:srgbClr val="7030A0"/>
                </a:solidFill>
              </a:rPr>
              <a:t>,</a:t>
            </a:r>
            <a:r>
              <a:rPr lang="ru-RU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на сколько </a:t>
            </a:r>
            <a:r>
              <a:rPr lang="ru-RU" dirty="0" smtClean="0"/>
              <a:t>одна колония грачей в </a:t>
            </a:r>
            <a:r>
              <a:rPr lang="ru-RU" b="1" i="1" dirty="0" smtClean="0"/>
              <a:t>200 гнёзд </a:t>
            </a:r>
            <a:r>
              <a:rPr lang="ru-RU" dirty="0" smtClean="0"/>
              <a:t>за период выкармливания птенцов может снизить численность вредных саранчовых в </a:t>
            </a:r>
            <a:r>
              <a:rPr lang="ru-RU" b="1" i="1" dirty="0" smtClean="0"/>
              <a:t>радиусе 3 км </a:t>
            </a:r>
            <a:r>
              <a:rPr lang="ru-RU" dirty="0" smtClean="0"/>
              <a:t>от колонии, если начальная плотность популяций саранчи — </a:t>
            </a:r>
            <a:r>
              <a:rPr lang="ru-RU" b="1" i="1" dirty="0" smtClean="0">
                <a:solidFill>
                  <a:srgbClr val="7030A0"/>
                </a:solidFill>
              </a:rPr>
              <a:t>1 особь на 1 м</a:t>
            </a:r>
            <a:r>
              <a:rPr lang="ru-RU" b="1" i="1" baseline="30000" dirty="0" smtClean="0">
                <a:solidFill>
                  <a:srgbClr val="7030A0"/>
                </a:solidFill>
              </a:rPr>
              <a:t>2</a:t>
            </a:r>
            <a:r>
              <a:rPr lang="ru-RU" b="1" i="1" dirty="0" smtClean="0">
                <a:solidFill>
                  <a:srgbClr val="7030A0"/>
                </a:solidFill>
              </a:rPr>
              <a:t>.</a:t>
            </a:r>
            <a:r>
              <a:rPr lang="ru-RU" dirty="0" smtClean="0"/>
              <a:t> </a:t>
            </a:r>
            <a:r>
              <a:rPr lang="ru-RU" sz="2200" dirty="0" smtClean="0"/>
              <a:t>Принять, что в данном районе грачи питаются преимущественно этими насекомыми.</a:t>
            </a:r>
            <a:endParaRPr lang="ru-RU" sz="22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з названия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500174"/>
            <a:ext cx="2600325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b="1" i="1" dirty="0" smtClean="0">
                <a:solidFill>
                  <a:srgbClr val="002060"/>
                </a:solidFill>
              </a:rPr>
              <a:t>Желаю удачи</a:t>
            </a:r>
          </a:p>
        </p:txBody>
      </p:sp>
      <p:pic>
        <p:nvPicPr>
          <p:cNvPr id="38915" name="Picture 3" descr="0_153adb_cd6060f3_XXXL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142985"/>
            <a:ext cx="7993062" cy="53102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СЕЛЬСКАЯ       СРЕДА</vt:lpstr>
      <vt:lpstr>Агроценозами называют искусственные биогеоценозы, создаваемые человеком для своих целей путём посева или посадки и дальнейшего культивирования возделываемых растений, а также использования территорий для интенсивного выпаса домашних животных. </vt:lpstr>
      <vt:lpstr>ПРИЗНАКИ  АГРОЦЕНОЗА</vt:lpstr>
      <vt:lpstr>Биоценозы, которые возникают на землях сельскохозяйственного пользования, называют агроценозами.</vt:lpstr>
      <vt:lpstr>Идеальная пищевая цепь всего из двух звеньев: растение — человек  или растение — домашние животные</vt:lpstr>
      <vt:lpstr>Виды насекомых, встречающиеся на картофельном поле, и их численность</vt:lpstr>
      <vt:lpstr>Агроэкосистемы</vt:lpstr>
      <vt:lpstr>ЗАДАНИЯ</vt:lpstr>
      <vt:lpstr>ЗАДАНИЯ</vt:lpstr>
      <vt:lpstr>Желаю удачи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СЕЛЬСКАЯ       СРЕДА</dc:title>
  <dc:creator>Наталья</dc:creator>
  <cp:lastModifiedBy>Наталья</cp:lastModifiedBy>
  <cp:revision>1</cp:revision>
  <dcterms:created xsi:type="dcterms:W3CDTF">2017-12-12T08:28:40Z</dcterms:created>
  <dcterms:modified xsi:type="dcterms:W3CDTF">2017-12-12T09:22:32Z</dcterms:modified>
</cp:coreProperties>
</file>