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8" r:id="rId1"/>
  </p:sldMasterIdLst>
  <p:notesMasterIdLst>
    <p:notesMasterId r:id="rId29"/>
  </p:notesMasterIdLst>
  <p:sldIdLst>
    <p:sldId id="256" r:id="rId2"/>
    <p:sldId id="281" r:id="rId3"/>
    <p:sldId id="267" r:id="rId4"/>
    <p:sldId id="262" r:id="rId5"/>
    <p:sldId id="257" r:id="rId6"/>
    <p:sldId id="268" r:id="rId7"/>
    <p:sldId id="258" r:id="rId8"/>
    <p:sldId id="259" r:id="rId9"/>
    <p:sldId id="260" r:id="rId10"/>
    <p:sldId id="266" r:id="rId11"/>
    <p:sldId id="264" r:id="rId12"/>
    <p:sldId id="263" r:id="rId13"/>
    <p:sldId id="265" r:id="rId14"/>
    <p:sldId id="261"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2" r:id="rId28"/>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69C7853C-536D-4A76-A0AE-DD22124D55A5}" styleName="Стиль из темы 1 - акцент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48" d="100"/>
          <a:sy n="48" d="100"/>
        </p:scale>
        <p:origin x="-114" y="-15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F74853C-BF9B-411B-BD53-858A7B8E833A}" type="datetimeFigureOut">
              <a:rPr lang="ru-RU" smtClean="0"/>
              <a:t>08.02.2015</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405144-1DAB-4554-9A8A-E4A7D07A0987}" type="slidenum">
              <a:rPr lang="ru-RU" smtClean="0"/>
              <a:t>‹#›</a:t>
            </a:fld>
            <a:endParaRPr lang="ru-RU"/>
          </a:p>
        </p:txBody>
      </p:sp>
    </p:spTree>
    <p:extLst>
      <p:ext uri="{BB962C8B-B14F-4D97-AF65-F5344CB8AC3E}">
        <p14:creationId xmlns:p14="http://schemas.microsoft.com/office/powerpoint/2010/main" val="30711990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4B405144-1DAB-4554-9A8A-E4A7D07A0987}" type="slidenum">
              <a:rPr lang="ru-RU" smtClean="0"/>
              <a:t>6</a:t>
            </a:fld>
            <a:endParaRPr lang="ru-RU"/>
          </a:p>
        </p:txBody>
      </p:sp>
    </p:spTree>
    <p:extLst>
      <p:ext uri="{BB962C8B-B14F-4D97-AF65-F5344CB8AC3E}">
        <p14:creationId xmlns:p14="http://schemas.microsoft.com/office/powerpoint/2010/main" val="66249740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ru-RU" smtClean="0"/>
              <a:t>Образец заголовка</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14E6E616-FFA0-40EA-9DF6-E0C2857A5B19}" type="datetimeFigureOut">
              <a:rPr lang="ru-RU" smtClean="0"/>
              <a:t>08.02.2015</a:t>
            </a:fld>
            <a:endParaRPr lang="ru-RU"/>
          </a:p>
        </p:txBody>
      </p:sp>
      <p:sp>
        <p:nvSpPr>
          <p:cNvPr id="5" name="Footer Placeholder 4"/>
          <p:cNvSpPr>
            <a:spLocks noGrp="1"/>
          </p:cNvSpPr>
          <p:nvPr>
            <p:ph type="ftr" sz="quarter" idx="11"/>
          </p:nvPr>
        </p:nvSpPr>
        <p:spPr>
          <a:xfrm>
            <a:off x="1371600" y="4323845"/>
            <a:ext cx="6400800" cy="365125"/>
          </a:xfrm>
        </p:spPr>
        <p:txBody>
          <a:bodyPr/>
          <a:lstStyle/>
          <a:p>
            <a:endParaRPr lang="ru-RU"/>
          </a:p>
        </p:txBody>
      </p:sp>
      <p:sp>
        <p:nvSpPr>
          <p:cNvPr id="6" name="Slide Number Placeholder 5"/>
          <p:cNvSpPr>
            <a:spLocks noGrp="1"/>
          </p:cNvSpPr>
          <p:nvPr>
            <p:ph type="sldNum" sz="quarter" idx="12"/>
          </p:nvPr>
        </p:nvSpPr>
        <p:spPr>
          <a:xfrm>
            <a:off x="8077200" y="1430866"/>
            <a:ext cx="2743200" cy="365125"/>
          </a:xfrm>
        </p:spPr>
        <p:txBody>
          <a:bodyPr/>
          <a:lstStyle/>
          <a:p>
            <a:fld id="{3A36E0D6-AB15-440A-B03C-10DC405E9D85}" type="slidenum">
              <a:rPr lang="ru-RU" smtClean="0"/>
              <a:t>‹#›</a:t>
            </a:fld>
            <a:endParaRPr lang="ru-RU"/>
          </a:p>
        </p:txBody>
      </p:sp>
    </p:spTree>
    <p:extLst>
      <p:ext uri="{BB962C8B-B14F-4D97-AF65-F5344CB8AC3E}">
        <p14:creationId xmlns:p14="http://schemas.microsoft.com/office/powerpoint/2010/main" val="4206752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14E6E616-FFA0-40EA-9DF6-E0C2857A5B19}" type="datetimeFigureOut">
              <a:rPr lang="ru-RU" smtClean="0"/>
              <a:t>08.02.2015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3A36E0D6-AB15-440A-B03C-10DC405E9D85}" type="slidenum">
              <a:rPr lang="ru-RU" smtClean="0"/>
              <a:t>‹#›</a:t>
            </a:fld>
            <a:endParaRPr lang="ru-RU"/>
          </a:p>
        </p:txBody>
      </p:sp>
    </p:spTree>
    <p:extLst>
      <p:ext uri="{BB962C8B-B14F-4D97-AF65-F5344CB8AC3E}">
        <p14:creationId xmlns:p14="http://schemas.microsoft.com/office/powerpoint/2010/main" val="28547515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ru-RU" smtClean="0"/>
              <a:t>Образец заголовка</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14E6E616-FFA0-40EA-9DF6-E0C2857A5B19}" type="datetimeFigureOut">
              <a:rPr lang="ru-RU" smtClean="0"/>
              <a:t>08.02.2015</a:t>
            </a:fld>
            <a:endParaRPr lang="ru-RU"/>
          </a:p>
        </p:txBody>
      </p:sp>
      <p:sp>
        <p:nvSpPr>
          <p:cNvPr id="5" name="Footer Placeholder 4"/>
          <p:cNvSpPr>
            <a:spLocks noGrp="1"/>
          </p:cNvSpPr>
          <p:nvPr>
            <p:ph type="ftr" sz="quarter" idx="11"/>
          </p:nvPr>
        </p:nvSpPr>
        <p:spPr>
          <a:xfrm>
            <a:off x="685800" y="381001"/>
            <a:ext cx="6991492" cy="364065"/>
          </a:xfrm>
        </p:spPr>
        <p:txBody>
          <a:bodyPr/>
          <a:lstStyle/>
          <a:p>
            <a:endParaRPr lang="ru-RU"/>
          </a:p>
        </p:txBody>
      </p:sp>
      <p:sp>
        <p:nvSpPr>
          <p:cNvPr id="6" name="Slide Number Placeholder 5"/>
          <p:cNvSpPr>
            <a:spLocks noGrp="1"/>
          </p:cNvSpPr>
          <p:nvPr>
            <p:ph type="sldNum" sz="quarter" idx="12"/>
          </p:nvPr>
        </p:nvSpPr>
        <p:spPr>
          <a:xfrm>
            <a:off x="10862452" y="381000"/>
            <a:ext cx="643748" cy="365125"/>
          </a:xfrm>
        </p:spPr>
        <p:txBody>
          <a:bodyPr/>
          <a:lstStyle/>
          <a:p>
            <a:fld id="{3A36E0D6-AB15-440A-B03C-10DC405E9D85}" type="slidenum">
              <a:rPr lang="ru-RU" smtClean="0"/>
              <a:t>‹#›</a:t>
            </a:fld>
            <a:endParaRPr lang="ru-RU"/>
          </a:p>
        </p:txBody>
      </p:sp>
    </p:spTree>
    <p:extLst>
      <p:ext uri="{BB962C8B-B14F-4D97-AF65-F5344CB8AC3E}">
        <p14:creationId xmlns:p14="http://schemas.microsoft.com/office/powerpoint/2010/main" val="25381080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14E6E616-FFA0-40EA-9DF6-E0C2857A5B19}" type="datetimeFigureOut">
              <a:rPr lang="ru-RU" smtClean="0"/>
              <a:t>08.02.2015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3A36E0D6-AB15-440A-B03C-10DC405E9D85}" type="slidenum">
              <a:rPr lang="ru-RU" smtClean="0"/>
              <a:t>‹#›</a:t>
            </a:fld>
            <a:endParaRPr lang="ru-RU"/>
          </a:p>
        </p:txBody>
      </p:sp>
    </p:spTree>
    <p:extLst>
      <p:ext uri="{BB962C8B-B14F-4D97-AF65-F5344CB8AC3E}">
        <p14:creationId xmlns:p14="http://schemas.microsoft.com/office/powerpoint/2010/main" val="3698497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85800" y="3132666"/>
            <a:ext cx="5311775" cy="3086019"/>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172200" y="3132666"/>
            <a:ext cx="5334000" cy="3086019"/>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14E6E616-FFA0-40EA-9DF6-E0C2857A5B19}" type="datetimeFigureOut">
              <a:rPr lang="ru-RU" smtClean="0"/>
              <a:t>08.02.2015</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3A36E0D6-AB15-440A-B03C-10DC405E9D85}" type="slidenum">
              <a:rPr lang="ru-RU" smtClean="0"/>
              <a:t>‹#›</a:t>
            </a:fld>
            <a:endParaRPr lang="ru-RU"/>
          </a:p>
        </p:txBody>
      </p:sp>
    </p:spTree>
    <p:extLst>
      <p:ext uri="{BB962C8B-B14F-4D97-AF65-F5344CB8AC3E}">
        <p14:creationId xmlns:p14="http://schemas.microsoft.com/office/powerpoint/2010/main" val="24750940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14E6E616-FFA0-40EA-9DF6-E0C2857A5B19}" type="datetimeFigureOut">
              <a:rPr lang="ru-RU" smtClean="0"/>
              <a:t>08.02.2015</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3A36E0D6-AB15-440A-B03C-10DC405E9D85}" type="slidenum">
              <a:rPr lang="ru-RU" smtClean="0"/>
              <a:t>‹#›</a:t>
            </a:fld>
            <a:endParaRPr lang="ru-RU"/>
          </a:p>
        </p:txBody>
      </p:sp>
    </p:spTree>
    <p:extLst>
      <p:ext uri="{BB962C8B-B14F-4D97-AF65-F5344CB8AC3E}">
        <p14:creationId xmlns:p14="http://schemas.microsoft.com/office/powerpoint/2010/main" val="10312176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4E6E616-FFA0-40EA-9DF6-E0C2857A5B19}" type="datetimeFigureOut">
              <a:rPr lang="ru-RU" smtClean="0"/>
              <a:t>08.02.2015</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3A36E0D6-AB15-440A-B03C-10DC405E9D85}" type="slidenum">
              <a:rPr lang="ru-RU" smtClean="0"/>
              <a:t>‹#›</a:t>
            </a:fld>
            <a:endParaRPr lang="ru-RU"/>
          </a:p>
        </p:txBody>
      </p:sp>
    </p:spTree>
    <p:extLst>
      <p:ext uri="{BB962C8B-B14F-4D97-AF65-F5344CB8AC3E}">
        <p14:creationId xmlns:p14="http://schemas.microsoft.com/office/powerpoint/2010/main" val="19912418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ru-RU" smtClean="0"/>
              <a:t>Образец заголовка</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14E6E616-FFA0-40EA-9DF6-E0C2857A5B19}" type="datetimeFigureOut">
              <a:rPr lang="ru-RU" smtClean="0"/>
              <a:t>08.02.2015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3A36E0D6-AB15-440A-B03C-10DC405E9D85}" type="slidenum">
              <a:rPr lang="ru-RU" smtClean="0"/>
              <a:t>‹#›</a:t>
            </a:fld>
            <a:endParaRPr lang="ru-RU"/>
          </a:p>
        </p:txBody>
      </p:sp>
    </p:spTree>
    <p:extLst>
      <p:ext uri="{BB962C8B-B14F-4D97-AF65-F5344CB8AC3E}">
        <p14:creationId xmlns:p14="http://schemas.microsoft.com/office/powerpoint/2010/main" val="28050728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14E6E616-FFA0-40EA-9DF6-E0C2857A5B19}" type="datetimeFigureOut">
              <a:rPr lang="ru-RU" smtClean="0"/>
              <a:t>08.02.2015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3A36E0D6-AB15-440A-B03C-10DC405E9D85}" type="slidenum">
              <a:rPr lang="ru-RU" smtClean="0"/>
              <a:t>‹#›</a:t>
            </a:fld>
            <a:endParaRPr lang="ru-RU"/>
          </a:p>
        </p:txBody>
      </p:sp>
    </p:spTree>
    <p:extLst>
      <p:ext uri="{BB962C8B-B14F-4D97-AF65-F5344CB8AC3E}">
        <p14:creationId xmlns:p14="http://schemas.microsoft.com/office/powerpoint/2010/main" val="3853710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14E6E616-FFA0-40EA-9DF6-E0C2857A5B19}" type="datetimeFigureOut">
              <a:rPr lang="ru-RU" smtClean="0"/>
              <a:t>08.02.2015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3A36E0D6-AB15-440A-B03C-10DC405E9D85}" type="slidenum">
              <a:rPr lang="ru-RU" smtClean="0"/>
              <a:t>‹#›</a:t>
            </a:fld>
            <a:endParaRPr lang="ru-RU"/>
          </a:p>
        </p:txBody>
      </p:sp>
    </p:spTree>
    <p:extLst>
      <p:ext uri="{BB962C8B-B14F-4D97-AF65-F5344CB8AC3E}">
        <p14:creationId xmlns:p14="http://schemas.microsoft.com/office/powerpoint/2010/main" val="21132904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Заголовок и подпись">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ru-RU" smtClean="0"/>
              <a:t>Образец заголовка</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14E6E616-FFA0-40EA-9DF6-E0C2857A5B19}" type="datetimeFigureOut">
              <a:rPr lang="ru-RU" smtClean="0"/>
              <a:t>08.02.2015</a:t>
            </a:fld>
            <a:endParaRPr lang="ru-RU"/>
          </a:p>
        </p:txBody>
      </p:sp>
      <p:sp>
        <p:nvSpPr>
          <p:cNvPr id="6" name="Footer Placeholder 5"/>
          <p:cNvSpPr>
            <a:spLocks noGrp="1"/>
          </p:cNvSpPr>
          <p:nvPr>
            <p:ph type="ftr" sz="quarter" idx="11"/>
          </p:nvPr>
        </p:nvSpPr>
        <p:spPr>
          <a:xfrm>
            <a:off x="685800" y="379941"/>
            <a:ext cx="6991492" cy="365125"/>
          </a:xfrm>
        </p:spPr>
        <p:txBody>
          <a:bodyPr/>
          <a:lstStyle/>
          <a:p>
            <a:endParaRPr lang="ru-RU"/>
          </a:p>
        </p:txBody>
      </p:sp>
      <p:sp>
        <p:nvSpPr>
          <p:cNvPr id="7" name="Slide Number Placeholder 6"/>
          <p:cNvSpPr>
            <a:spLocks noGrp="1"/>
          </p:cNvSpPr>
          <p:nvPr>
            <p:ph type="sldNum" sz="quarter" idx="12"/>
          </p:nvPr>
        </p:nvSpPr>
        <p:spPr>
          <a:xfrm>
            <a:off x="10862452" y="381000"/>
            <a:ext cx="643748" cy="365125"/>
          </a:xfrm>
        </p:spPr>
        <p:txBody>
          <a:bodyPr/>
          <a:lstStyle/>
          <a:p>
            <a:fld id="{3A36E0D6-AB15-440A-B03C-10DC405E9D85}" type="slidenum">
              <a:rPr lang="ru-RU" smtClean="0"/>
              <a:t>‹#›</a:t>
            </a:fld>
            <a:endParaRPr lang="ru-RU"/>
          </a:p>
        </p:txBody>
      </p:sp>
    </p:spTree>
    <p:extLst>
      <p:ext uri="{BB962C8B-B14F-4D97-AF65-F5344CB8AC3E}">
        <p14:creationId xmlns:p14="http://schemas.microsoft.com/office/powerpoint/2010/main" val="12039246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Цитата с подписью">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ru-RU" smtClean="0"/>
              <a:t>Образец заголовка</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14E6E616-FFA0-40EA-9DF6-E0C2857A5B19}" type="datetimeFigureOut">
              <a:rPr lang="ru-RU" smtClean="0"/>
              <a:t>08.02.2015</a:t>
            </a:fld>
            <a:endParaRPr lang="ru-RU"/>
          </a:p>
        </p:txBody>
      </p:sp>
      <p:sp>
        <p:nvSpPr>
          <p:cNvPr id="6" name="Footer Placeholder 5"/>
          <p:cNvSpPr>
            <a:spLocks noGrp="1"/>
          </p:cNvSpPr>
          <p:nvPr>
            <p:ph type="ftr" sz="quarter" idx="11"/>
          </p:nvPr>
        </p:nvSpPr>
        <p:spPr>
          <a:xfrm>
            <a:off x="685800" y="379941"/>
            <a:ext cx="6991492" cy="365125"/>
          </a:xfrm>
        </p:spPr>
        <p:txBody>
          <a:bodyPr/>
          <a:lstStyle/>
          <a:p>
            <a:endParaRPr lang="ru-RU"/>
          </a:p>
        </p:txBody>
      </p:sp>
      <p:sp>
        <p:nvSpPr>
          <p:cNvPr id="7" name="Slide Number Placeholder 6"/>
          <p:cNvSpPr>
            <a:spLocks noGrp="1"/>
          </p:cNvSpPr>
          <p:nvPr>
            <p:ph type="sldNum" sz="quarter" idx="12"/>
          </p:nvPr>
        </p:nvSpPr>
        <p:spPr>
          <a:xfrm>
            <a:off x="10862452" y="381000"/>
            <a:ext cx="643748" cy="365125"/>
          </a:xfrm>
        </p:spPr>
        <p:txBody>
          <a:bodyPr/>
          <a:lstStyle/>
          <a:p>
            <a:fld id="{3A36E0D6-AB15-440A-B03C-10DC405E9D85}" type="slidenum">
              <a:rPr lang="ru-RU" smtClean="0"/>
              <a:t>‹#›</a:t>
            </a:fld>
            <a:endParaRPr lang="ru-RU"/>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6372509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Карточка имени">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ru-RU" smtClean="0"/>
              <a:t>Образец заголовка</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14E6E616-FFA0-40EA-9DF6-E0C2857A5B19}" type="datetimeFigureOut">
              <a:rPr lang="ru-RU" smtClean="0"/>
              <a:t>08.02.2015</a:t>
            </a:fld>
            <a:endParaRPr lang="ru-RU"/>
          </a:p>
        </p:txBody>
      </p:sp>
      <p:sp>
        <p:nvSpPr>
          <p:cNvPr id="6" name="Footer Placeholder 5"/>
          <p:cNvSpPr>
            <a:spLocks noGrp="1"/>
          </p:cNvSpPr>
          <p:nvPr>
            <p:ph type="ftr" sz="quarter" idx="11"/>
          </p:nvPr>
        </p:nvSpPr>
        <p:spPr>
          <a:xfrm>
            <a:off x="685800" y="378883"/>
            <a:ext cx="6991492" cy="365125"/>
          </a:xfrm>
        </p:spPr>
        <p:txBody>
          <a:bodyPr/>
          <a:lstStyle/>
          <a:p>
            <a:endParaRPr lang="ru-RU"/>
          </a:p>
        </p:txBody>
      </p:sp>
      <p:sp>
        <p:nvSpPr>
          <p:cNvPr id="7" name="Slide Number Placeholder 6"/>
          <p:cNvSpPr>
            <a:spLocks noGrp="1"/>
          </p:cNvSpPr>
          <p:nvPr>
            <p:ph type="sldNum" sz="quarter" idx="12"/>
          </p:nvPr>
        </p:nvSpPr>
        <p:spPr>
          <a:xfrm>
            <a:off x="10862452" y="381000"/>
            <a:ext cx="643748" cy="365125"/>
          </a:xfrm>
        </p:spPr>
        <p:txBody>
          <a:bodyPr/>
          <a:lstStyle/>
          <a:p>
            <a:fld id="{3A36E0D6-AB15-440A-B03C-10DC405E9D85}" type="slidenum">
              <a:rPr lang="ru-RU" smtClean="0"/>
              <a:t>‹#›</a:t>
            </a:fld>
            <a:endParaRPr lang="ru-RU"/>
          </a:p>
        </p:txBody>
      </p:sp>
    </p:spTree>
    <p:extLst>
      <p:ext uri="{BB962C8B-B14F-4D97-AF65-F5344CB8AC3E}">
        <p14:creationId xmlns:p14="http://schemas.microsoft.com/office/powerpoint/2010/main" val="39877067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ru-RU" smtClean="0"/>
              <a:t>Образец заголовка</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3" name="Date Placeholder 2"/>
          <p:cNvSpPr>
            <a:spLocks noGrp="1"/>
          </p:cNvSpPr>
          <p:nvPr>
            <p:ph type="dt" sz="half" idx="10"/>
          </p:nvPr>
        </p:nvSpPr>
        <p:spPr/>
        <p:txBody>
          <a:bodyPr/>
          <a:lstStyle/>
          <a:p>
            <a:fld id="{14E6E616-FFA0-40EA-9DF6-E0C2857A5B19}" type="datetimeFigureOut">
              <a:rPr lang="ru-RU" smtClean="0"/>
              <a:t>08.02.2015</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3A36E0D6-AB15-440A-B03C-10DC405E9D85}" type="slidenum">
              <a:rPr lang="ru-RU" smtClean="0"/>
              <a:t>‹#›</a:t>
            </a:fld>
            <a:endParaRPr lang="ru-RU"/>
          </a:p>
        </p:txBody>
      </p:sp>
    </p:spTree>
    <p:extLst>
      <p:ext uri="{BB962C8B-B14F-4D97-AF65-F5344CB8AC3E}">
        <p14:creationId xmlns:p14="http://schemas.microsoft.com/office/powerpoint/2010/main" val="4759909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ru-RU" smtClean="0"/>
              <a:t>Образец заголовка</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3" name="Date Placeholder 2"/>
          <p:cNvSpPr>
            <a:spLocks noGrp="1"/>
          </p:cNvSpPr>
          <p:nvPr>
            <p:ph type="dt" sz="half" idx="10"/>
          </p:nvPr>
        </p:nvSpPr>
        <p:spPr/>
        <p:txBody>
          <a:bodyPr/>
          <a:lstStyle/>
          <a:p>
            <a:fld id="{14E6E616-FFA0-40EA-9DF6-E0C2857A5B19}" type="datetimeFigureOut">
              <a:rPr lang="ru-RU" smtClean="0"/>
              <a:t>08.02.2015</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3A36E0D6-AB15-440A-B03C-10DC405E9D85}" type="slidenum">
              <a:rPr lang="ru-RU" smtClean="0"/>
              <a:t>‹#›</a:t>
            </a:fld>
            <a:endParaRPr lang="ru-RU"/>
          </a:p>
        </p:txBody>
      </p:sp>
    </p:spTree>
    <p:extLst>
      <p:ext uri="{BB962C8B-B14F-4D97-AF65-F5344CB8AC3E}">
        <p14:creationId xmlns:p14="http://schemas.microsoft.com/office/powerpoint/2010/main" val="37107432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14E6E616-FFA0-40EA-9DF6-E0C2857A5B19}" type="datetimeFigureOut">
              <a:rPr lang="ru-RU" smtClean="0"/>
              <a:t>08.02.2015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3A36E0D6-AB15-440A-B03C-10DC405E9D85}" type="slidenum">
              <a:rPr lang="ru-RU" smtClean="0"/>
              <a:t>‹#›</a:t>
            </a:fld>
            <a:endParaRPr lang="ru-RU"/>
          </a:p>
        </p:txBody>
      </p:sp>
    </p:spTree>
    <p:extLst>
      <p:ext uri="{BB962C8B-B14F-4D97-AF65-F5344CB8AC3E}">
        <p14:creationId xmlns:p14="http://schemas.microsoft.com/office/powerpoint/2010/main" val="39073219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14E6E616-FFA0-40EA-9DF6-E0C2857A5B19}" type="datetimeFigureOut">
              <a:rPr lang="ru-RU" smtClean="0"/>
              <a:t>08.02.2015</a:t>
            </a:fld>
            <a:endParaRPr lang="ru-RU"/>
          </a:p>
        </p:txBody>
      </p:sp>
      <p:sp>
        <p:nvSpPr>
          <p:cNvPr id="5" name="Footer Placeholder 4"/>
          <p:cNvSpPr>
            <a:spLocks noGrp="1"/>
          </p:cNvSpPr>
          <p:nvPr>
            <p:ph type="ftr" sz="quarter" idx="11"/>
          </p:nvPr>
        </p:nvSpPr>
        <p:spPr>
          <a:xfrm>
            <a:off x="685800" y="381000"/>
            <a:ext cx="6991492" cy="365125"/>
          </a:xfrm>
        </p:spPr>
        <p:txBody>
          <a:bodyPr/>
          <a:lstStyle/>
          <a:p>
            <a:endParaRPr lang="ru-RU"/>
          </a:p>
        </p:txBody>
      </p:sp>
      <p:sp>
        <p:nvSpPr>
          <p:cNvPr id="6" name="Slide Number Placeholder 5"/>
          <p:cNvSpPr>
            <a:spLocks noGrp="1"/>
          </p:cNvSpPr>
          <p:nvPr>
            <p:ph type="sldNum" sz="quarter" idx="12"/>
          </p:nvPr>
        </p:nvSpPr>
        <p:spPr>
          <a:xfrm>
            <a:off x="10862452" y="381000"/>
            <a:ext cx="643748" cy="365125"/>
          </a:xfrm>
        </p:spPr>
        <p:txBody>
          <a:bodyPr/>
          <a:lstStyle/>
          <a:p>
            <a:fld id="{3A36E0D6-AB15-440A-B03C-10DC405E9D85}" type="slidenum">
              <a:rPr lang="ru-RU" smtClean="0"/>
              <a:t>‹#›</a:t>
            </a:fld>
            <a:endParaRPr lang="ru-RU"/>
          </a:p>
        </p:txBody>
      </p:sp>
    </p:spTree>
    <p:extLst>
      <p:ext uri="{BB962C8B-B14F-4D97-AF65-F5344CB8AC3E}">
        <p14:creationId xmlns:p14="http://schemas.microsoft.com/office/powerpoint/2010/main" val="6139702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14E6E616-FFA0-40EA-9DF6-E0C2857A5B19}" type="datetimeFigureOut">
              <a:rPr lang="ru-RU" smtClean="0"/>
              <a:t>08.02.2015</a:t>
            </a:fld>
            <a:endParaRPr lang="ru-RU"/>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3A36E0D6-AB15-440A-B03C-10DC405E9D85}" type="slidenum">
              <a:rPr lang="ru-RU" smtClean="0"/>
              <a:t>‹#›</a:t>
            </a:fld>
            <a:endParaRPr lang="ru-RU"/>
          </a:p>
        </p:txBody>
      </p:sp>
    </p:spTree>
    <p:extLst>
      <p:ext uri="{BB962C8B-B14F-4D97-AF65-F5344CB8AC3E}">
        <p14:creationId xmlns:p14="http://schemas.microsoft.com/office/powerpoint/2010/main" val="495499350"/>
      </p:ext>
    </p:extLst>
  </p:cSld>
  <p:clrMap bg1="lt1" tx1="dk1" bg2="lt2" tx2="dk2" accent1="accent1" accent2="accent2" accent3="accent3" accent4="accent4" accent5="accent5" accent6="accent6" hlink="hlink" folHlink="folHlink"/>
  <p:sldLayoutIdLst>
    <p:sldLayoutId id="2147483799" r:id="rId1"/>
    <p:sldLayoutId id="2147483800" r:id="rId2"/>
    <p:sldLayoutId id="2147483801" r:id="rId3"/>
    <p:sldLayoutId id="2147483802" r:id="rId4"/>
    <p:sldLayoutId id="2147483803" r:id="rId5"/>
    <p:sldLayoutId id="2147483804" r:id="rId6"/>
    <p:sldLayoutId id="2147483805" r:id="rId7"/>
    <p:sldLayoutId id="2147483806" r:id="rId8"/>
    <p:sldLayoutId id="2147483807" r:id="rId9"/>
    <p:sldLayoutId id="2147483808" r:id="rId10"/>
    <p:sldLayoutId id="2147483809" r:id="rId11"/>
    <p:sldLayoutId id="2147483810" r:id="rId12"/>
    <p:sldLayoutId id="2147483811" r:id="rId13"/>
    <p:sldLayoutId id="2147483812" r:id="rId14"/>
    <p:sldLayoutId id="2147483813" r:id="rId15"/>
    <p:sldLayoutId id="2147483814" r:id="rId16"/>
    <p:sldLayoutId id="2147483815"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371600" y="780584"/>
            <a:ext cx="9656956" cy="4282483"/>
          </a:xfrm>
        </p:spPr>
        <p:txBody>
          <a:bodyPr>
            <a:noAutofit/>
          </a:bodyPr>
          <a:lstStyle/>
          <a:p>
            <a:pPr algn="ctr"/>
            <a:r>
              <a:rPr lang="kk-KZ" sz="5400" b="1" dirty="0">
                <a:latin typeface="Times New Roman" panose="02020603050405020304" pitchFamily="18" charset="0"/>
                <a:cs typeface="Times New Roman" panose="02020603050405020304" pitchFamily="18" charset="0"/>
              </a:rPr>
              <a:t>Оқытудағы </a:t>
            </a:r>
            <a:r>
              <a:rPr lang="kk-KZ" sz="5400" b="1" dirty="0" smtClean="0">
                <a:latin typeface="Times New Roman" panose="02020603050405020304" pitchFamily="18" charset="0"/>
                <a:cs typeface="Times New Roman" panose="02020603050405020304" pitchFamily="18" charset="0"/>
              </a:rPr>
              <a:t> жаңа әдістерді  </a:t>
            </a:r>
            <a:r>
              <a:rPr lang="kk-KZ" sz="5400" b="1" dirty="0">
                <a:latin typeface="Times New Roman" panose="02020603050405020304" pitchFamily="18" charset="0"/>
                <a:cs typeface="Times New Roman" panose="02020603050405020304" pitchFamily="18" charset="0"/>
              </a:rPr>
              <a:t>пайдалана </a:t>
            </a:r>
            <a:r>
              <a:rPr lang="kk-KZ" sz="5400" b="1" dirty="0" smtClean="0">
                <a:latin typeface="Times New Roman" panose="02020603050405020304" pitchFamily="18" charset="0"/>
                <a:cs typeface="Times New Roman" panose="02020603050405020304" pitchFamily="18" charset="0"/>
              </a:rPr>
              <a:t>отырып  </a:t>
            </a:r>
            <a:r>
              <a:rPr lang="kk-KZ" sz="5400" b="1" dirty="0">
                <a:latin typeface="Times New Roman" panose="02020603050405020304" pitchFamily="18" charset="0"/>
                <a:cs typeface="Times New Roman" panose="02020603050405020304" pitchFamily="18" charset="0"/>
              </a:rPr>
              <a:t>сын </a:t>
            </a:r>
            <a:r>
              <a:rPr lang="kk-KZ" sz="5400" b="1" dirty="0" smtClean="0">
                <a:latin typeface="Times New Roman" panose="02020603050405020304" pitchFamily="18" charset="0"/>
                <a:cs typeface="Times New Roman" panose="02020603050405020304" pitchFamily="18" charset="0"/>
              </a:rPr>
              <a:t>тұрғысынан  </a:t>
            </a:r>
            <a:r>
              <a:rPr lang="kk-KZ" sz="5400" b="1" dirty="0">
                <a:latin typeface="Times New Roman" panose="02020603050405020304" pitchFamily="18" charset="0"/>
                <a:cs typeface="Times New Roman" panose="02020603050405020304" pitchFamily="18" charset="0"/>
              </a:rPr>
              <a:t>ойлау дағдысын </a:t>
            </a:r>
            <a:r>
              <a:rPr lang="kk-KZ" sz="5400" b="1" dirty="0" smtClean="0">
                <a:latin typeface="Times New Roman" panose="02020603050405020304" pitchFamily="18" charset="0"/>
                <a:cs typeface="Times New Roman" panose="02020603050405020304" pitchFamily="18" charset="0"/>
              </a:rPr>
              <a:t> жетілдіру</a:t>
            </a:r>
            <a:endParaRPr lang="ru-RU" sz="5400" b="1" dirty="0">
              <a:solidFill>
                <a:schemeClr val="tx1">
                  <a:lumMod val="9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04004185"/>
      </p:ext>
    </p:extLst>
  </p:cSld>
  <p:clrMapOvr>
    <a:masterClrMapping/>
  </p:clrMapOvr>
  <p:transition spd="slow">
    <p:wheel spokes="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123268" y="999641"/>
            <a:ext cx="9723894" cy="5858359"/>
          </a:xfrm>
        </p:spPr>
        <p:txBody>
          <a:bodyPr>
            <a:noAutofit/>
          </a:bodyPr>
          <a:lstStyle/>
          <a:p>
            <a:pPr marL="0" indent="0">
              <a:buNone/>
            </a:pPr>
            <a:r>
              <a:rPr lang="kk-KZ" sz="3600" dirty="0">
                <a:latin typeface="Times New Roman" panose="02020603050405020304" pitchFamily="18" charset="0"/>
                <a:cs typeface="Times New Roman" panose="02020603050405020304" pitchFamily="18" charset="0"/>
              </a:rPr>
              <a:t>1. Сіз сабағыңызда интербелсенді әдістерді қолдану тиімді деп ойлайсыз ба?</a:t>
            </a:r>
            <a:endParaRPr lang="ru-RU" sz="3600" dirty="0">
              <a:latin typeface="Times New Roman" panose="02020603050405020304" pitchFamily="18" charset="0"/>
              <a:cs typeface="Times New Roman" panose="02020603050405020304" pitchFamily="18" charset="0"/>
            </a:endParaRPr>
          </a:p>
          <a:p>
            <a:pPr marL="0" indent="0">
              <a:buNone/>
            </a:pPr>
            <a:r>
              <a:rPr lang="kk-KZ" sz="3600" dirty="0">
                <a:latin typeface="Times New Roman" panose="02020603050405020304" pitchFamily="18" charset="0"/>
                <a:cs typeface="Times New Roman" panose="02020603050405020304" pitchFamily="18" charset="0"/>
              </a:rPr>
              <a:t>2</a:t>
            </a:r>
            <a:r>
              <a:rPr lang="kk-KZ" sz="3600" dirty="0" smtClean="0">
                <a:latin typeface="Times New Roman" panose="02020603050405020304" pitchFamily="18" charset="0"/>
                <a:cs typeface="Times New Roman" panose="02020603050405020304" pitchFamily="18" charset="0"/>
              </a:rPr>
              <a:t>.Сіз </a:t>
            </a:r>
            <a:r>
              <a:rPr lang="kk-KZ" sz="3600" dirty="0">
                <a:latin typeface="Times New Roman" panose="02020603050405020304" pitchFamily="18" charset="0"/>
                <a:cs typeface="Times New Roman" panose="02020603050405020304" pitchFamily="18" charset="0"/>
              </a:rPr>
              <a:t>сын тұрғысынан ойлаудың белсенді элементтерін   жиі қолданасыз ба?</a:t>
            </a:r>
            <a:br>
              <a:rPr lang="kk-KZ" sz="3600" dirty="0">
                <a:latin typeface="Times New Roman" panose="02020603050405020304" pitchFamily="18" charset="0"/>
                <a:cs typeface="Times New Roman" panose="02020603050405020304" pitchFamily="18" charset="0"/>
              </a:rPr>
            </a:br>
            <a:r>
              <a:rPr lang="kk-KZ" sz="3600" dirty="0" smtClean="0">
                <a:latin typeface="Times New Roman" panose="02020603050405020304" pitchFamily="18" charset="0"/>
                <a:cs typeface="Times New Roman" panose="02020603050405020304" pitchFamily="18" charset="0"/>
              </a:rPr>
              <a:t>3.Сіз </a:t>
            </a:r>
            <a:r>
              <a:rPr lang="kk-KZ" sz="3600" dirty="0">
                <a:latin typeface="Times New Roman" panose="02020603050405020304" pitchFamily="18" charset="0"/>
                <a:cs typeface="Times New Roman" panose="02020603050405020304" pitchFamily="18" charset="0"/>
              </a:rPr>
              <a:t>сабақта сын тұрғысынан ойлаудың қандай стратегияларын қолданасыз? </a:t>
            </a:r>
            <a:br>
              <a:rPr lang="kk-KZ" sz="3600" dirty="0">
                <a:latin typeface="Times New Roman" panose="02020603050405020304" pitchFamily="18" charset="0"/>
                <a:cs typeface="Times New Roman" panose="02020603050405020304" pitchFamily="18" charset="0"/>
              </a:rPr>
            </a:br>
            <a:r>
              <a:rPr lang="kk-KZ" sz="3600" dirty="0" smtClean="0">
                <a:latin typeface="Times New Roman" panose="02020603050405020304" pitchFamily="18" charset="0"/>
                <a:cs typeface="Times New Roman" panose="02020603050405020304" pitchFamily="18" charset="0"/>
              </a:rPr>
              <a:t>4.Сіз </a:t>
            </a:r>
            <a:r>
              <a:rPr lang="kk-KZ" sz="3600" dirty="0">
                <a:latin typeface="Times New Roman" panose="02020603050405020304" pitchFamily="18" charset="0"/>
                <a:cs typeface="Times New Roman" panose="02020603050405020304" pitchFamily="18" charset="0"/>
              </a:rPr>
              <a:t>қандай бағытта жұмыс жасағыңыз және неге қол жеткізгіңіз келеді?</a:t>
            </a:r>
            <a:br>
              <a:rPr lang="kk-KZ" sz="3600" dirty="0">
                <a:latin typeface="Times New Roman" panose="02020603050405020304" pitchFamily="18" charset="0"/>
                <a:cs typeface="Times New Roman" panose="02020603050405020304" pitchFamily="18" charset="0"/>
              </a:rPr>
            </a:br>
            <a:r>
              <a:rPr lang="kk-KZ" sz="3600" dirty="0" smtClean="0">
                <a:latin typeface="Times New Roman" panose="02020603050405020304" pitchFamily="18" charset="0"/>
                <a:cs typeface="Times New Roman" panose="02020603050405020304" pitchFamily="18" charset="0"/>
              </a:rPr>
              <a:t>5.Сіз </a:t>
            </a:r>
            <a:r>
              <a:rPr lang="kk-KZ" sz="3600" dirty="0">
                <a:latin typeface="Times New Roman" panose="02020603050405020304" pitchFamily="18" charset="0"/>
                <a:cs typeface="Times New Roman" panose="02020603050405020304" pitchFamily="18" charset="0"/>
              </a:rPr>
              <a:t>сын тұрғысынан ойлауды дамытудың элементтерін өз сабағыңызда қолдана алатыныңызға сенімдісіз бе?</a:t>
            </a:r>
            <a:endParaRPr lang="ru-RU"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467083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455333" y="948267"/>
            <a:ext cx="9050866" cy="5689599"/>
          </a:xfrm>
        </p:spPr>
        <p:txBody>
          <a:bodyPr>
            <a:normAutofit fontScale="62500" lnSpcReduction="20000"/>
          </a:bodyPr>
          <a:lstStyle/>
          <a:p>
            <a:r>
              <a:rPr lang="kk-KZ" sz="4500" b="1" dirty="0">
                <a:latin typeface="Times New Roman" panose="02020603050405020304" pitchFamily="18" charset="0"/>
                <a:cs typeface="Times New Roman" panose="02020603050405020304" pitchFamily="18" charset="0"/>
              </a:rPr>
              <a:t>Дәстүрлі сабақ </a:t>
            </a:r>
            <a:endParaRPr lang="ru-RU" sz="4500" dirty="0">
              <a:latin typeface="Times New Roman" panose="02020603050405020304" pitchFamily="18" charset="0"/>
              <a:cs typeface="Times New Roman" panose="02020603050405020304" pitchFamily="18" charset="0"/>
            </a:endParaRPr>
          </a:p>
          <a:p>
            <a:r>
              <a:rPr lang="kk-KZ" sz="4500" dirty="0">
                <a:latin typeface="Times New Roman" panose="02020603050405020304" pitchFamily="18" charset="0"/>
                <a:cs typeface="Times New Roman" panose="02020603050405020304" pitchFamily="18" charset="0"/>
              </a:rPr>
              <a:t>1.Мұғалім уақыттың көп бөлігінде сөйлейді,белсенді</a:t>
            </a:r>
            <a:endParaRPr lang="ru-RU" sz="4500" dirty="0">
              <a:latin typeface="Times New Roman" panose="02020603050405020304" pitchFamily="18" charset="0"/>
              <a:cs typeface="Times New Roman" panose="02020603050405020304" pitchFamily="18" charset="0"/>
            </a:endParaRPr>
          </a:p>
          <a:p>
            <a:r>
              <a:rPr lang="kk-KZ" sz="4500" dirty="0">
                <a:latin typeface="Times New Roman" panose="02020603050405020304" pitchFamily="18" charset="0"/>
                <a:cs typeface="Times New Roman" panose="02020603050405020304" pitchFamily="18" charset="0"/>
              </a:rPr>
              <a:t>2.Оқушылар тыныш отырып, мұғалімді тыңдайды.</a:t>
            </a:r>
            <a:endParaRPr lang="ru-RU" sz="4500" dirty="0">
              <a:latin typeface="Times New Roman" panose="02020603050405020304" pitchFamily="18" charset="0"/>
              <a:cs typeface="Times New Roman" panose="02020603050405020304" pitchFamily="18" charset="0"/>
            </a:endParaRPr>
          </a:p>
          <a:p>
            <a:r>
              <a:rPr lang="kk-KZ" sz="4500" dirty="0">
                <a:latin typeface="Times New Roman" panose="02020603050405020304" pitchFamily="18" charset="0"/>
                <a:cs typeface="Times New Roman" panose="02020603050405020304" pitchFamily="18" charset="0"/>
              </a:rPr>
              <a:t>3.Оқытудың басым түрі-түсіндіру</a:t>
            </a:r>
            <a:endParaRPr lang="ru-RU" sz="4500" dirty="0">
              <a:latin typeface="Times New Roman" panose="02020603050405020304" pitchFamily="18" charset="0"/>
              <a:cs typeface="Times New Roman" panose="02020603050405020304" pitchFamily="18" charset="0"/>
            </a:endParaRPr>
          </a:p>
          <a:p>
            <a:r>
              <a:rPr lang="kk-KZ" sz="4500" dirty="0">
                <a:latin typeface="Times New Roman" panose="02020603050405020304" pitchFamily="18" charset="0"/>
                <a:cs typeface="Times New Roman" panose="02020603050405020304" pitchFamily="18" charset="0"/>
              </a:rPr>
              <a:t>4.Сабақтың негізгі бөлігі- жеке-жеке бағалау</a:t>
            </a:r>
            <a:endParaRPr lang="ru-RU" sz="4500" dirty="0">
              <a:latin typeface="Times New Roman" panose="02020603050405020304" pitchFamily="18" charset="0"/>
              <a:cs typeface="Times New Roman" panose="02020603050405020304" pitchFamily="18" charset="0"/>
            </a:endParaRPr>
          </a:p>
          <a:p>
            <a:r>
              <a:rPr lang="kk-KZ" sz="4500" dirty="0">
                <a:latin typeface="Times New Roman" panose="02020603050405020304" pitchFamily="18" charset="0"/>
                <a:cs typeface="Times New Roman" panose="02020603050405020304" pitchFamily="18" charset="0"/>
              </a:rPr>
              <a:t>5.Сабақ кезеңдері ұзақ мерзімде өтеді</a:t>
            </a:r>
            <a:endParaRPr lang="ru-RU" sz="4500" dirty="0">
              <a:latin typeface="Times New Roman" panose="02020603050405020304" pitchFamily="18" charset="0"/>
              <a:cs typeface="Times New Roman" panose="02020603050405020304" pitchFamily="18" charset="0"/>
            </a:endParaRPr>
          </a:p>
          <a:p>
            <a:r>
              <a:rPr lang="kk-KZ" sz="4500" b="1" dirty="0">
                <a:latin typeface="Times New Roman" panose="02020603050405020304" pitchFamily="18" charset="0"/>
                <a:cs typeface="Times New Roman" panose="02020603050405020304" pitchFamily="18" charset="0"/>
              </a:rPr>
              <a:t>Интербелсенді әдіс</a:t>
            </a:r>
            <a:endParaRPr lang="ru-RU" sz="4500" dirty="0">
              <a:latin typeface="Times New Roman" panose="02020603050405020304" pitchFamily="18" charset="0"/>
              <a:cs typeface="Times New Roman" panose="02020603050405020304" pitchFamily="18" charset="0"/>
            </a:endParaRPr>
          </a:p>
          <a:p>
            <a:r>
              <a:rPr lang="kk-KZ" sz="4500" dirty="0">
                <a:latin typeface="Times New Roman" panose="02020603050405020304" pitchFamily="18" charset="0"/>
                <a:cs typeface="Times New Roman" panose="02020603050405020304" pitchFamily="18" charset="0"/>
              </a:rPr>
              <a:t> 1.Оқушылар көп уақыт бойы </a:t>
            </a:r>
            <a:r>
              <a:rPr lang="kk-KZ" sz="4500" dirty="0" smtClean="0">
                <a:latin typeface="Times New Roman" panose="02020603050405020304" pitchFamily="18" charset="0"/>
                <a:cs typeface="Times New Roman" panose="02020603050405020304" pitchFamily="18" charset="0"/>
              </a:rPr>
              <a:t>белсенді, тапсырманы талқылайды</a:t>
            </a:r>
            <a:endParaRPr lang="ru-RU" sz="4500" dirty="0">
              <a:latin typeface="Times New Roman" panose="02020603050405020304" pitchFamily="18" charset="0"/>
              <a:cs typeface="Times New Roman" panose="02020603050405020304" pitchFamily="18" charset="0"/>
            </a:endParaRPr>
          </a:p>
          <a:p>
            <a:r>
              <a:rPr lang="kk-KZ" sz="4500" dirty="0">
                <a:latin typeface="Times New Roman" panose="02020603050405020304" pitchFamily="18" charset="0"/>
                <a:cs typeface="Times New Roman" panose="02020603050405020304" pitchFamily="18" charset="0"/>
              </a:rPr>
              <a:t>2.Мұғалім-бағыттаушы</a:t>
            </a:r>
            <a:r>
              <a:rPr lang="kk-KZ" sz="4500" dirty="0" smtClean="0">
                <a:latin typeface="Times New Roman" panose="02020603050405020304" pitchFamily="18" charset="0"/>
                <a:cs typeface="Times New Roman" panose="02020603050405020304" pitchFamily="18" charset="0"/>
              </a:rPr>
              <a:t>. Пікірталас </a:t>
            </a:r>
            <a:r>
              <a:rPr lang="kk-KZ" sz="4500" dirty="0">
                <a:latin typeface="Times New Roman" panose="02020603050405020304" pitchFamily="18" charset="0"/>
                <a:cs typeface="Times New Roman" panose="02020603050405020304" pitchFamily="18" charset="0"/>
              </a:rPr>
              <a:t>кезінде </a:t>
            </a:r>
            <a:r>
              <a:rPr lang="kk-KZ" sz="4500" dirty="0" smtClean="0">
                <a:latin typeface="Times New Roman" panose="02020603050405020304" pitchFamily="18" charset="0"/>
                <a:cs typeface="Times New Roman" panose="02020603050405020304" pitchFamily="18" charset="0"/>
              </a:rPr>
              <a:t>көмектеседі, сұрақтар </a:t>
            </a:r>
            <a:r>
              <a:rPr lang="kk-KZ" sz="4500" dirty="0">
                <a:latin typeface="Times New Roman" panose="02020603050405020304" pitchFamily="18" charset="0"/>
                <a:cs typeface="Times New Roman" panose="02020603050405020304" pitchFamily="18" charset="0"/>
              </a:rPr>
              <a:t>қояды</a:t>
            </a:r>
            <a:endParaRPr lang="ru-RU" sz="4500" dirty="0">
              <a:latin typeface="Times New Roman" panose="02020603050405020304" pitchFamily="18" charset="0"/>
              <a:cs typeface="Times New Roman" panose="02020603050405020304" pitchFamily="18" charset="0"/>
            </a:endParaRPr>
          </a:p>
          <a:p>
            <a:r>
              <a:rPr lang="kk-KZ" sz="4500" dirty="0">
                <a:latin typeface="Times New Roman" panose="02020603050405020304" pitchFamily="18" charset="0"/>
                <a:cs typeface="Times New Roman" panose="02020603050405020304" pitchFamily="18" charset="0"/>
              </a:rPr>
              <a:t>3.Оқушының өзі сұраққа жауап іздейді</a:t>
            </a:r>
            <a:endParaRPr lang="ru-RU" sz="4500" dirty="0">
              <a:latin typeface="Times New Roman" panose="02020603050405020304" pitchFamily="18" charset="0"/>
              <a:cs typeface="Times New Roman" panose="02020603050405020304" pitchFamily="18" charset="0"/>
            </a:endParaRPr>
          </a:p>
          <a:p>
            <a:r>
              <a:rPr lang="kk-KZ" sz="4500" dirty="0">
                <a:latin typeface="Times New Roman" panose="02020603050405020304" pitchFamily="18" charset="0"/>
                <a:cs typeface="Times New Roman" panose="02020603050405020304" pitchFamily="18" charset="0"/>
              </a:rPr>
              <a:t>4.Бағалаудың жаңа түрлерінен пайдаланылады</a:t>
            </a:r>
            <a:endParaRPr lang="ru-RU" sz="4500" dirty="0">
              <a:latin typeface="Times New Roman" panose="02020603050405020304" pitchFamily="18" charset="0"/>
              <a:cs typeface="Times New Roman" panose="02020603050405020304" pitchFamily="18" charset="0"/>
            </a:endParaRPr>
          </a:p>
          <a:p>
            <a:r>
              <a:rPr lang="kk-KZ" sz="4500" dirty="0">
                <a:latin typeface="Times New Roman" panose="02020603050405020304" pitchFamily="18" charset="0"/>
                <a:cs typeface="Times New Roman" panose="02020603050405020304" pitchFamily="18" charset="0"/>
              </a:rPr>
              <a:t>5.Жұппен және топпен жұмыс </a:t>
            </a:r>
            <a:endParaRPr lang="ru-RU" sz="4500" dirty="0">
              <a:latin typeface="Times New Roman" panose="02020603050405020304" pitchFamily="18" charset="0"/>
              <a:cs typeface="Times New Roman" panose="02020603050405020304" pitchFamily="18" charset="0"/>
            </a:endParaRPr>
          </a:p>
          <a:p>
            <a:pPr marL="0" indent="0">
              <a:buNone/>
            </a:pPr>
            <a:endParaRPr lang="ru-RU" dirty="0"/>
          </a:p>
        </p:txBody>
      </p:sp>
    </p:spTree>
    <p:extLst>
      <p:ext uri="{BB962C8B-B14F-4D97-AF65-F5344CB8AC3E}">
        <p14:creationId xmlns:p14="http://schemas.microsoft.com/office/powerpoint/2010/main" val="96398544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86267" y="674399"/>
            <a:ext cx="11633200" cy="5078313"/>
          </a:xfrm>
          <a:prstGeom prst="rect">
            <a:avLst/>
          </a:prstGeom>
        </p:spPr>
        <p:txBody>
          <a:bodyPr wrap="square">
            <a:spAutoFit/>
          </a:bodyPr>
          <a:lstStyle/>
          <a:p>
            <a:r>
              <a:rPr lang="kk-KZ" altLang="ru-RU" sz="5400" b="1" dirty="0">
                <a:latin typeface="Times New Roman" panose="02020603050405020304" pitchFamily="18" charset="0"/>
                <a:cs typeface="Times New Roman" panose="02020603050405020304" pitchFamily="18" charset="0"/>
              </a:rPr>
              <a:t>Интерактивті әдіс дегеніміз –</a:t>
            </a:r>
            <a:r>
              <a:rPr lang="kk-KZ" altLang="ru-RU" sz="5400" dirty="0">
                <a:latin typeface="Times New Roman" panose="02020603050405020304" pitchFamily="18" charset="0"/>
                <a:cs typeface="Times New Roman" panose="02020603050405020304" pitchFamily="18" charset="0"/>
              </a:rPr>
              <a:t> оқытудың өзара белсенді жұмыс істеу әдісі.</a:t>
            </a:r>
          </a:p>
          <a:p>
            <a:r>
              <a:rPr lang="kk-KZ" altLang="ru-RU" sz="5400" b="1" dirty="0">
                <a:latin typeface="Times New Roman" panose="02020603050405020304" pitchFamily="18" charset="0"/>
                <a:cs typeface="Times New Roman" panose="02020603050405020304" pitchFamily="18" charset="0"/>
              </a:rPr>
              <a:t>Интерактивті әдістің мақсаты:</a:t>
            </a:r>
            <a:r>
              <a:rPr lang="kk-KZ" altLang="ru-RU" sz="5400" dirty="0">
                <a:latin typeface="Times New Roman" panose="02020603050405020304" pitchFamily="18" charset="0"/>
                <a:cs typeface="Times New Roman" panose="02020603050405020304" pitchFamily="18" charset="0"/>
              </a:rPr>
              <a:t>  жай ақпарат беріп қоймай, оқушыларды өздіктерінен жауап іздеуге бейімдеу</a:t>
            </a:r>
            <a:endParaRPr lang="ru-RU" sz="5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4061860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00400" y="747440"/>
            <a:ext cx="8610600" cy="1293028"/>
          </a:xfrm>
        </p:spPr>
        <p:txBody>
          <a:bodyPr/>
          <a:lstStyle/>
          <a:p>
            <a:pPr algn="ctr"/>
            <a:r>
              <a:rPr lang="kk-KZ" altLang="ru-RU" b="1" dirty="0">
                <a:latin typeface="Times New Roman" pitchFamily="18" charset="0"/>
              </a:rPr>
              <a:t>Интербелсенді әдістеменің негізгі қағидасы</a:t>
            </a:r>
            <a:endParaRPr lang="ru-RU" dirty="0"/>
          </a:p>
        </p:txBody>
      </p:sp>
      <p:sp>
        <p:nvSpPr>
          <p:cNvPr id="3" name="Объект 2"/>
          <p:cNvSpPr>
            <a:spLocks noGrp="1"/>
          </p:cNvSpPr>
          <p:nvPr>
            <p:ph idx="1"/>
          </p:nvPr>
        </p:nvSpPr>
        <p:spPr/>
        <p:txBody>
          <a:bodyPr>
            <a:normAutofit/>
          </a:bodyPr>
          <a:lstStyle/>
          <a:p>
            <a:pPr>
              <a:buFont typeface="Wingdings" pitchFamily="2" charset="2"/>
              <a:buNone/>
            </a:pPr>
            <a:r>
              <a:rPr lang="kk-KZ" altLang="ru-RU" sz="4800" dirty="0" smtClean="0">
                <a:latin typeface="Times New Roman" pitchFamily="18" charset="0"/>
              </a:rPr>
              <a:t>      «</a:t>
            </a:r>
            <a:r>
              <a:rPr lang="kk-KZ" altLang="ru-RU" sz="4800" dirty="0">
                <a:latin typeface="Times New Roman" pitchFamily="18" charset="0"/>
              </a:rPr>
              <a:t>Маған </a:t>
            </a:r>
            <a:r>
              <a:rPr lang="kk-KZ" altLang="ru-RU" sz="4800" i="1" dirty="0">
                <a:latin typeface="Times New Roman" pitchFamily="18" charset="0"/>
              </a:rPr>
              <a:t>айтып берсең</a:t>
            </a:r>
            <a:r>
              <a:rPr lang="kk-KZ" altLang="ru-RU" sz="4800" dirty="0">
                <a:latin typeface="Times New Roman" pitchFamily="18" charset="0"/>
              </a:rPr>
              <a:t> – ұмытып </a:t>
            </a:r>
            <a:endParaRPr lang="kk-KZ" altLang="ru-RU" sz="4800" dirty="0" smtClean="0">
              <a:latin typeface="Times New Roman" pitchFamily="18" charset="0"/>
            </a:endParaRPr>
          </a:p>
          <a:p>
            <a:pPr>
              <a:buNone/>
            </a:pPr>
            <a:r>
              <a:rPr lang="kk-KZ" altLang="ru-RU" sz="4800" i="1" dirty="0" smtClean="0">
                <a:latin typeface="Times New Roman" pitchFamily="18" charset="0"/>
              </a:rPr>
              <a:t>    </a:t>
            </a:r>
            <a:r>
              <a:rPr lang="kk-KZ" altLang="ru-RU" sz="4800" dirty="0">
                <a:latin typeface="Times New Roman" pitchFamily="18" charset="0"/>
              </a:rPr>
              <a:t>қаламын, </a:t>
            </a:r>
            <a:endParaRPr lang="en-US" altLang="ru-RU" sz="4800" dirty="0">
              <a:latin typeface="Times New Roman" pitchFamily="18" charset="0"/>
            </a:endParaRPr>
          </a:p>
          <a:p>
            <a:pPr>
              <a:buFont typeface="Wingdings" pitchFamily="2" charset="2"/>
              <a:buNone/>
            </a:pPr>
            <a:r>
              <a:rPr lang="kk-KZ" altLang="ru-RU" sz="4800" i="1" dirty="0" smtClean="0">
                <a:latin typeface="Times New Roman" pitchFamily="18" charset="0"/>
              </a:rPr>
              <a:t>    көрсетсең</a:t>
            </a:r>
            <a:r>
              <a:rPr lang="kk-KZ" altLang="ru-RU" sz="4800" dirty="0" smtClean="0">
                <a:latin typeface="Times New Roman" pitchFamily="18" charset="0"/>
              </a:rPr>
              <a:t> </a:t>
            </a:r>
            <a:r>
              <a:rPr lang="kk-KZ" altLang="ru-RU" sz="4800" dirty="0">
                <a:latin typeface="Times New Roman" pitchFamily="18" charset="0"/>
              </a:rPr>
              <a:t>– есте сақтаймын, </a:t>
            </a:r>
            <a:endParaRPr lang="en-US" altLang="ru-RU" sz="4800" dirty="0">
              <a:latin typeface="Times New Roman" pitchFamily="18" charset="0"/>
            </a:endParaRPr>
          </a:p>
          <a:p>
            <a:pPr>
              <a:buFont typeface="Wingdings" pitchFamily="2" charset="2"/>
              <a:buNone/>
            </a:pPr>
            <a:r>
              <a:rPr lang="kk-KZ" altLang="ru-RU" sz="4800" i="1" dirty="0" smtClean="0">
                <a:latin typeface="Times New Roman" pitchFamily="18" charset="0"/>
              </a:rPr>
              <a:t>    өзіме </a:t>
            </a:r>
            <a:r>
              <a:rPr lang="kk-KZ" altLang="ru-RU" sz="4800" i="1" dirty="0">
                <a:latin typeface="Times New Roman" pitchFamily="18" charset="0"/>
              </a:rPr>
              <a:t>жасатсаң</a:t>
            </a:r>
            <a:r>
              <a:rPr lang="kk-KZ" altLang="ru-RU" sz="4800" dirty="0">
                <a:latin typeface="Times New Roman" pitchFamily="18" charset="0"/>
              </a:rPr>
              <a:t> – үйренемін!» </a:t>
            </a:r>
            <a:endParaRPr lang="kk-KZ" altLang="ru-RU" sz="4800" dirty="0" smtClean="0">
              <a:latin typeface="Times New Roman" pitchFamily="18" charset="0"/>
            </a:endParaRPr>
          </a:p>
          <a:p>
            <a:pPr>
              <a:buFont typeface="Wingdings" pitchFamily="2" charset="2"/>
              <a:buNone/>
            </a:pPr>
            <a:r>
              <a:rPr lang="kk-KZ" altLang="ru-RU" sz="4800" dirty="0">
                <a:latin typeface="Times New Roman" pitchFamily="18" charset="0"/>
              </a:rPr>
              <a:t> </a:t>
            </a:r>
            <a:r>
              <a:rPr lang="kk-KZ" altLang="ru-RU" sz="4800" dirty="0" smtClean="0">
                <a:latin typeface="Times New Roman" pitchFamily="18" charset="0"/>
              </a:rPr>
              <a:t>                                            (</a:t>
            </a:r>
            <a:r>
              <a:rPr lang="kk-KZ" altLang="ru-RU" sz="4800" dirty="0">
                <a:latin typeface="Times New Roman" pitchFamily="18" charset="0"/>
              </a:rPr>
              <a:t>Конфуций).</a:t>
            </a:r>
            <a:r>
              <a:rPr lang="ru-RU" altLang="ru-RU" sz="4800" dirty="0">
                <a:latin typeface="Times New Roman" pitchFamily="18" charset="0"/>
              </a:rPr>
              <a:t> </a:t>
            </a:r>
          </a:p>
          <a:p>
            <a:pPr marL="0" indent="0">
              <a:buNone/>
            </a:pPr>
            <a:endParaRPr lang="ru-RU" sz="2400" dirty="0"/>
          </a:p>
        </p:txBody>
      </p:sp>
    </p:spTree>
    <p:extLst>
      <p:ext uri="{BB962C8B-B14F-4D97-AF65-F5344CB8AC3E}">
        <p14:creationId xmlns:p14="http://schemas.microsoft.com/office/powerpoint/2010/main" val="114135090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23066" y="679707"/>
            <a:ext cx="9508067" cy="1293028"/>
          </a:xfrm>
        </p:spPr>
        <p:txBody>
          <a:bodyPr>
            <a:normAutofit fontScale="90000"/>
          </a:bodyPr>
          <a:lstStyle/>
          <a:p>
            <a:pPr algn="ctr"/>
            <a:r>
              <a:rPr lang="kk-KZ" sz="2700" b="1" dirty="0">
                <a:latin typeface="Times New Roman" panose="02020603050405020304" pitchFamily="18" charset="0"/>
                <a:cs typeface="Times New Roman" panose="02020603050405020304" pitchFamily="18" charset="0"/>
              </a:rPr>
              <a:t>Интербелсенді оқуда білім алушылар мынандай білім, білік, дағды, машықтарға үйренеді:</a:t>
            </a:r>
            <a:r>
              <a:rPr lang="ru-RU" dirty="0"/>
              <a:t/>
            </a:r>
            <a:br>
              <a:rPr lang="ru-RU" dirty="0"/>
            </a:br>
            <a:endParaRPr lang="ru-RU" dirty="0"/>
          </a:p>
        </p:txBody>
      </p:sp>
      <p:sp>
        <p:nvSpPr>
          <p:cNvPr id="3" name="Объект 2"/>
          <p:cNvSpPr>
            <a:spLocks noGrp="1"/>
          </p:cNvSpPr>
          <p:nvPr>
            <p:ph idx="1"/>
          </p:nvPr>
        </p:nvSpPr>
        <p:spPr>
          <a:xfrm>
            <a:off x="118533" y="1490134"/>
            <a:ext cx="12073467" cy="4859866"/>
          </a:xfrm>
        </p:spPr>
        <p:txBody>
          <a:bodyPr>
            <a:normAutofit fontScale="25000" lnSpcReduction="20000"/>
          </a:bodyPr>
          <a:lstStyle/>
          <a:p>
            <a:pPr lvl="0"/>
            <a:r>
              <a:rPr lang="kk-KZ" sz="9600" b="1" dirty="0">
                <a:latin typeface="Times New Roman" panose="02020603050405020304" pitchFamily="18" charset="0"/>
                <a:cs typeface="Times New Roman" panose="02020603050405020304" pitchFamily="18" charset="0"/>
              </a:rPr>
              <a:t>Терең ойлану, жеке рефлексиялық қабілеттерді дамыту;</a:t>
            </a:r>
            <a:endParaRPr lang="ru-RU" sz="9600" b="1" dirty="0">
              <a:latin typeface="Times New Roman" panose="02020603050405020304" pitchFamily="18" charset="0"/>
              <a:cs typeface="Times New Roman" panose="02020603050405020304" pitchFamily="18" charset="0"/>
            </a:endParaRPr>
          </a:p>
          <a:p>
            <a:pPr lvl="0"/>
            <a:r>
              <a:rPr lang="kk-KZ" sz="9600" b="1" dirty="0">
                <a:latin typeface="Times New Roman" panose="02020603050405020304" pitchFamily="18" charset="0"/>
                <a:cs typeface="Times New Roman" panose="02020603050405020304" pitchFamily="18" charset="0"/>
              </a:rPr>
              <a:t>Өз идеялары мен әрекеттерін талдау және баға беру;</a:t>
            </a:r>
            <a:endParaRPr lang="ru-RU" sz="9600" b="1" dirty="0">
              <a:latin typeface="Times New Roman" panose="02020603050405020304" pitchFamily="18" charset="0"/>
              <a:cs typeface="Times New Roman" panose="02020603050405020304" pitchFamily="18" charset="0"/>
            </a:endParaRPr>
          </a:p>
          <a:p>
            <a:pPr lvl="0"/>
            <a:r>
              <a:rPr lang="kk-KZ" sz="9600" b="1" dirty="0">
                <a:latin typeface="Times New Roman" panose="02020603050405020304" pitchFamily="18" charset="0"/>
                <a:cs typeface="Times New Roman" panose="02020603050405020304" pitchFamily="18" charset="0"/>
              </a:rPr>
              <a:t>Ақпаратты өздігімен түсініп, оны таразылап, екшеп, оның ішінен керектісін таңдап алу;</a:t>
            </a:r>
            <a:endParaRPr lang="ru-RU" sz="9600" b="1" dirty="0">
              <a:latin typeface="Times New Roman" panose="02020603050405020304" pitchFamily="18" charset="0"/>
              <a:cs typeface="Times New Roman" panose="02020603050405020304" pitchFamily="18" charset="0"/>
            </a:endParaRPr>
          </a:p>
          <a:p>
            <a:pPr lvl="0"/>
            <a:r>
              <a:rPr lang="kk-KZ" sz="9600" b="1" dirty="0">
                <a:latin typeface="Times New Roman" panose="02020603050405020304" pitchFamily="18" charset="0"/>
                <a:cs typeface="Times New Roman" panose="02020603050405020304" pitchFamily="18" charset="0"/>
              </a:rPr>
              <a:t>Өздігімен жаңа түсінік пен білім құрастыру;</a:t>
            </a:r>
            <a:endParaRPr lang="ru-RU" sz="9600" b="1" dirty="0">
              <a:latin typeface="Times New Roman" panose="02020603050405020304" pitchFamily="18" charset="0"/>
              <a:cs typeface="Times New Roman" panose="02020603050405020304" pitchFamily="18" charset="0"/>
            </a:endParaRPr>
          </a:p>
          <a:p>
            <a:pPr lvl="0"/>
            <a:r>
              <a:rPr lang="kk-KZ" sz="9600" b="1" dirty="0">
                <a:latin typeface="Times New Roman" panose="02020603050405020304" pitchFamily="18" charset="0"/>
                <a:cs typeface="Times New Roman" panose="02020603050405020304" pitchFamily="18" charset="0"/>
              </a:rPr>
              <a:t>Оқу барысында жеке басының құндылықтары мен сенімдерін қалыптастырып, белсенді өмірлік позиция ұстану;</a:t>
            </a:r>
            <a:endParaRPr lang="ru-RU" sz="9600" b="1" dirty="0">
              <a:latin typeface="Times New Roman" panose="02020603050405020304" pitchFamily="18" charset="0"/>
              <a:cs typeface="Times New Roman" panose="02020603050405020304" pitchFamily="18" charset="0"/>
            </a:endParaRPr>
          </a:p>
          <a:p>
            <a:pPr lvl="0"/>
            <a:r>
              <a:rPr lang="kk-KZ" sz="9600" b="1" dirty="0">
                <a:latin typeface="Times New Roman" panose="02020603050405020304" pitchFamily="18" charset="0"/>
                <a:cs typeface="Times New Roman" panose="02020603050405020304" pitchFamily="18" charset="0"/>
              </a:rPr>
              <a:t>Пікірталастарға қатысып, өз ойы мен пікірін дәлелдеу;</a:t>
            </a:r>
            <a:endParaRPr lang="ru-RU" sz="9600" b="1" dirty="0">
              <a:latin typeface="Times New Roman" panose="02020603050405020304" pitchFamily="18" charset="0"/>
              <a:cs typeface="Times New Roman" panose="02020603050405020304" pitchFamily="18" charset="0"/>
            </a:endParaRPr>
          </a:p>
          <a:p>
            <a:pPr lvl="0"/>
            <a:r>
              <a:rPr lang="kk-KZ" sz="9600" b="1" dirty="0">
                <a:latin typeface="Times New Roman" panose="02020603050405020304" pitchFamily="18" charset="0"/>
                <a:cs typeface="Times New Roman" panose="02020603050405020304" pitchFamily="18" charset="0"/>
              </a:rPr>
              <a:t>Басқа да балама пікірлерді ескеру;</a:t>
            </a:r>
            <a:endParaRPr lang="ru-RU" sz="9600" b="1" dirty="0">
              <a:latin typeface="Times New Roman" panose="02020603050405020304" pitchFamily="18" charset="0"/>
              <a:cs typeface="Times New Roman" panose="02020603050405020304" pitchFamily="18" charset="0"/>
            </a:endParaRPr>
          </a:p>
          <a:p>
            <a:pPr lvl="0"/>
            <a:r>
              <a:rPr lang="kk-KZ" sz="9600" b="1" dirty="0">
                <a:latin typeface="Times New Roman" panose="02020603050405020304" pitchFamily="18" charset="0"/>
                <a:cs typeface="Times New Roman" panose="02020603050405020304" pitchFamily="18" charset="0"/>
              </a:rPr>
              <a:t>Шешім қабылдау және қиын мәселелерді шешу;</a:t>
            </a:r>
            <a:endParaRPr lang="ru-RU" sz="9600" b="1" dirty="0">
              <a:latin typeface="Times New Roman" panose="02020603050405020304" pitchFamily="18" charset="0"/>
              <a:cs typeface="Times New Roman" panose="02020603050405020304" pitchFamily="18" charset="0"/>
            </a:endParaRPr>
          </a:p>
          <a:p>
            <a:pPr lvl="0"/>
            <a:r>
              <a:rPr lang="kk-KZ" sz="9600" b="1" dirty="0">
                <a:latin typeface="Times New Roman" panose="02020603050405020304" pitchFamily="18" charset="0"/>
                <a:cs typeface="Times New Roman" panose="02020603050405020304" pitchFamily="18" charset="0"/>
              </a:rPr>
              <a:t>Ортақ жұмысқа жұмыла білу;</a:t>
            </a:r>
            <a:endParaRPr lang="ru-RU" sz="9600" b="1" dirty="0">
              <a:latin typeface="Times New Roman" panose="02020603050405020304" pitchFamily="18" charset="0"/>
              <a:cs typeface="Times New Roman" panose="02020603050405020304" pitchFamily="18" charset="0"/>
            </a:endParaRPr>
          </a:p>
          <a:p>
            <a:r>
              <a:rPr lang="kk-KZ" sz="9600" b="1" dirty="0" smtClean="0">
                <a:latin typeface="Times New Roman" panose="02020603050405020304" pitchFamily="18" charset="0"/>
                <a:cs typeface="Times New Roman" panose="02020603050405020304" pitchFamily="18" charset="0"/>
              </a:rPr>
              <a:t>Басқалармен </a:t>
            </a:r>
            <a:r>
              <a:rPr lang="kk-KZ" sz="9600" b="1" dirty="0">
                <a:latin typeface="Times New Roman" panose="02020603050405020304" pitchFamily="18" charset="0"/>
                <a:cs typeface="Times New Roman" panose="02020603050405020304" pitchFamily="18" charset="0"/>
              </a:rPr>
              <a:t>тиімді қарым-қатынас құру, өзара әрекеттесу;</a:t>
            </a:r>
            <a:endParaRPr lang="ru-RU" sz="9600" b="1" dirty="0">
              <a:latin typeface="Times New Roman" panose="02020603050405020304" pitchFamily="18" charset="0"/>
              <a:cs typeface="Times New Roman" panose="02020603050405020304" pitchFamily="18" charset="0"/>
            </a:endParaRPr>
          </a:p>
          <a:p>
            <a:pPr lvl="0"/>
            <a:r>
              <a:rPr lang="kk-KZ" sz="9600" b="1" dirty="0">
                <a:latin typeface="Times New Roman" panose="02020603050405020304" pitchFamily="18" charset="0"/>
                <a:cs typeface="Times New Roman" panose="02020603050405020304" pitchFamily="18" charset="0"/>
              </a:rPr>
              <a:t>Үйренушілер ұжымына ортақ бірлесе жұмыс жасаудың рухани және моральдік ережелерді қабылдау;</a:t>
            </a:r>
            <a:endParaRPr lang="ru-RU" sz="9600" b="1" dirty="0">
              <a:latin typeface="Times New Roman" panose="02020603050405020304" pitchFamily="18" charset="0"/>
              <a:cs typeface="Times New Roman" panose="02020603050405020304" pitchFamily="18" charset="0"/>
            </a:endParaRPr>
          </a:p>
          <a:p>
            <a:pPr lvl="0"/>
            <a:r>
              <a:rPr lang="kk-KZ" sz="9600" b="1" dirty="0">
                <a:latin typeface="Times New Roman" panose="02020603050405020304" pitchFamily="18" charset="0"/>
                <a:cs typeface="Times New Roman" panose="02020603050405020304" pitchFamily="18" charset="0"/>
              </a:rPr>
              <a:t>топты ұжым ретінде қабылдау.</a:t>
            </a:r>
            <a:endParaRPr lang="ru-RU" sz="9600" b="1" dirty="0">
              <a:latin typeface="Times New Roman" panose="02020603050405020304" pitchFamily="18" charset="0"/>
              <a:cs typeface="Times New Roman" panose="02020603050405020304" pitchFamily="18" charset="0"/>
            </a:endParaRPr>
          </a:p>
          <a:p>
            <a:pPr marL="0" indent="0">
              <a:buNone/>
            </a:pPr>
            <a:endParaRPr lang="ru-RU" b="1" dirty="0"/>
          </a:p>
        </p:txBody>
      </p:sp>
    </p:spTree>
    <p:extLst>
      <p:ext uri="{BB962C8B-B14F-4D97-AF65-F5344CB8AC3E}">
        <p14:creationId xmlns:p14="http://schemas.microsoft.com/office/powerpoint/2010/main" val="79347284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kk-KZ" altLang="ru-RU" b="1" dirty="0">
                <a:latin typeface="Times New Roman" pitchFamily="18" charset="0"/>
              </a:rPr>
              <a:t>Оқудың/оқытудың негізі мәселелері</a:t>
            </a:r>
            <a:endParaRPr lang="ru-RU" dirty="0"/>
          </a:p>
        </p:txBody>
      </p:sp>
      <p:sp>
        <p:nvSpPr>
          <p:cNvPr id="3" name="Объект 2"/>
          <p:cNvSpPr>
            <a:spLocks noGrp="1"/>
          </p:cNvSpPr>
          <p:nvPr>
            <p:ph idx="1"/>
          </p:nvPr>
        </p:nvSpPr>
        <p:spPr/>
        <p:txBody>
          <a:bodyPr>
            <a:normAutofit/>
          </a:bodyPr>
          <a:lstStyle/>
          <a:p>
            <a:r>
              <a:rPr lang="ru-RU" altLang="ru-RU" sz="4400" dirty="0" err="1">
                <a:latin typeface="Times New Roman" pitchFamily="18" charset="0"/>
              </a:rPr>
              <a:t>Мазм</a:t>
            </a:r>
            <a:r>
              <a:rPr lang="kk-KZ" altLang="ru-RU" sz="4400" dirty="0">
                <a:latin typeface="Times New Roman" pitchFamily="18" charset="0"/>
              </a:rPr>
              <a:t>ұ</a:t>
            </a:r>
            <a:r>
              <a:rPr lang="ru-RU" altLang="ru-RU" sz="4400" dirty="0">
                <a:latin typeface="Times New Roman" pitchFamily="18" charset="0"/>
              </a:rPr>
              <a:t>н </a:t>
            </a:r>
            <a:r>
              <a:rPr lang="kk-KZ" altLang="ru-RU" sz="4400" dirty="0">
                <a:latin typeface="Times New Roman" pitchFamily="18" charset="0"/>
              </a:rPr>
              <a:t>(Не нәрсеге үйрену/ үйрету керек?).</a:t>
            </a:r>
          </a:p>
          <a:p>
            <a:r>
              <a:rPr lang="kk-KZ" altLang="ru-RU" sz="4400" dirty="0">
                <a:latin typeface="Times New Roman" pitchFamily="18" charset="0"/>
              </a:rPr>
              <a:t>Әдістеме (Қалай үйрену/үйрету керек?). </a:t>
            </a:r>
          </a:p>
          <a:p>
            <a:r>
              <a:rPr lang="kk-KZ" altLang="ru-RU" sz="4400" dirty="0">
                <a:latin typeface="Times New Roman" pitchFamily="18" charset="0"/>
              </a:rPr>
              <a:t>Нәтиже (Не үшін үйрену/үйрету керек? </a:t>
            </a:r>
            <a:r>
              <a:rPr lang="kk-KZ" altLang="ru-RU" sz="4400" dirty="0" smtClean="0">
                <a:latin typeface="Times New Roman" pitchFamily="18" charset="0"/>
              </a:rPr>
              <a:t>Үйренудің/үйретудің </a:t>
            </a:r>
            <a:r>
              <a:rPr lang="kk-KZ" altLang="ru-RU" sz="4400" dirty="0">
                <a:latin typeface="Times New Roman" pitchFamily="18" charset="0"/>
              </a:rPr>
              <a:t>нәтижесі қалай болу керек?) </a:t>
            </a:r>
            <a:endParaRPr lang="ru-RU" altLang="ru-RU" sz="4400" dirty="0">
              <a:latin typeface="Times New Roman" pitchFamily="18" charset="0"/>
            </a:endParaRPr>
          </a:p>
          <a:p>
            <a:pPr marL="0" indent="0">
              <a:buNone/>
            </a:pPr>
            <a:endParaRPr lang="ru-RU" sz="4400" dirty="0"/>
          </a:p>
        </p:txBody>
      </p:sp>
    </p:spTree>
    <p:extLst>
      <p:ext uri="{BB962C8B-B14F-4D97-AF65-F5344CB8AC3E}">
        <p14:creationId xmlns:p14="http://schemas.microsoft.com/office/powerpoint/2010/main" val="142095541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kk-KZ" altLang="ru-RU" b="1" dirty="0">
                <a:latin typeface="Times New Roman" pitchFamily="18" charset="0"/>
              </a:rPr>
              <a:t>Не нәрсеге үйрену/үйрету керек?</a:t>
            </a:r>
            <a:endParaRPr lang="ru-RU" dirty="0"/>
          </a:p>
        </p:txBody>
      </p:sp>
      <p:sp>
        <p:nvSpPr>
          <p:cNvPr id="3" name="Объект 2"/>
          <p:cNvSpPr>
            <a:spLocks noGrp="1"/>
          </p:cNvSpPr>
          <p:nvPr>
            <p:ph idx="1"/>
          </p:nvPr>
        </p:nvSpPr>
        <p:spPr/>
        <p:txBody>
          <a:bodyPr>
            <a:normAutofit fontScale="92500" lnSpcReduction="10000"/>
          </a:bodyPr>
          <a:lstStyle/>
          <a:p>
            <a:r>
              <a:rPr lang="kk-KZ" altLang="ru-RU" sz="4400" dirty="0">
                <a:latin typeface="Times New Roman" pitchFamily="18" charset="0"/>
              </a:rPr>
              <a:t>Өмір сүруге, адам және жеке тұлға болуға үйрену/үйрету. </a:t>
            </a:r>
            <a:endParaRPr lang="en-US" altLang="ru-RU" sz="4400" dirty="0">
              <a:latin typeface="Times New Roman" pitchFamily="18" charset="0"/>
            </a:endParaRPr>
          </a:p>
          <a:p>
            <a:r>
              <a:rPr lang="kk-KZ" altLang="ru-RU" sz="4400" dirty="0">
                <a:latin typeface="Times New Roman" pitchFamily="18" charset="0"/>
              </a:rPr>
              <a:t> «Өзің үшін!» қағидасының «Өзге үшін!» ұстанымынан бәсең болуы.</a:t>
            </a:r>
          </a:p>
          <a:p>
            <a:r>
              <a:rPr lang="kk-KZ" altLang="ru-RU" sz="4400" dirty="0">
                <a:latin typeface="Times New Roman" pitchFamily="18" charset="0"/>
              </a:rPr>
              <a:t>Ұстаздың мақсаты – шәкірттерін адам болуға баулу. Әрбір пән, сабақ, тақырып осы мақсаттың құралы болуы тиіс. </a:t>
            </a:r>
            <a:endParaRPr lang="ru-RU" altLang="ru-RU" sz="4400" dirty="0">
              <a:latin typeface="Times New Roman" pitchFamily="18" charset="0"/>
            </a:endParaRPr>
          </a:p>
          <a:p>
            <a:pPr marL="0" indent="0">
              <a:buNone/>
            </a:pPr>
            <a:endParaRPr lang="ru-RU" dirty="0"/>
          </a:p>
        </p:txBody>
      </p:sp>
    </p:spTree>
    <p:extLst>
      <p:ext uri="{BB962C8B-B14F-4D97-AF65-F5344CB8AC3E}">
        <p14:creationId xmlns:p14="http://schemas.microsoft.com/office/powerpoint/2010/main" val="91432882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kk-KZ" altLang="ru-RU" b="1" dirty="0">
                <a:latin typeface="Times New Roman" pitchFamily="18" charset="0"/>
              </a:rPr>
              <a:t>Ойлай білуге үйрену/үйрету</a:t>
            </a:r>
            <a:endParaRPr lang="ru-RU" dirty="0"/>
          </a:p>
        </p:txBody>
      </p:sp>
      <p:sp>
        <p:nvSpPr>
          <p:cNvPr id="3" name="Объект 2"/>
          <p:cNvSpPr>
            <a:spLocks noGrp="1"/>
          </p:cNvSpPr>
          <p:nvPr>
            <p:ph idx="1"/>
          </p:nvPr>
        </p:nvSpPr>
        <p:spPr/>
        <p:txBody>
          <a:bodyPr>
            <a:normAutofit fontScale="92500" lnSpcReduction="10000"/>
          </a:bodyPr>
          <a:lstStyle/>
          <a:p>
            <a:pPr>
              <a:buFont typeface="Wingdings" pitchFamily="2" charset="2"/>
              <a:buNone/>
            </a:pPr>
            <a:r>
              <a:rPr lang="kk-KZ" altLang="ru-RU" sz="4800" dirty="0">
                <a:latin typeface="Times New Roman" pitchFamily="18" charset="0"/>
              </a:rPr>
              <a:t>«Бас адамға есте сақтау үшін берілмей, ойлау</a:t>
            </a:r>
            <a:r>
              <a:rPr lang="en-US" altLang="ru-RU" sz="4800" dirty="0">
                <a:latin typeface="Times New Roman" pitchFamily="18" charset="0"/>
              </a:rPr>
              <a:t> </a:t>
            </a:r>
            <a:r>
              <a:rPr lang="kk-KZ" altLang="ru-RU" sz="4800" dirty="0">
                <a:latin typeface="Times New Roman" pitchFamily="18" charset="0"/>
              </a:rPr>
              <a:t>үшін берілген!». </a:t>
            </a:r>
          </a:p>
          <a:p>
            <a:pPr>
              <a:buFont typeface="Wingdings" pitchFamily="2" charset="2"/>
              <a:buNone/>
            </a:pPr>
            <a:r>
              <a:rPr lang="kk-KZ" altLang="ru-RU" sz="4800" b="1" dirty="0">
                <a:latin typeface="Times New Roman" pitchFamily="18" charset="0"/>
              </a:rPr>
              <a:t>Қазіргі ойлаудың түрлері:</a:t>
            </a:r>
            <a:r>
              <a:rPr lang="kk-KZ" altLang="ru-RU" sz="4800" dirty="0">
                <a:latin typeface="Times New Roman" pitchFamily="18" charset="0"/>
              </a:rPr>
              <a:t> </a:t>
            </a:r>
          </a:p>
          <a:p>
            <a:r>
              <a:rPr lang="kk-KZ" altLang="ru-RU" sz="4800" dirty="0">
                <a:latin typeface="Times New Roman" pitchFamily="18" charset="0"/>
              </a:rPr>
              <a:t>Сыни ойлау; </a:t>
            </a:r>
          </a:p>
          <a:p>
            <a:r>
              <a:rPr lang="kk-KZ" altLang="ru-RU" sz="4800" dirty="0">
                <a:latin typeface="Times New Roman" pitchFamily="18" charset="0"/>
              </a:rPr>
              <a:t>Проблема шешуде қолданылатын ойлау;</a:t>
            </a:r>
          </a:p>
          <a:p>
            <a:r>
              <a:rPr lang="kk-KZ" altLang="ru-RU" sz="4800" dirty="0">
                <a:latin typeface="Times New Roman" pitchFamily="18" charset="0"/>
              </a:rPr>
              <a:t>Шығармашылық ойлау.</a:t>
            </a:r>
            <a:endParaRPr lang="ru-RU" altLang="ru-RU" sz="4800" dirty="0">
              <a:latin typeface="Times New Roman" pitchFamily="18" charset="0"/>
            </a:endParaRPr>
          </a:p>
          <a:p>
            <a:pPr marL="0" indent="0">
              <a:buNone/>
            </a:pPr>
            <a:endParaRPr lang="ru-RU" dirty="0"/>
          </a:p>
        </p:txBody>
      </p:sp>
    </p:spTree>
    <p:extLst>
      <p:ext uri="{BB962C8B-B14F-4D97-AF65-F5344CB8AC3E}">
        <p14:creationId xmlns:p14="http://schemas.microsoft.com/office/powerpoint/2010/main" val="211082292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335867" y="442639"/>
            <a:ext cx="8610600" cy="1293028"/>
          </a:xfrm>
        </p:spPr>
        <p:txBody>
          <a:bodyPr/>
          <a:lstStyle/>
          <a:p>
            <a:pPr algn="ctr"/>
            <a:r>
              <a:rPr lang="kk-KZ" altLang="ru-RU" b="1" dirty="0">
                <a:latin typeface="Times New Roman" pitchFamily="18" charset="0"/>
              </a:rPr>
              <a:t>ИНТЕРБЕЛСЕНДІ ОҚУДЫ ҰЙЫМДАСТЫРУ ЕРЕЖЕЛЕРІ</a:t>
            </a:r>
            <a:endParaRPr lang="ru-RU" dirty="0"/>
          </a:p>
        </p:txBody>
      </p:sp>
      <p:sp>
        <p:nvSpPr>
          <p:cNvPr id="3" name="Объект 2"/>
          <p:cNvSpPr>
            <a:spLocks noGrp="1"/>
          </p:cNvSpPr>
          <p:nvPr>
            <p:ph idx="1"/>
          </p:nvPr>
        </p:nvSpPr>
        <p:spPr>
          <a:xfrm>
            <a:off x="474133" y="1896533"/>
            <a:ext cx="11531600" cy="4826000"/>
          </a:xfrm>
        </p:spPr>
        <p:txBody>
          <a:bodyPr>
            <a:normAutofit/>
          </a:bodyPr>
          <a:lstStyle/>
          <a:p>
            <a:r>
              <a:rPr lang="kk-KZ" altLang="ru-RU" sz="2800" i="1" dirty="0">
                <a:latin typeface="Times New Roman" pitchFamily="18" charset="0"/>
              </a:rPr>
              <a:t>Бірінші ереже. </a:t>
            </a:r>
            <a:r>
              <a:rPr lang="kk-KZ" altLang="ru-RU" sz="2800" b="1" dirty="0">
                <a:latin typeface="Times New Roman" pitchFamily="18" charset="0"/>
              </a:rPr>
              <a:t>Аудиторияны жұмысқа дайындау.</a:t>
            </a:r>
            <a:endParaRPr lang="en-US" altLang="ru-RU" sz="2800" b="1" dirty="0">
              <a:latin typeface="Times New Roman" pitchFamily="18" charset="0"/>
            </a:endParaRPr>
          </a:p>
          <a:p>
            <a:r>
              <a:rPr lang="kk-KZ" altLang="ru-RU" sz="2800" i="1" dirty="0">
                <a:latin typeface="Times New Roman" pitchFamily="18" charset="0"/>
              </a:rPr>
              <a:t>Екінші ереже.</a:t>
            </a:r>
            <a:r>
              <a:rPr lang="kk-KZ" altLang="ru-RU" sz="2800" b="1" i="1" dirty="0">
                <a:latin typeface="Times New Roman" pitchFamily="18" charset="0"/>
              </a:rPr>
              <a:t> </a:t>
            </a:r>
            <a:r>
              <a:rPr lang="kk-KZ" altLang="ru-RU" sz="2800" b="1" dirty="0">
                <a:latin typeface="Times New Roman" pitchFamily="18" charset="0"/>
              </a:rPr>
              <a:t>Топқа бөлу.</a:t>
            </a:r>
            <a:r>
              <a:rPr lang="ru-RU" altLang="ru-RU" sz="2800" dirty="0">
                <a:latin typeface="Times New Roman" pitchFamily="18" charset="0"/>
              </a:rPr>
              <a:t> </a:t>
            </a:r>
            <a:endParaRPr lang="en-US" altLang="ru-RU" sz="2800" dirty="0">
              <a:latin typeface="Times New Roman" pitchFamily="18" charset="0"/>
            </a:endParaRPr>
          </a:p>
          <a:p>
            <a:r>
              <a:rPr lang="kk-KZ" altLang="ru-RU" sz="2800" i="1" dirty="0">
                <a:latin typeface="Times New Roman" pitchFamily="18" charset="0"/>
              </a:rPr>
              <a:t>Үшінші </a:t>
            </a:r>
            <a:r>
              <a:rPr lang="kk-KZ" altLang="ru-RU" sz="2800" i="1" dirty="0" smtClean="0">
                <a:latin typeface="Times New Roman" pitchFamily="18" charset="0"/>
              </a:rPr>
              <a:t>ереже</a:t>
            </a:r>
            <a:r>
              <a:rPr lang="kk-KZ" altLang="ru-RU" sz="2800" i="1" dirty="0">
                <a:latin typeface="Times New Roman" pitchFamily="18" charset="0"/>
              </a:rPr>
              <a:t>.</a:t>
            </a:r>
            <a:r>
              <a:rPr lang="kk-KZ" altLang="ru-RU" sz="2800" b="1" dirty="0">
                <a:latin typeface="Times New Roman" pitchFamily="18" charset="0"/>
              </a:rPr>
              <a:t> Мақсаттарды және күтілетін нәтижелерді </a:t>
            </a:r>
            <a:r>
              <a:rPr lang="kk-KZ" altLang="ru-RU" sz="2800" b="1" dirty="0" smtClean="0">
                <a:latin typeface="Times New Roman" pitchFamily="18" charset="0"/>
              </a:rPr>
              <a:t>айқындау</a:t>
            </a:r>
            <a:r>
              <a:rPr lang="kk-KZ" altLang="ru-RU" sz="2800" b="1" dirty="0">
                <a:latin typeface="Times New Roman" pitchFamily="18" charset="0"/>
              </a:rPr>
              <a:t>.</a:t>
            </a:r>
            <a:endParaRPr lang="en-US" altLang="ru-RU" sz="2800" b="1" dirty="0">
              <a:latin typeface="Times New Roman" pitchFamily="18" charset="0"/>
            </a:endParaRPr>
          </a:p>
          <a:p>
            <a:r>
              <a:rPr lang="kk-KZ" altLang="ru-RU" sz="2800" i="1" dirty="0">
                <a:latin typeface="Times New Roman" pitchFamily="18" charset="0"/>
              </a:rPr>
              <a:t>Төртінші ереже. </a:t>
            </a:r>
            <a:r>
              <a:rPr lang="kk-KZ" altLang="ru-RU" sz="2800" b="1" dirty="0">
                <a:latin typeface="Times New Roman" pitchFamily="18" charset="0"/>
              </a:rPr>
              <a:t>Жұмыс ережелерін қабылдау.</a:t>
            </a:r>
            <a:endParaRPr lang="en-US" altLang="ru-RU" sz="2800" b="1" dirty="0">
              <a:latin typeface="Times New Roman" pitchFamily="18" charset="0"/>
            </a:endParaRPr>
          </a:p>
          <a:p>
            <a:r>
              <a:rPr lang="kk-KZ" altLang="ru-RU" sz="2800" i="1" dirty="0">
                <a:latin typeface="Times New Roman" pitchFamily="18" charset="0"/>
              </a:rPr>
              <a:t>Бесінші ереже. </a:t>
            </a:r>
            <a:r>
              <a:rPr lang="kk-KZ" altLang="ru-RU" sz="2800" b="1" dirty="0">
                <a:latin typeface="Times New Roman" pitchFamily="18" charset="0"/>
              </a:rPr>
              <a:t>Сенім және жұмыс атмосферасын қалыптастыру.</a:t>
            </a:r>
            <a:endParaRPr lang="en-US" altLang="ru-RU" sz="2800" b="1" dirty="0">
              <a:latin typeface="Times New Roman" pitchFamily="18" charset="0"/>
            </a:endParaRPr>
          </a:p>
          <a:p>
            <a:r>
              <a:rPr lang="kk-KZ" altLang="ru-RU" sz="2800" i="1" dirty="0">
                <a:latin typeface="Times New Roman" pitchFamily="18" charset="0"/>
              </a:rPr>
              <a:t>Алтыншы ереже. </a:t>
            </a:r>
            <a:r>
              <a:rPr lang="kk-KZ" altLang="ru-RU" sz="2800" b="1" dirty="0">
                <a:latin typeface="Times New Roman" pitchFamily="18" charset="0"/>
              </a:rPr>
              <a:t>Барлық үйренушілер жұмысқа қатысуы керек.</a:t>
            </a:r>
            <a:r>
              <a:rPr lang="kk-KZ" altLang="ru-RU" sz="2800" dirty="0"/>
              <a:t> </a:t>
            </a:r>
            <a:endParaRPr lang="en-US" altLang="ru-RU" sz="2800" dirty="0"/>
          </a:p>
          <a:p>
            <a:r>
              <a:rPr lang="kk-KZ" altLang="ru-RU" sz="2800" i="1" dirty="0">
                <a:latin typeface="Times New Roman" pitchFamily="18" charset="0"/>
              </a:rPr>
              <a:t>Жетінші ереже.</a:t>
            </a:r>
            <a:r>
              <a:rPr lang="kk-KZ" altLang="ru-RU" sz="2800" b="1" dirty="0">
                <a:latin typeface="Times New Roman" pitchFamily="18" charset="0"/>
              </a:rPr>
              <a:t> Тыңдай білу: барлық пікірлер тыңдалуы керек.</a:t>
            </a:r>
            <a:r>
              <a:rPr lang="kk-KZ" altLang="ru-RU" sz="2800" dirty="0">
                <a:latin typeface="Times New Roman" pitchFamily="18" charset="0"/>
              </a:rPr>
              <a:t> </a:t>
            </a:r>
            <a:endParaRPr lang="en-US" altLang="ru-RU" sz="2800" dirty="0">
              <a:latin typeface="Times New Roman" pitchFamily="18" charset="0"/>
            </a:endParaRPr>
          </a:p>
          <a:p>
            <a:r>
              <a:rPr lang="kk-KZ" altLang="ru-RU" sz="2800" i="1" dirty="0">
                <a:latin typeface="Times New Roman" pitchFamily="18" charset="0"/>
              </a:rPr>
              <a:t>Сегізінші ереже. </a:t>
            </a:r>
            <a:r>
              <a:rPr lang="kk-KZ" altLang="ru-RU" sz="2800" b="1" dirty="0">
                <a:latin typeface="Times New Roman" pitchFamily="18" charset="0"/>
              </a:rPr>
              <a:t>Жазбаша жұмыстар.</a:t>
            </a:r>
            <a:endParaRPr lang="en-US" altLang="ru-RU" sz="2800" b="1" dirty="0">
              <a:latin typeface="Times New Roman" pitchFamily="18" charset="0"/>
            </a:endParaRPr>
          </a:p>
          <a:p>
            <a:r>
              <a:rPr lang="kk-KZ" altLang="ru-RU" sz="2800" i="1" dirty="0">
                <a:latin typeface="Times New Roman" pitchFamily="18" charset="0"/>
              </a:rPr>
              <a:t>Тоғызыншы ереже</a:t>
            </a:r>
            <a:r>
              <a:rPr lang="kk-KZ" altLang="ru-RU" sz="2800" b="1" dirty="0">
                <a:latin typeface="Times New Roman" pitchFamily="18" charset="0"/>
              </a:rPr>
              <a:t>.  Кері байланыс.</a:t>
            </a:r>
            <a:endParaRPr lang="en-US" altLang="ru-RU" sz="2800" dirty="0">
              <a:latin typeface="Times New Roman" pitchFamily="18" charset="0"/>
            </a:endParaRPr>
          </a:p>
          <a:p>
            <a:pPr marL="0" indent="0">
              <a:buNone/>
            </a:pPr>
            <a:endParaRPr lang="ru-RU" sz="2400" dirty="0"/>
          </a:p>
        </p:txBody>
      </p:sp>
    </p:spTree>
    <p:extLst>
      <p:ext uri="{BB962C8B-B14F-4D97-AF65-F5344CB8AC3E}">
        <p14:creationId xmlns:p14="http://schemas.microsoft.com/office/powerpoint/2010/main" val="393933164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kk-KZ" sz="3200" b="1" dirty="0">
                <a:latin typeface="Times New Roman" panose="02020603050405020304" pitchFamily="18" charset="0"/>
                <a:cs typeface="Times New Roman" panose="02020603050405020304" pitchFamily="18" charset="0"/>
              </a:rPr>
              <a:t>Оқудың </a:t>
            </a:r>
            <a:r>
              <a:rPr lang="kk-KZ" sz="3200" b="1" dirty="0" smtClean="0">
                <a:latin typeface="Times New Roman" panose="02020603050405020304" pitchFamily="18" charset="0"/>
                <a:cs typeface="Times New Roman" panose="02020603050405020304" pitchFamily="18" charset="0"/>
              </a:rPr>
              <a:t> интерактивті </a:t>
            </a:r>
            <a:r>
              <a:rPr lang="kk-KZ" sz="3200" b="1" dirty="0">
                <a:latin typeface="Times New Roman" panose="02020603050405020304" pitchFamily="18" charset="0"/>
                <a:cs typeface="Times New Roman" panose="02020603050405020304" pitchFamily="18" charset="0"/>
              </a:rPr>
              <a:t>әдістерінің артықшылығы</a:t>
            </a:r>
            <a:endParaRPr lang="ru-RU" sz="3200" b="1"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685799" y="1981200"/>
            <a:ext cx="11286067" cy="4707467"/>
          </a:xfrm>
        </p:spPr>
        <p:txBody>
          <a:bodyPr>
            <a:normAutofit fontScale="92500"/>
          </a:bodyPr>
          <a:lstStyle/>
          <a:p>
            <a:pPr>
              <a:buFont typeface="Wingdings" panose="05000000000000000000" pitchFamily="2" charset="2"/>
              <a:buChar char="ü"/>
            </a:pPr>
            <a:r>
              <a:rPr lang="kk-KZ" dirty="0" smtClean="0"/>
              <a:t> </a:t>
            </a:r>
            <a:r>
              <a:rPr lang="kk-KZ" sz="2800" b="1" dirty="0" smtClean="0">
                <a:latin typeface="Times New Roman" panose="02020603050405020304" pitchFamily="18" charset="0"/>
                <a:cs typeface="Times New Roman" panose="02020603050405020304" pitchFamily="18" charset="0"/>
              </a:rPr>
              <a:t>оқушылардың </a:t>
            </a:r>
            <a:r>
              <a:rPr lang="kk-KZ" sz="2800" b="1" dirty="0">
                <a:latin typeface="Times New Roman" panose="02020603050405020304" pitchFamily="18" charset="0"/>
                <a:cs typeface="Times New Roman" panose="02020603050405020304" pitchFamily="18" charset="0"/>
              </a:rPr>
              <a:t>қызығушылығын туғызады;</a:t>
            </a:r>
            <a:endParaRPr lang="ru-RU" sz="2800" b="1" dirty="0">
              <a:latin typeface="Times New Roman" panose="02020603050405020304" pitchFamily="18" charset="0"/>
              <a:cs typeface="Times New Roman" panose="02020603050405020304" pitchFamily="18" charset="0"/>
            </a:endParaRPr>
          </a:p>
          <a:p>
            <a:pPr>
              <a:buFont typeface="Wingdings" panose="05000000000000000000" pitchFamily="2" charset="2"/>
              <a:buChar char="ü"/>
            </a:pPr>
            <a:r>
              <a:rPr lang="kk-KZ" sz="2800" b="1" dirty="0" smtClean="0">
                <a:latin typeface="Times New Roman" panose="02020603050405020304" pitchFamily="18" charset="0"/>
                <a:cs typeface="Times New Roman" panose="02020603050405020304" pitchFamily="18" charset="0"/>
              </a:rPr>
              <a:t> әрқайсысының </a:t>
            </a:r>
            <a:r>
              <a:rPr lang="kk-KZ" sz="2800" b="1" dirty="0">
                <a:latin typeface="Times New Roman" panose="02020603050405020304" pitchFamily="18" charset="0"/>
                <a:cs typeface="Times New Roman" panose="02020603050405020304" pitchFamily="18" charset="0"/>
              </a:rPr>
              <a:t>оқу процесіне қатысу белсенділігін кеңейтеді;</a:t>
            </a:r>
            <a:endParaRPr lang="ru-RU" sz="2800" b="1" dirty="0">
              <a:latin typeface="Times New Roman" panose="02020603050405020304" pitchFamily="18" charset="0"/>
              <a:cs typeface="Times New Roman" panose="02020603050405020304" pitchFamily="18" charset="0"/>
            </a:endParaRPr>
          </a:p>
          <a:p>
            <a:pPr>
              <a:buFont typeface="Wingdings" panose="05000000000000000000" pitchFamily="2" charset="2"/>
              <a:buChar char="ü"/>
            </a:pPr>
            <a:r>
              <a:rPr lang="kk-KZ" sz="2800" b="1" dirty="0" smtClean="0">
                <a:latin typeface="Times New Roman" panose="02020603050405020304" pitchFamily="18" charset="0"/>
                <a:cs typeface="Times New Roman" panose="02020603050405020304" pitchFamily="18" charset="0"/>
              </a:rPr>
              <a:t> </a:t>
            </a:r>
            <a:r>
              <a:rPr lang="kk-KZ" sz="2800" b="1" dirty="0">
                <a:latin typeface="Times New Roman" panose="02020603050405020304" pitchFamily="18" charset="0"/>
                <a:cs typeface="Times New Roman" panose="02020603050405020304" pitchFamily="18" charset="0"/>
              </a:rPr>
              <a:t>әрбір оқушының сезіміне назар аударады;</a:t>
            </a:r>
            <a:endParaRPr lang="ru-RU" sz="2800" b="1" dirty="0">
              <a:latin typeface="Times New Roman" panose="02020603050405020304" pitchFamily="18" charset="0"/>
              <a:cs typeface="Times New Roman" panose="02020603050405020304" pitchFamily="18" charset="0"/>
            </a:endParaRPr>
          </a:p>
          <a:p>
            <a:pPr>
              <a:buFont typeface="Wingdings" panose="05000000000000000000" pitchFamily="2" charset="2"/>
              <a:buChar char="ü"/>
            </a:pPr>
            <a:r>
              <a:rPr lang="kk-KZ" sz="2800" b="1" dirty="0" smtClean="0">
                <a:latin typeface="Times New Roman" panose="02020603050405020304" pitchFamily="18" charset="0"/>
                <a:cs typeface="Times New Roman" panose="02020603050405020304" pitchFamily="18" charset="0"/>
              </a:rPr>
              <a:t> </a:t>
            </a:r>
            <a:r>
              <a:rPr lang="kk-KZ" sz="2800" b="1" dirty="0">
                <a:latin typeface="Times New Roman" panose="02020603050405020304" pitchFamily="18" charset="0"/>
                <a:cs typeface="Times New Roman" panose="02020603050405020304" pitchFamily="18" charset="0"/>
              </a:rPr>
              <a:t>оқу материалдарын тиімді меңгеруге бейімдейді;</a:t>
            </a:r>
            <a:endParaRPr lang="ru-RU" sz="2800" b="1" dirty="0">
              <a:latin typeface="Times New Roman" panose="02020603050405020304" pitchFamily="18" charset="0"/>
              <a:cs typeface="Times New Roman" panose="02020603050405020304" pitchFamily="18" charset="0"/>
            </a:endParaRPr>
          </a:p>
          <a:p>
            <a:pPr>
              <a:buFont typeface="Wingdings" panose="05000000000000000000" pitchFamily="2" charset="2"/>
              <a:buChar char="ü"/>
            </a:pPr>
            <a:r>
              <a:rPr lang="kk-KZ" sz="2800" b="1" dirty="0" smtClean="0">
                <a:latin typeface="Times New Roman" panose="02020603050405020304" pitchFamily="18" charset="0"/>
                <a:cs typeface="Times New Roman" panose="02020603050405020304" pitchFamily="18" charset="0"/>
              </a:rPr>
              <a:t> </a:t>
            </a:r>
            <a:r>
              <a:rPr lang="kk-KZ" sz="2800" b="1" dirty="0">
                <a:latin typeface="Times New Roman" panose="02020603050405020304" pitchFamily="18" charset="0"/>
                <a:cs typeface="Times New Roman" panose="02020603050405020304" pitchFamily="18" charset="0"/>
              </a:rPr>
              <a:t>оқушыларға көпжоспарлы әрекет етуге әсер етеді;</a:t>
            </a:r>
            <a:endParaRPr lang="ru-RU" sz="2800" b="1" dirty="0">
              <a:latin typeface="Times New Roman" panose="02020603050405020304" pitchFamily="18" charset="0"/>
              <a:cs typeface="Times New Roman" panose="02020603050405020304" pitchFamily="18" charset="0"/>
            </a:endParaRPr>
          </a:p>
          <a:p>
            <a:pPr>
              <a:buFont typeface="Wingdings" panose="05000000000000000000" pitchFamily="2" charset="2"/>
              <a:buChar char="ü"/>
            </a:pPr>
            <a:r>
              <a:rPr lang="kk-KZ" sz="2800" b="1" dirty="0" smtClean="0">
                <a:latin typeface="Times New Roman" panose="02020603050405020304" pitchFamily="18" charset="0"/>
                <a:cs typeface="Times New Roman" panose="02020603050405020304" pitchFamily="18" charset="0"/>
              </a:rPr>
              <a:t> </a:t>
            </a:r>
            <a:r>
              <a:rPr lang="kk-KZ" sz="2800" b="1" dirty="0">
                <a:latin typeface="Times New Roman" panose="02020603050405020304" pitchFamily="18" charset="0"/>
                <a:cs typeface="Times New Roman" panose="02020603050405020304" pitchFamily="18" charset="0"/>
              </a:rPr>
              <a:t>кері байланысты (аудиторияның жауап беру реакциясын) жүзеге </a:t>
            </a:r>
            <a:r>
              <a:rPr lang="kk-KZ" sz="2800" b="1" dirty="0" smtClean="0">
                <a:latin typeface="Times New Roman" panose="02020603050405020304" pitchFamily="18" charset="0"/>
                <a:cs typeface="Times New Roman" panose="02020603050405020304" pitchFamily="18" charset="0"/>
              </a:rPr>
              <a:t>  асырады</a:t>
            </a:r>
            <a:r>
              <a:rPr lang="kk-KZ" sz="2800" b="1" dirty="0">
                <a:latin typeface="Times New Roman" panose="02020603050405020304" pitchFamily="18" charset="0"/>
                <a:cs typeface="Times New Roman" panose="02020603050405020304" pitchFamily="18" charset="0"/>
              </a:rPr>
              <a:t>;</a:t>
            </a:r>
            <a:endParaRPr lang="ru-RU" sz="2800" b="1" dirty="0">
              <a:latin typeface="Times New Roman" panose="02020603050405020304" pitchFamily="18" charset="0"/>
              <a:cs typeface="Times New Roman" panose="02020603050405020304" pitchFamily="18" charset="0"/>
            </a:endParaRPr>
          </a:p>
          <a:p>
            <a:pPr>
              <a:buFont typeface="Wingdings" panose="05000000000000000000" pitchFamily="2" charset="2"/>
              <a:buChar char="ü"/>
            </a:pPr>
            <a:r>
              <a:rPr lang="kk-KZ" sz="2800" b="1" dirty="0" smtClean="0">
                <a:latin typeface="Times New Roman" panose="02020603050405020304" pitchFamily="18" charset="0"/>
                <a:cs typeface="Times New Roman" panose="02020603050405020304" pitchFamily="18" charset="0"/>
              </a:rPr>
              <a:t> </a:t>
            </a:r>
            <a:r>
              <a:rPr lang="kk-KZ" sz="2800" b="1" dirty="0">
                <a:latin typeface="Times New Roman" panose="02020603050405020304" pitchFamily="18" charset="0"/>
                <a:cs typeface="Times New Roman" panose="02020603050405020304" pitchFamily="18" charset="0"/>
              </a:rPr>
              <a:t>оқушылардың пікірлері мен қарым-қатынастарын қалыптастырады;</a:t>
            </a:r>
            <a:endParaRPr lang="ru-RU" sz="2800" b="1" dirty="0">
              <a:latin typeface="Times New Roman" panose="02020603050405020304" pitchFamily="18" charset="0"/>
              <a:cs typeface="Times New Roman" panose="02020603050405020304" pitchFamily="18" charset="0"/>
            </a:endParaRPr>
          </a:p>
          <a:p>
            <a:pPr>
              <a:buFont typeface="Wingdings" panose="05000000000000000000" pitchFamily="2" charset="2"/>
              <a:buChar char="ü"/>
            </a:pPr>
            <a:r>
              <a:rPr lang="kk-KZ" sz="2800" b="1" dirty="0" smtClean="0">
                <a:latin typeface="Times New Roman" panose="02020603050405020304" pitchFamily="18" charset="0"/>
                <a:cs typeface="Times New Roman" panose="02020603050405020304" pitchFamily="18" charset="0"/>
              </a:rPr>
              <a:t> </a:t>
            </a:r>
            <a:r>
              <a:rPr lang="kk-KZ" sz="2800" b="1" dirty="0">
                <a:latin typeface="Times New Roman" panose="02020603050405020304" pitchFamily="18" charset="0"/>
                <a:cs typeface="Times New Roman" panose="02020603050405020304" pitchFamily="18" charset="0"/>
              </a:rPr>
              <a:t>өмірлік машықтарды қалыптастырады</a:t>
            </a:r>
            <a:r>
              <a:rPr lang="kk-KZ" sz="2800" b="1" dirty="0" smtClean="0">
                <a:latin typeface="Times New Roman" panose="02020603050405020304" pitchFamily="18" charset="0"/>
                <a:cs typeface="Times New Roman" panose="02020603050405020304" pitchFamily="18" charset="0"/>
              </a:rPr>
              <a:t>;</a:t>
            </a:r>
            <a:endParaRPr lang="ru-RU" sz="2800" b="1" dirty="0">
              <a:latin typeface="Times New Roman" panose="02020603050405020304" pitchFamily="18" charset="0"/>
              <a:cs typeface="Times New Roman" panose="02020603050405020304" pitchFamily="18" charset="0"/>
            </a:endParaRPr>
          </a:p>
          <a:p>
            <a:pPr>
              <a:buFont typeface="Wingdings" panose="05000000000000000000" pitchFamily="2" charset="2"/>
              <a:buChar char="ü"/>
            </a:pPr>
            <a:r>
              <a:rPr lang="kk-KZ" sz="2800" b="1" dirty="0" smtClean="0">
                <a:latin typeface="Times New Roman" panose="02020603050405020304" pitchFamily="18" charset="0"/>
                <a:cs typeface="Times New Roman" panose="02020603050405020304" pitchFamily="18" charset="0"/>
              </a:rPr>
              <a:t> </a:t>
            </a:r>
            <a:r>
              <a:rPr lang="kk-KZ" sz="2800" b="1" dirty="0">
                <a:latin typeface="Times New Roman" panose="02020603050405020304" pitchFamily="18" charset="0"/>
                <a:cs typeface="Times New Roman" panose="02020603050405020304" pitchFamily="18" charset="0"/>
              </a:rPr>
              <a:t>мінез-құлықтың өзгеруіне көмектеседі.</a:t>
            </a:r>
            <a:endParaRPr lang="ru-RU"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5091922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kk-KZ" altLang="zh-CN" b="1" dirty="0">
                <a:latin typeface="Times New Roman" pitchFamily="18" charset="0"/>
              </a:rPr>
              <a:t>ИНТЕРБЕЛСЕНДІ ӘДІСТЕРДІҢ ТҮРЛЕРІ</a:t>
            </a:r>
            <a:endParaRPr lang="ru-RU" dirty="0"/>
          </a:p>
        </p:txBody>
      </p:sp>
      <p:graphicFrame>
        <p:nvGraphicFramePr>
          <p:cNvPr id="4" name="Group 36"/>
          <p:cNvGraphicFramePr>
            <a:graphicFrameLocks noGrp="1"/>
          </p:cNvGraphicFramePr>
          <p:nvPr>
            <p:ph sz="half" idx="4294967295"/>
            <p:extLst>
              <p:ext uri="{D42A27DB-BD31-4B8C-83A1-F6EECF244321}">
                <p14:modId xmlns:p14="http://schemas.microsoft.com/office/powerpoint/2010/main" val="613161254"/>
              </p:ext>
            </p:extLst>
          </p:nvPr>
        </p:nvGraphicFramePr>
        <p:xfrm>
          <a:off x="575732" y="2065867"/>
          <a:ext cx="11294535" cy="4937760"/>
        </p:xfrm>
        <a:graphic>
          <a:graphicData uri="http://schemas.openxmlformats.org/drawingml/2006/table">
            <a:tbl>
              <a:tblPr/>
              <a:tblGrid>
                <a:gridCol w="2898688"/>
                <a:gridCol w="8395847"/>
              </a:tblGrid>
              <a:tr h="1447800">
                <a:tc>
                  <a:txBody>
                    <a:bodyPr/>
                    <a:lstStyle>
                      <a:lvl1pPr>
                        <a:spcBef>
                          <a:spcPct val="20000"/>
                        </a:spcBef>
                        <a:buClr>
                          <a:schemeClr val="accent2"/>
                        </a:buClr>
                        <a:buFont typeface="Wingdings" pitchFamily="2" charset="2"/>
                        <a:defRPr sz="2600">
                          <a:solidFill>
                            <a:schemeClr val="tx1"/>
                          </a:solidFill>
                          <a:latin typeface="Verdana" pitchFamily="34" charset="0"/>
                        </a:defRPr>
                      </a:lvl1pPr>
                      <a:lvl2pPr marL="471488">
                        <a:spcBef>
                          <a:spcPct val="20000"/>
                        </a:spcBef>
                        <a:buClr>
                          <a:schemeClr val="accent2"/>
                        </a:buClr>
                        <a:buFont typeface="Wingdings" pitchFamily="2" charset="2"/>
                        <a:defRPr sz="2200">
                          <a:solidFill>
                            <a:schemeClr val="tx1"/>
                          </a:solidFill>
                          <a:latin typeface="Verdana" pitchFamily="34" charset="0"/>
                        </a:defRPr>
                      </a:lvl2pPr>
                      <a:lvl3pPr marL="909638">
                        <a:spcBef>
                          <a:spcPct val="20000"/>
                        </a:spcBef>
                        <a:buClr>
                          <a:schemeClr val="accent2"/>
                        </a:buClr>
                        <a:buFont typeface="Wingdings" pitchFamily="2" charset="2"/>
                        <a:defRPr sz="2100">
                          <a:solidFill>
                            <a:schemeClr val="tx1"/>
                          </a:solidFill>
                          <a:latin typeface="Verdana" pitchFamily="34" charset="0"/>
                        </a:defRPr>
                      </a:lvl3pPr>
                      <a:lvl4pPr marL="1306513">
                        <a:spcBef>
                          <a:spcPct val="20000"/>
                        </a:spcBef>
                        <a:buClr>
                          <a:schemeClr val="accent2"/>
                        </a:buClr>
                        <a:buFont typeface="Wingdings" pitchFamily="2" charset="2"/>
                        <a:defRPr>
                          <a:solidFill>
                            <a:schemeClr val="tx1"/>
                          </a:solidFill>
                          <a:latin typeface="Verdana" pitchFamily="34" charset="0"/>
                        </a:defRPr>
                      </a:lvl4pPr>
                      <a:lvl5pPr marL="1695450">
                        <a:spcBef>
                          <a:spcPct val="25000"/>
                        </a:spcBef>
                        <a:buClr>
                          <a:schemeClr val="accent2"/>
                        </a:buClr>
                        <a:buFont typeface="Wingdings" pitchFamily="2" charset="2"/>
                        <a:defRPr>
                          <a:solidFill>
                            <a:schemeClr val="tx1"/>
                          </a:solidFill>
                          <a:latin typeface="Verdana" pitchFamily="34" charset="0"/>
                        </a:defRPr>
                      </a:lvl5pPr>
                      <a:lvl6pPr marL="2152650" fontAlgn="base">
                        <a:spcBef>
                          <a:spcPct val="25000"/>
                        </a:spcBef>
                        <a:spcAft>
                          <a:spcPct val="0"/>
                        </a:spcAft>
                        <a:buClr>
                          <a:schemeClr val="accent2"/>
                        </a:buClr>
                        <a:buFont typeface="Wingdings" pitchFamily="2" charset="2"/>
                        <a:defRPr>
                          <a:solidFill>
                            <a:schemeClr val="tx1"/>
                          </a:solidFill>
                          <a:latin typeface="Verdana" pitchFamily="34" charset="0"/>
                        </a:defRPr>
                      </a:lvl6pPr>
                      <a:lvl7pPr marL="2609850" fontAlgn="base">
                        <a:spcBef>
                          <a:spcPct val="25000"/>
                        </a:spcBef>
                        <a:spcAft>
                          <a:spcPct val="0"/>
                        </a:spcAft>
                        <a:buClr>
                          <a:schemeClr val="accent2"/>
                        </a:buClr>
                        <a:buFont typeface="Wingdings" pitchFamily="2" charset="2"/>
                        <a:defRPr>
                          <a:solidFill>
                            <a:schemeClr val="tx1"/>
                          </a:solidFill>
                          <a:latin typeface="Verdana" pitchFamily="34" charset="0"/>
                        </a:defRPr>
                      </a:lvl7pPr>
                      <a:lvl8pPr marL="3067050" fontAlgn="base">
                        <a:spcBef>
                          <a:spcPct val="25000"/>
                        </a:spcBef>
                        <a:spcAft>
                          <a:spcPct val="0"/>
                        </a:spcAft>
                        <a:buClr>
                          <a:schemeClr val="accent2"/>
                        </a:buClr>
                        <a:buFont typeface="Wingdings" pitchFamily="2" charset="2"/>
                        <a:defRPr>
                          <a:solidFill>
                            <a:schemeClr val="tx1"/>
                          </a:solidFill>
                          <a:latin typeface="Verdana" pitchFamily="34" charset="0"/>
                        </a:defRPr>
                      </a:lvl8pPr>
                      <a:lvl9pPr marL="3524250" fontAlgn="base">
                        <a:spcBef>
                          <a:spcPct val="25000"/>
                        </a:spcBef>
                        <a:spcAft>
                          <a:spcPct val="0"/>
                        </a:spcAft>
                        <a:buClr>
                          <a:schemeClr val="accent2"/>
                        </a:buClr>
                        <a:buFont typeface="Wingdings" pitchFamily="2" charset="2"/>
                        <a:defRPr>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kk-KZ" altLang="ru-RU" sz="2000" b="1" i="0" u="none" strike="noStrike" cap="none" normalizeH="0" baseline="0" dirty="0" smtClean="0">
                          <a:ln>
                            <a:noFill/>
                          </a:ln>
                          <a:solidFill>
                            <a:schemeClr val="tx1"/>
                          </a:solidFill>
                          <a:effectLst/>
                          <a:latin typeface="Times New Roman" pitchFamily="18" charset="0"/>
                        </a:rPr>
                        <a:t>Проблеманы айқындау кезеңі</a:t>
                      </a:r>
                    </a:p>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kk-KZ" altLang="ru-RU" sz="2000" b="1" i="0" u="none" strike="noStrike" cap="none" normalizeH="0" baseline="0" dirty="0" smtClean="0">
                          <a:ln>
                            <a:noFill/>
                          </a:ln>
                          <a:solidFill>
                            <a:schemeClr val="tx1"/>
                          </a:solidFill>
                          <a:effectLst/>
                          <a:latin typeface="Times New Roman" pitchFamily="18" charset="0"/>
                        </a:rPr>
                        <a:t>Қызығушылықты ояту кезеңі.</a:t>
                      </a:r>
                    </a:p>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endParaRPr kumimoji="0" lang="ru-RU" altLang="ru-RU" sz="2000" b="1" i="0" u="none" strike="noStrike" cap="none" normalizeH="0" baseline="0" dirty="0" smtClean="0">
                        <a:ln>
                          <a:noFill/>
                        </a:ln>
                        <a:solidFill>
                          <a:schemeClr val="tx1"/>
                        </a:solidFill>
                        <a:effectLst/>
                        <a:latin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Font typeface="Wingdings" pitchFamily="2" charset="2"/>
                        <a:defRPr sz="2600">
                          <a:solidFill>
                            <a:schemeClr val="tx1"/>
                          </a:solidFill>
                          <a:latin typeface="Verdana" pitchFamily="34" charset="0"/>
                        </a:defRPr>
                      </a:lvl1pPr>
                      <a:lvl2pPr marL="471488">
                        <a:spcBef>
                          <a:spcPct val="20000"/>
                        </a:spcBef>
                        <a:buClr>
                          <a:schemeClr val="accent2"/>
                        </a:buClr>
                        <a:buFont typeface="Wingdings" pitchFamily="2" charset="2"/>
                        <a:defRPr sz="2200">
                          <a:solidFill>
                            <a:schemeClr val="tx1"/>
                          </a:solidFill>
                          <a:latin typeface="Verdana" pitchFamily="34" charset="0"/>
                        </a:defRPr>
                      </a:lvl2pPr>
                      <a:lvl3pPr marL="909638">
                        <a:spcBef>
                          <a:spcPct val="20000"/>
                        </a:spcBef>
                        <a:buClr>
                          <a:schemeClr val="accent2"/>
                        </a:buClr>
                        <a:buFont typeface="Wingdings" pitchFamily="2" charset="2"/>
                        <a:defRPr sz="2100">
                          <a:solidFill>
                            <a:schemeClr val="tx1"/>
                          </a:solidFill>
                          <a:latin typeface="Verdana" pitchFamily="34" charset="0"/>
                        </a:defRPr>
                      </a:lvl3pPr>
                      <a:lvl4pPr marL="1306513">
                        <a:spcBef>
                          <a:spcPct val="20000"/>
                        </a:spcBef>
                        <a:buClr>
                          <a:schemeClr val="accent2"/>
                        </a:buClr>
                        <a:buFont typeface="Wingdings" pitchFamily="2" charset="2"/>
                        <a:defRPr>
                          <a:solidFill>
                            <a:schemeClr val="tx1"/>
                          </a:solidFill>
                          <a:latin typeface="Verdana" pitchFamily="34" charset="0"/>
                        </a:defRPr>
                      </a:lvl4pPr>
                      <a:lvl5pPr marL="1695450">
                        <a:spcBef>
                          <a:spcPct val="25000"/>
                        </a:spcBef>
                        <a:buClr>
                          <a:schemeClr val="accent2"/>
                        </a:buClr>
                        <a:buFont typeface="Wingdings" pitchFamily="2" charset="2"/>
                        <a:defRPr>
                          <a:solidFill>
                            <a:schemeClr val="tx1"/>
                          </a:solidFill>
                          <a:latin typeface="Verdana" pitchFamily="34" charset="0"/>
                        </a:defRPr>
                      </a:lvl5pPr>
                      <a:lvl6pPr marL="2152650" fontAlgn="base">
                        <a:spcBef>
                          <a:spcPct val="25000"/>
                        </a:spcBef>
                        <a:spcAft>
                          <a:spcPct val="0"/>
                        </a:spcAft>
                        <a:buClr>
                          <a:schemeClr val="accent2"/>
                        </a:buClr>
                        <a:buFont typeface="Wingdings" pitchFamily="2" charset="2"/>
                        <a:defRPr>
                          <a:solidFill>
                            <a:schemeClr val="tx1"/>
                          </a:solidFill>
                          <a:latin typeface="Verdana" pitchFamily="34" charset="0"/>
                        </a:defRPr>
                      </a:lvl6pPr>
                      <a:lvl7pPr marL="2609850" fontAlgn="base">
                        <a:spcBef>
                          <a:spcPct val="25000"/>
                        </a:spcBef>
                        <a:spcAft>
                          <a:spcPct val="0"/>
                        </a:spcAft>
                        <a:buClr>
                          <a:schemeClr val="accent2"/>
                        </a:buClr>
                        <a:buFont typeface="Wingdings" pitchFamily="2" charset="2"/>
                        <a:defRPr>
                          <a:solidFill>
                            <a:schemeClr val="tx1"/>
                          </a:solidFill>
                          <a:latin typeface="Verdana" pitchFamily="34" charset="0"/>
                        </a:defRPr>
                      </a:lvl7pPr>
                      <a:lvl8pPr marL="3067050" fontAlgn="base">
                        <a:spcBef>
                          <a:spcPct val="25000"/>
                        </a:spcBef>
                        <a:spcAft>
                          <a:spcPct val="0"/>
                        </a:spcAft>
                        <a:buClr>
                          <a:schemeClr val="accent2"/>
                        </a:buClr>
                        <a:buFont typeface="Wingdings" pitchFamily="2" charset="2"/>
                        <a:defRPr>
                          <a:solidFill>
                            <a:schemeClr val="tx1"/>
                          </a:solidFill>
                          <a:latin typeface="Verdana" pitchFamily="34" charset="0"/>
                        </a:defRPr>
                      </a:lvl8pPr>
                      <a:lvl9pPr marL="3524250" fontAlgn="base">
                        <a:spcBef>
                          <a:spcPct val="25000"/>
                        </a:spcBef>
                        <a:spcAft>
                          <a:spcPct val="0"/>
                        </a:spcAft>
                        <a:buClr>
                          <a:schemeClr val="accent2"/>
                        </a:buClr>
                        <a:buFont typeface="Wingdings" pitchFamily="2" charset="2"/>
                        <a:defRPr>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kk-KZ" altLang="ru-RU" sz="2400" b="1" i="1" u="none" strike="noStrike" cap="none" normalizeH="0" baseline="0" dirty="0" smtClean="0">
                          <a:ln>
                            <a:noFill/>
                          </a:ln>
                          <a:solidFill>
                            <a:schemeClr val="tx1"/>
                          </a:solidFill>
                          <a:effectLst/>
                          <a:latin typeface="Times New Roman" pitchFamily="18" charset="0"/>
                        </a:rPr>
                        <a:t>Ой қозғау, Т-кестесі, Болжау, Кластерлер, Оңай және қиын сұрақтар кестесі, Қос шеңбер,  Атаулар туралы үш сұрақ, Еркін жазу, Білемін, білгім келеді, білдім, Дөңгелек үстел</a:t>
                      </a:r>
                      <a:endParaRPr kumimoji="0" lang="ru-RU" altLang="ru-RU" sz="2400" b="1" i="1"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600200">
                <a:tc>
                  <a:txBody>
                    <a:bodyPr/>
                    <a:lstStyle>
                      <a:lvl1pPr>
                        <a:spcBef>
                          <a:spcPct val="20000"/>
                        </a:spcBef>
                        <a:buClr>
                          <a:schemeClr val="accent2"/>
                        </a:buClr>
                        <a:buFont typeface="Wingdings" pitchFamily="2" charset="2"/>
                        <a:defRPr sz="2600">
                          <a:solidFill>
                            <a:schemeClr val="tx1"/>
                          </a:solidFill>
                          <a:latin typeface="Verdana" pitchFamily="34" charset="0"/>
                        </a:defRPr>
                      </a:lvl1pPr>
                      <a:lvl2pPr marL="471488">
                        <a:spcBef>
                          <a:spcPct val="20000"/>
                        </a:spcBef>
                        <a:buClr>
                          <a:schemeClr val="accent2"/>
                        </a:buClr>
                        <a:buFont typeface="Wingdings" pitchFamily="2" charset="2"/>
                        <a:defRPr sz="2200">
                          <a:solidFill>
                            <a:schemeClr val="tx1"/>
                          </a:solidFill>
                          <a:latin typeface="Verdana" pitchFamily="34" charset="0"/>
                        </a:defRPr>
                      </a:lvl2pPr>
                      <a:lvl3pPr marL="909638">
                        <a:spcBef>
                          <a:spcPct val="20000"/>
                        </a:spcBef>
                        <a:buClr>
                          <a:schemeClr val="accent2"/>
                        </a:buClr>
                        <a:buFont typeface="Wingdings" pitchFamily="2" charset="2"/>
                        <a:defRPr sz="2100">
                          <a:solidFill>
                            <a:schemeClr val="tx1"/>
                          </a:solidFill>
                          <a:latin typeface="Verdana" pitchFamily="34" charset="0"/>
                        </a:defRPr>
                      </a:lvl3pPr>
                      <a:lvl4pPr marL="1306513">
                        <a:spcBef>
                          <a:spcPct val="20000"/>
                        </a:spcBef>
                        <a:buClr>
                          <a:schemeClr val="accent2"/>
                        </a:buClr>
                        <a:buFont typeface="Wingdings" pitchFamily="2" charset="2"/>
                        <a:defRPr>
                          <a:solidFill>
                            <a:schemeClr val="tx1"/>
                          </a:solidFill>
                          <a:latin typeface="Verdana" pitchFamily="34" charset="0"/>
                        </a:defRPr>
                      </a:lvl4pPr>
                      <a:lvl5pPr marL="1695450">
                        <a:spcBef>
                          <a:spcPct val="25000"/>
                        </a:spcBef>
                        <a:buClr>
                          <a:schemeClr val="accent2"/>
                        </a:buClr>
                        <a:buFont typeface="Wingdings" pitchFamily="2" charset="2"/>
                        <a:defRPr>
                          <a:solidFill>
                            <a:schemeClr val="tx1"/>
                          </a:solidFill>
                          <a:latin typeface="Verdana" pitchFamily="34" charset="0"/>
                        </a:defRPr>
                      </a:lvl5pPr>
                      <a:lvl6pPr marL="2152650" fontAlgn="base">
                        <a:spcBef>
                          <a:spcPct val="25000"/>
                        </a:spcBef>
                        <a:spcAft>
                          <a:spcPct val="0"/>
                        </a:spcAft>
                        <a:buClr>
                          <a:schemeClr val="accent2"/>
                        </a:buClr>
                        <a:buFont typeface="Wingdings" pitchFamily="2" charset="2"/>
                        <a:defRPr>
                          <a:solidFill>
                            <a:schemeClr val="tx1"/>
                          </a:solidFill>
                          <a:latin typeface="Verdana" pitchFamily="34" charset="0"/>
                        </a:defRPr>
                      </a:lvl6pPr>
                      <a:lvl7pPr marL="2609850" fontAlgn="base">
                        <a:spcBef>
                          <a:spcPct val="25000"/>
                        </a:spcBef>
                        <a:spcAft>
                          <a:spcPct val="0"/>
                        </a:spcAft>
                        <a:buClr>
                          <a:schemeClr val="accent2"/>
                        </a:buClr>
                        <a:buFont typeface="Wingdings" pitchFamily="2" charset="2"/>
                        <a:defRPr>
                          <a:solidFill>
                            <a:schemeClr val="tx1"/>
                          </a:solidFill>
                          <a:latin typeface="Verdana" pitchFamily="34" charset="0"/>
                        </a:defRPr>
                      </a:lvl7pPr>
                      <a:lvl8pPr marL="3067050" fontAlgn="base">
                        <a:spcBef>
                          <a:spcPct val="25000"/>
                        </a:spcBef>
                        <a:spcAft>
                          <a:spcPct val="0"/>
                        </a:spcAft>
                        <a:buClr>
                          <a:schemeClr val="accent2"/>
                        </a:buClr>
                        <a:buFont typeface="Wingdings" pitchFamily="2" charset="2"/>
                        <a:defRPr>
                          <a:solidFill>
                            <a:schemeClr val="tx1"/>
                          </a:solidFill>
                          <a:latin typeface="Verdana" pitchFamily="34" charset="0"/>
                        </a:defRPr>
                      </a:lvl8pPr>
                      <a:lvl9pPr marL="3524250" fontAlgn="base">
                        <a:spcBef>
                          <a:spcPct val="25000"/>
                        </a:spcBef>
                        <a:spcAft>
                          <a:spcPct val="0"/>
                        </a:spcAft>
                        <a:buClr>
                          <a:schemeClr val="accent2"/>
                        </a:buClr>
                        <a:buFont typeface="Wingdings" pitchFamily="2" charset="2"/>
                        <a:defRPr>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kk-KZ" altLang="ru-RU" sz="2000" b="1" i="0" u="none" strike="noStrike" cap="none" normalizeH="0" baseline="0" dirty="0" smtClean="0">
                          <a:ln>
                            <a:noFill/>
                          </a:ln>
                          <a:solidFill>
                            <a:schemeClr val="tx1"/>
                          </a:solidFill>
                          <a:effectLst/>
                          <a:latin typeface="Times New Roman" pitchFamily="18" charset="0"/>
                        </a:rPr>
                        <a:t>Проблеманы шешу</a:t>
                      </a:r>
                      <a:r>
                        <a:rPr kumimoji="0" lang="kk-KZ" altLang="ru-RU" sz="2600" b="0" i="0" u="none" strike="noStrike" cap="none" normalizeH="0" baseline="0" dirty="0" smtClean="0">
                          <a:ln>
                            <a:noFill/>
                          </a:ln>
                          <a:solidFill>
                            <a:schemeClr val="tx1"/>
                          </a:solidFill>
                          <a:effectLst/>
                          <a:latin typeface="Verdana" pitchFamily="34" charset="0"/>
                        </a:rPr>
                        <a:t> </a:t>
                      </a:r>
                      <a:r>
                        <a:rPr kumimoji="0" lang="kk-KZ" altLang="ru-RU" sz="2000" b="1" i="0" u="none" strike="noStrike" cap="none" normalizeH="0" baseline="0" dirty="0" smtClean="0">
                          <a:ln>
                            <a:noFill/>
                          </a:ln>
                          <a:solidFill>
                            <a:schemeClr val="tx1"/>
                          </a:solidFill>
                          <a:effectLst/>
                          <a:latin typeface="Times New Roman" pitchFamily="18" charset="0"/>
                        </a:rPr>
                        <a:t>кезеңі.</a:t>
                      </a:r>
                    </a:p>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kk-KZ" altLang="ru-RU" sz="2000" b="1" i="0" u="none" strike="noStrike" cap="none" normalizeH="0" baseline="0" dirty="0" smtClean="0">
                          <a:ln>
                            <a:noFill/>
                          </a:ln>
                          <a:solidFill>
                            <a:schemeClr val="tx1"/>
                          </a:solidFill>
                          <a:effectLst/>
                          <a:latin typeface="Times New Roman" pitchFamily="18" charset="0"/>
                        </a:rPr>
                        <a:t>Тақырыптың мағынасын ашу.</a:t>
                      </a:r>
                      <a:endParaRPr kumimoji="0" lang="ru-RU" altLang="ru-RU" sz="2000" b="1" i="0" u="none" strike="noStrike" cap="none" normalizeH="0" baseline="0" dirty="0" smtClean="0">
                        <a:ln>
                          <a:noFill/>
                        </a:ln>
                        <a:solidFill>
                          <a:schemeClr val="tx1"/>
                        </a:solidFill>
                        <a:effectLst/>
                        <a:latin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Font typeface="Wingdings" pitchFamily="2" charset="2"/>
                        <a:defRPr sz="2600">
                          <a:solidFill>
                            <a:schemeClr val="tx1"/>
                          </a:solidFill>
                          <a:latin typeface="Verdana" pitchFamily="34" charset="0"/>
                        </a:defRPr>
                      </a:lvl1pPr>
                      <a:lvl2pPr marL="471488">
                        <a:spcBef>
                          <a:spcPct val="20000"/>
                        </a:spcBef>
                        <a:buClr>
                          <a:schemeClr val="accent2"/>
                        </a:buClr>
                        <a:buFont typeface="Wingdings" pitchFamily="2" charset="2"/>
                        <a:defRPr sz="2200">
                          <a:solidFill>
                            <a:schemeClr val="tx1"/>
                          </a:solidFill>
                          <a:latin typeface="Verdana" pitchFamily="34" charset="0"/>
                        </a:defRPr>
                      </a:lvl2pPr>
                      <a:lvl3pPr marL="909638">
                        <a:spcBef>
                          <a:spcPct val="20000"/>
                        </a:spcBef>
                        <a:buClr>
                          <a:schemeClr val="accent2"/>
                        </a:buClr>
                        <a:buFont typeface="Wingdings" pitchFamily="2" charset="2"/>
                        <a:defRPr sz="2100">
                          <a:solidFill>
                            <a:schemeClr val="tx1"/>
                          </a:solidFill>
                          <a:latin typeface="Verdana" pitchFamily="34" charset="0"/>
                        </a:defRPr>
                      </a:lvl3pPr>
                      <a:lvl4pPr marL="1306513">
                        <a:spcBef>
                          <a:spcPct val="20000"/>
                        </a:spcBef>
                        <a:buClr>
                          <a:schemeClr val="accent2"/>
                        </a:buClr>
                        <a:buFont typeface="Wingdings" pitchFamily="2" charset="2"/>
                        <a:defRPr>
                          <a:solidFill>
                            <a:schemeClr val="tx1"/>
                          </a:solidFill>
                          <a:latin typeface="Verdana" pitchFamily="34" charset="0"/>
                        </a:defRPr>
                      </a:lvl4pPr>
                      <a:lvl5pPr marL="1695450">
                        <a:spcBef>
                          <a:spcPct val="25000"/>
                        </a:spcBef>
                        <a:buClr>
                          <a:schemeClr val="accent2"/>
                        </a:buClr>
                        <a:buFont typeface="Wingdings" pitchFamily="2" charset="2"/>
                        <a:defRPr>
                          <a:solidFill>
                            <a:schemeClr val="tx1"/>
                          </a:solidFill>
                          <a:latin typeface="Verdana" pitchFamily="34" charset="0"/>
                        </a:defRPr>
                      </a:lvl5pPr>
                      <a:lvl6pPr marL="2152650" fontAlgn="base">
                        <a:spcBef>
                          <a:spcPct val="25000"/>
                        </a:spcBef>
                        <a:spcAft>
                          <a:spcPct val="0"/>
                        </a:spcAft>
                        <a:buClr>
                          <a:schemeClr val="accent2"/>
                        </a:buClr>
                        <a:buFont typeface="Wingdings" pitchFamily="2" charset="2"/>
                        <a:defRPr>
                          <a:solidFill>
                            <a:schemeClr val="tx1"/>
                          </a:solidFill>
                          <a:latin typeface="Verdana" pitchFamily="34" charset="0"/>
                        </a:defRPr>
                      </a:lvl6pPr>
                      <a:lvl7pPr marL="2609850" fontAlgn="base">
                        <a:spcBef>
                          <a:spcPct val="25000"/>
                        </a:spcBef>
                        <a:spcAft>
                          <a:spcPct val="0"/>
                        </a:spcAft>
                        <a:buClr>
                          <a:schemeClr val="accent2"/>
                        </a:buClr>
                        <a:buFont typeface="Wingdings" pitchFamily="2" charset="2"/>
                        <a:defRPr>
                          <a:solidFill>
                            <a:schemeClr val="tx1"/>
                          </a:solidFill>
                          <a:latin typeface="Verdana" pitchFamily="34" charset="0"/>
                        </a:defRPr>
                      </a:lvl7pPr>
                      <a:lvl8pPr marL="3067050" fontAlgn="base">
                        <a:spcBef>
                          <a:spcPct val="25000"/>
                        </a:spcBef>
                        <a:spcAft>
                          <a:spcPct val="0"/>
                        </a:spcAft>
                        <a:buClr>
                          <a:schemeClr val="accent2"/>
                        </a:buClr>
                        <a:buFont typeface="Wingdings" pitchFamily="2" charset="2"/>
                        <a:defRPr>
                          <a:solidFill>
                            <a:schemeClr val="tx1"/>
                          </a:solidFill>
                          <a:latin typeface="Verdana" pitchFamily="34" charset="0"/>
                        </a:defRPr>
                      </a:lvl8pPr>
                      <a:lvl9pPr marL="3524250" fontAlgn="base">
                        <a:spcBef>
                          <a:spcPct val="25000"/>
                        </a:spcBef>
                        <a:spcAft>
                          <a:spcPct val="0"/>
                        </a:spcAft>
                        <a:buClr>
                          <a:schemeClr val="accent2"/>
                        </a:buClr>
                        <a:buFont typeface="Wingdings" pitchFamily="2" charset="2"/>
                        <a:defRPr>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kk-KZ" altLang="ru-RU" sz="2400" b="1" i="1" u="none" strike="noStrike" cap="none" normalizeH="0" baseline="0" dirty="0" smtClean="0">
                          <a:ln>
                            <a:noFill/>
                          </a:ln>
                          <a:solidFill>
                            <a:schemeClr val="tx1"/>
                          </a:solidFill>
                          <a:effectLst/>
                          <a:latin typeface="Times New Roman" pitchFamily="18" charset="0"/>
                        </a:rPr>
                        <a:t>Кең ауқымды лекция, Ойлан, жұптас, пікірлес,</a:t>
                      </a:r>
                      <a:r>
                        <a:rPr kumimoji="0" lang="kk-KZ" altLang="ru-RU" sz="2400" b="1" i="0" u="none" strike="noStrike" cap="none" normalizeH="0" baseline="0" dirty="0" smtClean="0">
                          <a:ln>
                            <a:noFill/>
                          </a:ln>
                          <a:solidFill>
                            <a:schemeClr val="tx1"/>
                          </a:solidFill>
                          <a:effectLst/>
                          <a:latin typeface="Verdana" pitchFamily="34" charset="0"/>
                        </a:rPr>
                        <a:t> </a:t>
                      </a:r>
                      <a:r>
                        <a:rPr kumimoji="0" lang="kk-KZ" altLang="ru-RU" sz="2400" b="1" i="1" u="none" strike="noStrike" cap="none" normalizeH="0" baseline="0" dirty="0" smtClean="0">
                          <a:ln>
                            <a:noFill/>
                          </a:ln>
                          <a:solidFill>
                            <a:schemeClr val="tx1"/>
                          </a:solidFill>
                          <a:effectLst/>
                          <a:latin typeface="Times New Roman" pitchFamily="18" charset="0"/>
                        </a:rPr>
                        <a:t>Сұрақ қою, қайтадан сұрақ қою, Бірін-бірі оқыту,</a:t>
                      </a:r>
                      <a:r>
                        <a:rPr kumimoji="0" lang="kk-KZ" altLang="ru-RU" sz="2400" b="1" i="0" u="none" strike="noStrike" cap="none" normalizeH="0" baseline="0" dirty="0" smtClean="0">
                          <a:ln>
                            <a:noFill/>
                          </a:ln>
                          <a:solidFill>
                            <a:schemeClr val="tx1"/>
                          </a:solidFill>
                          <a:effectLst/>
                          <a:latin typeface="Verdana" pitchFamily="34" charset="0"/>
                        </a:rPr>
                        <a:t> </a:t>
                      </a:r>
                      <a:r>
                        <a:rPr kumimoji="0" lang="kk-KZ" altLang="ru-RU" sz="2400" b="1" i="1" u="none" strike="noStrike" cap="none" normalizeH="0" baseline="0" dirty="0" smtClean="0">
                          <a:ln>
                            <a:noFill/>
                          </a:ln>
                          <a:solidFill>
                            <a:schemeClr val="tx1"/>
                          </a:solidFill>
                          <a:effectLst/>
                          <a:latin typeface="Times New Roman" pitchFamily="18" charset="0"/>
                        </a:rPr>
                        <a:t>Белгі қойып оқу (INSERT), Жигсо, Үш қадамды сұхбат, Топтық зерттеу</a:t>
                      </a:r>
                      <a:endParaRPr kumimoji="0" lang="ru-RU" altLang="ru-RU" sz="2400" b="1" i="1"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600200">
                <a:tc>
                  <a:txBody>
                    <a:bodyPr/>
                    <a:lstStyle>
                      <a:lvl1pPr>
                        <a:spcBef>
                          <a:spcPct val="20000"/>
                        </a:spcBef>
                        <a:buClr>
                          <a:schemeClr val="accent2"/>
                        </a:buClr>
                        <a:buFont typeface="Wingdings" pitchFamily="2" charset="2"/>
                        <a:defRPr sz="2600">
                          <a:solidFill>
                            <a:schemeClr val="tx1"/>
                          </a:solidFill>
                          <a:latin typeface="Verdana" pitchFamily="34" charset="0"/>
                        </a:defRPr>
                      </a:lvl1pPr>
                      <a:lvl2pPr marL="471488">
                        <a:spcBef>
                          <a:spcPct val="20000"/>
                        </a:spcBef>
                        <a:buClr>
                          <a:schemeClr val="accent2"/>
                        </a:buClr>
                        <a:buFont typeface="Wingdings" pitchFamily="2" charset="2"/>
                        <a:defRPr sz="2200">
                          <a:solidFill>
                            <a:schemeClr val="tx1"/>
                          </a:solidFill>
                          <a:latin typeface="Verdana" pitchFamily="34" charset="0"/>
                        </a:defRPr>
                      </a:lvl2pPr>
                      <a:lvl3pPr marL="909638">
                        <a:spcBef>
                          <a:spcPct val="20000"/>
                        </a:spcBef>
                        <a:buClr>
                          <a:schemeClr val="accent2"/>
                        </a:buClr>
                        <a:buFont typeface="Wingdings" pitchFamily="2" charset="2"/>
                        <a:defRPr sz="2100">
                          <a:solidFill>
                            <a:schemeClr val="tx1"/>
                          </a:solidFill>
                          <a:latin typeface="Verdana" pitchFamily="34" charset="0"/>
                        </a:defRPr>
                      </a:lvl3pPr>
                      <a:lvl4pPr marL="1306513">
                        <a:spcBef>
                          <a:spcPct val="20000"/>
                        </a:spcBef>
                        <a:buClr>
                          <a:schemeClr val="accent2"/>
                        </a:buClr>
                        <a:buFont typeface="Wingdings" pitchFamily="2" charset="2"/>
                        <a:defRPr>
                          <a:solidFill>
                            <a:schemeClr val="tx1"/>
                          </a:solidFill>
                          <a:latin typeface="Verdana" pitchFamily="34" charset="0"/>
                        </a:defRPr>
                      </a:lvl4pPr>
                      <a:lvl5pPr marL="1695450">
                        <a:spcBef>
                          <a:spcPct val="25000"/>
                        </a:spcBef>
                        <a:buClr>
                          <a:schemeClr val="accent2"/>
                        </a:buClr>
                        <a:buFont typeface="Wingdings" pitchFamily="2" charset="2"/>
                        <a:defRPr>
                          <a:solidFill>
                            <a:schemeClr val="tx1"/>
                          </a:solidFill>
                          <a:latin typeface="Verdana" pitchFamily="34" charset="0"/>
                        </a:defRPr>
                      </a:lvl5pPr>
                      <a:lvl6pPr marL="2152650" fontAlgn="base">
                        <a:spcBef>
                          <a:spcPct val="25000"/>
                        </a:spcBef>
                        <a:spcAft>
                          <a:spcPct val="0"/>
                        </a:spcAft>
                        <a:buClr>
                          <a:schemeClr val="accent2"/>
                        </a:buClr>
                        <a:buFont typeface="Wingdings" pitchFamily="2" charset="2"/>
                        <a:defRPr>
                          <a:solidFill>
                            <a:schemeClr val="tx1"/>
                          </a:solidFill>
                          <a:latin typeface="Verdana" pitchFamily="34" charset="0"/>
                        </a:defRPr>
                      </a:lvl6pPr>
                      <a:lvl7pPr marL="2609850" fontAlgn="base">
                        <a:spcBef>
                          <a:spcPct val="25000"/>
                        </a:spcBef>
                        <a:spcAft>
                          <a:spcPct val="0"/>
                        </a:spcAft>
                        <a:buClr>
                          <a:schemeClr val="accent2"/>
                        </a:buClr>
                        <a:buFont typeface="Wingdings" pitchFamily="2" charset="2"/>
                        <a:defRPr>
                          <a:solidFill>
                            <a:schemeClr val="tx1"/>
                          </a:solidFill>
                          <a:latin typeface="Verdana" pitchFamily="34" charset="0"/>
                        </a:defRPr>
                      </a:lvl7pPr>
                      <a:lvl8pPr marL="3067050" fontAlgn="base">
                        <a:spcBef>
                          <a:spcPct val="25000"/>
                        </a:spcBef>
                        <a:spcAft>
                          <a:spcPct val="0"/>
                        </a:spcAft>
                        <a:buClr>
                          <a:schemeClr val="accent2"/>
                        </a:buClr>
                        <a:buFont typeface="Wingdings" pitchFamily="2" charset="2"/>
                        <a:defRPr>
                          <a:solidFill>
                            <a:schemeClr val="tx1"/>
                          </a:solidFill>
                          <a:latin typeface="Verdana" pitchFamily="34" charset="0"/>
                        </a:defRPr>
                      </a:lvl8pPr>
                      <a:lvl9pPr marL="3524250" fontAlgn="base">
                        <a:spcBef>
                          <a:spcPct val="25000"/>
                        </a:spcBef>
                        <a:spcAft>
                          <a:spcPct val="0"/>
                        </a:spcAft>
                        <a:buClr>
                          <a:schemeClr val="accent2"/>
                        </a:buClr>
                        <a:buFont typeface="Wingdings" pitchFamily="2" charset="2"/>
                        <a:defRPr>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kk-KZ" altLang="ru-RU" sz="2000" b="1" i="0" u="none" strike="noStrike" cap="none" normalizeH="0" baseline="0" dirty="0" smtClean="0">
                          <a:ln>
                            <a:noFill/>
                          </a:ln>
                          <a:solidFill>
                            <a:schemeClr val="tx1"/>
                          </a:solidFill>
                          <a:effectLst/>
                          <a:latin typeface="Times New Roman" pitchFamily="18" charset="0"/>
                        </a:rPr>
                        <a:t>Проблеманың шешімін қолдану кезеңі.</a:t>
                      </a:r>
                    </a:p>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kk-KZ" altLang="ru-RU" sz="2000" b="1" i="0" u="none" strike="noStrike" cap="none" normalizeH="0" baseline="0" dirty="0" smtClean="0">
                          <a:ln>
                            <a:noFill/>
                          </a:ln>
                          <a:solidFill>
                            <a:schemeClr val="tx1"/>
                          </a:solidFill>
                          <a:effectLst/>
                          <a:latin typeface="Times New Roman" pitchFamily="18" charset="0"/>
                        </a:rPr>
                        <a:t>Ой толғаныс кезеңі. </a:t>
                      </a:r>
                    </a:p>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kk-KZ" altLang="ru-RU" sz="2000" b="1" i="0" u="none" strike="noStrike" cap="none" normalizeH="0" baseline="0" smtClean="0">
                          <a:ln>
                            <a:noFill/>
                          </a:ln>
                          <a:solidFill>
                            <a:schemeClr val="tx1"/>
                          </a:solidFill>
                          <a:effectLst/>
                          <a:latin typeface="Times New Roman" pitchFamily="18" charset="0"/>
                        </a:rPr>
                        <a:t>Сабақты бекіту.</a:t>
                      </a:r>
                      <a:endParaRPr kumimoji="0" lang="ru-RU" altLang="ru-RU" sz="2000" b="1" i="0" u="none" strike="noStrike" cap="none" normalizeH="0" baseline="0" dirty="0" smtClean="0">
                        <a:ln>
                          <a:noFill/>
                        </a:ln>
                        <a:solidFill>
                          <a:schemeClr val="tx1"/>
                        </a:solidFill>
                        <a:effectLst/>
                        <a:latin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Font typeface="Wingdings" pitchFamily="2" charset="2"/>
                        <a:defRPr sz="2600">
                          <a:solidFill>
                            <a:schemeClr val="tx1"/>
                          </a:solidFill>
                          <a:latin typeface="Verdana" pitchFamily="34" charset="0"/>
                        </a:defRPr>
                      </a:lvl1pPr>
                      <a:lvl2pPr marL="471488">
                        <a:spcBef>
                          <a:spcPct val="20000"/>
                        </a:spcBef>
                        <a:buClr>
                          <a:schemeClr val="accent2"/>
                        </a:buClr>
                        <a:buFont typeface="Wingdings" pitchFamily="2" charset="2"/>
                        <a:defRPr sz="2200">
                          <a:solidFill>
                            <a:schemeClr val="tx1"/>
                          </a:solidFill>
                          <a:latin typeface="Verdana" pitchFamily="34" charset="0"/>
                        </a:defRPr>
                      </a:lvl2pPr>
                      <a:lvl3pPr marL="909638">
                        <a:spcBef>
                          <a:spcPct val="20000"/>
                        </a:spcBef>
                        <a:buClr>
                          <a:schemeClr val="accent2"/>
                        </a:buClr>
                        <a:buFont typeface="Wingdings" pitchFamily="2" charset="2"/>
                        <a:defRPr sz="2100">
                          <a:solidFill>
                            <a:schemeClr val="tx1"/>
                          </a:solidFill>
                          <a:latin typeface="Verdana" pitchFamily="34" charset="0"/>
                        </a:defRPr>
                      </a:lvl3pPr>
                      <a:lvl4pPr marL="1306513">
                        <a:spcBef>
                          <a:spcPct val="20000"/>
                        </a:spcBef>
                        <a:buClr>
                          <a:schemeClr val="accent2"/>
                        </a:buClr>
                        <a:buFont typeface="Wingdings" pitchFamily="2" charset="2"/>
                        <a:defRPr>
                          <a:solidFill>
                            <a:schemeClr val="tx1"/>
                          </a:solidFill>
                          <a:latin typeface="Verdana" pitchFamily="34" charset="0"/>
                        </a:defRPr>
                      </a:lvl4pPr>
                      <a:lvl5pPr marL="1695450">
                        <a:spcBef>
                          <a:spcPct val="25000"/>
                        </a:spcBef>
                        <a:buClr>
                          <a:schemeClr val="accent2"/>
                        </a:buClr>
                        <a:buFont typeface="Wingdings" pitchFamily="2" charset="2"/>
                        <a:defRPr>
                          <a:solidFill>
                            <a:schemeClr val="tx1"/>
                          </a:solidFill>
                          <a:latin typeface="Verdana" pitchFamily="34" charset="0"/>
                        </a:defRPr>
                      </a:lvl5pPr>
                      <a:lvl6pPr marL="2152650" fontAlgn="base">
                        <a:spcBef>
                          <a:spcPct val="25000"/>
                        </a:spcBef>
                        <a:spcAft>
                          <a:spcPct val="0"/>
                        </a:spcAft>
                        <a:buClr>
                          <a:schemeClr val="accent2"/>
                        </a:buClr>
                        <a:buFont typeface="Wingdings" pitchFamily="2" charset="2"/>
                        <a:defRPr>
                          <a:solidFill>
                            <a:schemeClr val="tx1"/>
                          </a:solidFill>
                          <a:latin typeface="Verdana" pitchFamily="34" charset="0"/>
                        </a:defRPr>
                      </a:lvl6pPr>
                      <a:lvl7pPr marL="2609850" fontAlgn="base">
                        <a:spcBef>
                          <a:spcPct val="25000"/>
                        </a:spcBef>
                        <a:spcAft>
                          <a:spcPct val="0"/>
                        </a:spcAft>
                        <a:buClr>
                          <a:schemeClr val="accent2"/>
                        </a:buClr>
                        <a:buFont typeface="Wingdings" pitchFamily="2" charset="2"/>
                        <a:defRPr>
                          <a:solidFill>
                            <a:schemeClr val="tx1"/>
                          </a:solidFill>
                          <a:latin typeface="Verdana" pitchFamily="34" charset="0"/>
                        </a:defRPr>
                      </a:lvl7pPr>
                      <a:lvl8pPr marL="3067050" fontAlgn="base">
                        <a:spcBef>
                          <a:spcPct val="25000"/>
                        </a:spcBef>
                        <a:spcAft>
                          <a:spcPct val="0"/>
                        </a:spcAft>
                        <a:buClr>
                          <a:schemeClr val="accent2"/>
                        </a:buClr>
                        <a:buFont typeface="Wingdings" pitchFamily="2" charset="2"/>
                        <a:defRPr>
                          <a:solidFill>
                            <a:schemeClr val="tx1"/>
                          </a:solidFill>
                          <a:latin typeface="Verdana" pitchFamily="34" charset="0"/>
                        </a:defRPr>
                      </a:lvl8pPr>
                      <a:lvl9pPr marL="3524250" fontAlgn="base">
                        <a:spcBef>
                          <a:spcPct val="25000"/>
                        </a:spcBef>
                        <a:spcAft>
                          <a:spcPct val="0"/>
                        </a:spcAft>
                        <a:buClr>
                          <a:schemeClr val="accent2"/>
                        </a:buClr>
                        <a:buFont typeface="Wingdings" pitchFamily="2" charset="2"/>
                        <a:defRPr>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kk-KZ" altLang="ru-RU" sz="2400" b="1" i="1" u="none" strike="noStrike" cap="none" normalizeH="0" baseline="0" dirty="0" smtClean="0">
                          <a:ln>
                            <a:noFill/>
                          </a:ln>
                          <a:solidFill>
                            <a:schemeClr val="tx1"/>
                          </a:solidFill>
                          <a:effectLst/>
                          <a:latin typeface="Times New Roman" pitchFamily="18" charset="0"/>
                        </a:rPr>
                        <a:t>Эссе, Үлкен шеңбер, Қос шеңбер, Аквариум, Жеңілдетілген анықтама/түсіндірме</a:t>
                      </a:r>
                      <a:r>
                        <a:rPr kumimoji="0" lang="kk-KZ" altLang="ru-RU" sz="2000" b="0" i="1" u="none" strike="noStrike" cap="none" normalizeH="0" baseline="0" dirty="0" smtClean="0">
                          <a:ln>
                            <a:noFill/>
                          </a:ln>
                          <a:solidFill>
                            <a:schemeClr val="tx1"/>
                          </a:solidFill>
                          <a:effectLst/>
                          <a:latin typeface="Times New Roman" pitchFamily="18" charset="0"/>
                        </a:rPr>
                        <a:t>.</a:t>
                      </a:r>
                      <a:r>
                        <a:rPr kumimoji="0" lang="kk-KZ" altLang="ru-RU" sz="2000" b="0" i="0" u="none" strike="noStrike" cap="none" normalizeH="0" baseline="0" dirty="0" smtClean="0">
                          <a:ln>
                            <a:noFill/>
                          </a:ln>
                          <a:solidFill>
                            <a:schemeClr val="tx1"/>
                          </a:solidFill>
                          <a:effectLst/>
                          <a:latin typeface="Verdana" pitchFamily="34" charset="0"/>
                        </a:rPr>
                        <a:t> </a:t>
                      </a:r>
                      <a:endParaRPr kumimoji="0" lang="ru-RU" altLang="ru-RU" sz="2000" b="0" i="0" u="none" strike="noStrike" cap="none" normalizeH="0" baseline="0" dirty="0" smtClean="0">
                        <a:ln>
                          <a:noFill/>
                        </a:ln>
                        <a:solidFill>
                          <a:schemeClr val="tx1"/>
                        </a:solidFill>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8713228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742267" y="137839"/>
            <a:ext cx="8610600" cy="1293028"/>
          </a:xfrm>
        </p:spPr>
        <p:txBody>
          <a:bodyPr>
            <a:normAutofit/>
          </a:bodyPr>
          <a:lstStyle/>
          <a:p>
            <a:pPr algn="ctr"/>
            <a:r>
              <a:rPr lang="kk-KZ" sz="3200" b="1" dirty="0">
                <a:latin typeface="Times New Roman" panose="02020603050405020304" pitchFamily="18" charset="0"/>
                <a:cs typeface="Times New Roman" panose="02020603050405020304" pitchFamily="18" charset="0"/>
              </a:rPr>
              <a:t>Топтардың жұмыс ережелерін («келісімдерін») қабылдауы</a:t>
            </a:r>
            <a:endParaRPr lang="ru-RU" sz="32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1109133" y="1253066"/>
            <a:ext cx="10820400" cy="5300133"/>
          </a:xfrm>
        </p:spPr>
        <p:txBody>
          <a:bodyPr>
            <a:noAutofit/>
          </a:bodyPr>
          <a:lstStyle/>
          <a:p>
            <a:r>
              <a:rPr lang="kk-KZ" sz="2400" dirty="0" smtClean="0"/>
              <a:t> </a:t>
            </a:r>
            <a:r>
              <a:rPr lang="kk-KZ" sz="2400" b="1" dirty="0">
                <a:latin typeface="Times New Roman" panose="02020603050405020304" pitchFamily="18" charset="0"/>
                <a:cs typeface="Times New Roman" panose="02020603050405020304" pitchFamily="18" charset="0"/>
              </a:rPr>
              <a:t>кешікпейміз;</a:t>
            </a:r>
            <a:endParaRPr lang="ru-RU" sz="2400" b="1" dirty="0">
              <a:latin typeface="Times New Roman" panose="02020603050405020304" pitchFamily="18" charset="0"/>
              <a:cs typeface="Times New Roman" panose="02020603050405020304" pitchFamily="18" charset="0"/>
            </a:endParaRPr>
          </a:p>
          <a:p>
            <a:r>
              <a:rPr lang="kk-KZ" sz="2400" b="1" dirty="0" smtClean="0">
                <a:latin typeface="Times New Roman" panose="02020603050405020304" pitchFamily="18" charset="0"/>
                <a:cs typeface="Times New Roman" panose="02020603050405020304" pitchFamily="18" charset="0"/>
              </a:rPr>
              <a:t> </a:t>
            </a:r>
            <a:r>
              <a:rPr lang="kk-KZ" sz="2400" b="1" dirty="0">
                <a:latin typeface="Times New Roman" panose="02020603050405020304" pitchFamily="18" charset="0"/>
                <a:cs typeface="Times New Roman" panose="02020603050405020304" pitchFamily="18" charset="0"/>
              </a:rPr>
              <a:t>білуге және көбірек есте сақтауға тырысамыз;</a:t>
            </a:r>
            <a:endParaRPr lang="ru-RU" sz="2400" b="1" dirty="0">
              <a:latin typeface="Times New Roman" panose="02020603050405020304" pitchFamily="18" charset="0"/>
              <a:cs typeface="Times New Roman" panose="02020603050405020304" pitchFamily="18" charset="0"/>
            </a:endParaRPr>
          </a:p>
          <a:p>
            <a:r>
              <a:rPr lang="kk-KZ" sz="2400" b="1" dirty="0" smtClean="0">
                <a:latin typeface="Times New Roman" panose="02020603050405020304" pitchFamily="18" charset="0"/>
                <a:cs typeface="Times New Roman" panose="02020603050405020304" pitchFamily="18" charset="0"/>
              </a:rPr>
              <a:t> </a:t>
            </a:r>
            <a:r>
              <a:rPr lang="kk-KZ" sz="2400" b="1" dirty="0">
                <a:latin typeface="Times New Roman" panose="02020603050405020304" pitchFamily="18" charset="0"/>
                <a:cs typeface="Times New Roman" panose="02020603050405020304" pitchFamily="18" charset="0"/>
              </a:rPr>
              <a:t>«қол көтеру» ережесін қадағалаймыз;</a:t>
            </a:r>
            <a:endParaRPr lang="ru-RU" sz="2400" b="1" dirty="0">
              <a:latin typeface="Times New Roman" panose="02020603050405020304" pitchFamily="18" charset="0"/>
              <a:cs typeface="Times New Roman" panose="02020603050405020304" pitchFamily="18" charset="0"/>
            </a:endParaRPr>
          </a:p>
          <a:p>
            <a:r>
              <a:rPr lang="kk-KZ" sz="2400" b="1" dirty="0" smtClean="0">
                <a:latin typeface="Times New Roman" panose="02020603050405020304" pitchFamily="18" charset="0"/>
                <a:cs typeface="Times New Roman" panose="02020603050405020304" pitchFamily="18" charset="0"/>
              </a:rPr>
              <a:t> </a:t>
            </a:r>
            <a:r>
              <a:rPr lang="kk-KZ" sz="2400" b="1" dirty="0">
                <a:latin typeface="Times New Roman" panose="02020603050405020304" pitchFamily="18" charset="0"/>
                <a:cs typeface="Times New Roman" panose="02020603050405020304" pitchFamily="18" charset="0"/>
              </a:rPr>
              <a:t>ашық айтамыз;</a:t>
            </a:r>
            <a:endParaRPr lang="ru-RU" sz="2400" b="1" dirty="0">
              <a:latin typeface="Times New Roman" panose="02020603050405020304" pitchFamily="18" charset="0"/>
              <a:cs typeface="Times New Roman" panose="02020603050405020304" pitchFamily="18" charset="0"/>
            </a:endParaRPr>
          </a:p>
          <a:p>
            <a:r>
              <a:rPr lang="kk-KZ" sz="2400" b="1" dirty="0" smtClean="0">
                <a:latin typeface="Times New Roman" panose="02020603050405020304" pitchFamily="18" charset="0"/>
                <a:cs typeface="Times New Roman" panose="02020603050405020304" pitchFamily="18" charset="0"/>
              </a:rPr>
              <a:t> </a:t>
            </a:r>
            <a:r>
              <a:rPr lang="kk-KZ" sz="2400" b="1" dirty="0">
                <a:latin typeface="Times New Roman" panose="02020603050405020304" pitchFamily="18" charset="0"/>
                <a:cs typeface="Times New Roman" panose="02020603050405020304" pitchFamily="18" charset="0"/>
              </a:rPr>
              <a:t>бір-бірлеп сөйлейміз;</a:t>
            </a:r>
            <a:endParaRPr lang="ru-RU" sz="2400" b="1" dirty="0">
              <a:latin typeface="Times New Roman" panose="02020603050405020304" pitchFamily="18" charset="0"/>
              <a:cs typeface="Times New Roman" panose="02020603050405020304" pitchFamily="18" charset="0"/>
            </a:endParaRPr>
          </a:p>
          <a:p>
            <a:r>
              <a:rPr lang="kk-KZ" sz="2400" b="1" dirty="0" smtClean="0">
                <a:latin typeface="Times New Roman" panose="02020603050405020304" pitchFamily="18" charset="0"/>
                <a:cs typeface="Times New Roman" panose="02020603050405020304" pitchFamily="18" charset="0"/>
              </a:rPr>
              <a:t> </a:t>
            </a:r>
            <a:r>
              <a:rPr lang="kk-KZ" sz="2400" b="1" dirty="0">
                <a:latin typeface="Times New Roman" panose="02020603050405020304" pitchFamily="18" charset="0"/>
                <a:cs typeface="Times New Roman" panose="02020603050405020304" pitchFamily="18" charset="0"/>
              </a:rPr>
              <a:t>мәселенің мәні бойынша сөйлейміз;</a:t>
            </a:r>
            <a:endParaRPr lang="ru-RU" sz="2400" b="1" dirty="0">
              <a:latin typeface="Times New Roman" panose="02020603050405020304" pitchFamily="18" charset="0"/>
              <a:cs typeface="Times New Roman" panose="02020603050405020304" pitchFamily="18" charset="0"/>
            </a:endParaRPr>
          </a:p>
          <a:p>
            <a:r>
              <a:rPr lang="kk-KZ" sz="2400" b="1" dirty="0" smtClean="0">
                <a:latin typeface="Times New Roman" panose="02020603050405020304" pitchFamily="18" charset="0"/>
                <a:cs typeface="Times New Roman" panose="02020603050405020304" pitchFamily="18" charset="0"/>
              </a:rPr>
              <a:t> </a:t>
            </a:r>
            <a:r>
              <a:rPr lang="kk-KZ" sz="2400" b="1" dirty="0">
                <a:latin typeface="Times New Roman" panose="02020603050405020304" pitchFamily="18" charset="0"/>
                <a:cs typeface="Times New Roman" panose="02020603050405020304" pitchFamily="18" charset="0"/>
              </a:rPr>
              <a:t>бір-бірімізді тыңдаймыз;</a:t>
            </a:r>
            <a:endParaRPr lang="ru-RU" sz="2400" b="1" dirty="0">
              <a:latin typeface="Times New Roman" panose="02020603050405020304" pitchFamily="18" charset="0"/>
              <a:cs typeface="Times New Roman" panose="02020603050405020304" pitchFamily="18" charset="0"/>
            </a:endParaRPr>
          </a:p>
          <a:p>
            <a:r>
              <a:rPr lang="kk-KZ" sz="2400" b="1" dirty="0" smtClean="0">
                <a:latin typeface="Times New Roman" panose="02020603050405020304" pitchFamily="18" charset="0"/>
                <a:cs typeface="Times New Roman" panose="02020603050405020304" pitchFamily="18" charset="0"/>
              </a:rPr>
              <a:t> </a:t>
            </a:r>
            <a:r>
              <a:rPr lang="kk-KZ" sz="2400" b="1" dirty="0">
                <a:latin typeface="Times New Roman" panose="02020603050405020304" pitchFamily="18" charset="0"/>
                <a:cs typeface="Times New Roman" panose="02020603050405020304" pitchFamily="18" charset="0"/>
              </a:rPr>
              <a:t>бір-бірімізді ұғынуға тырысамыз;</a:t>
            </a:r>
            <a:endParaRPr lang="ru-RU" sz="2400" b="1" dirty="0">
              <a:latin typeface="Times New Roman" panose="02020603050405020304" pitchFamily="18" charset="0"/>
              <a:cs typeface="Times New Roman" panose="02020603050405020304" pitchFamily="18" charset="0"/>
            </a:endParaRPr>
          </a:p>
          <a:p>
            <a:r>
              <a:rPr lang="kk-KZ" sz="2400" b="1" dirty="0" smtClean="0">
                <a:latin typeface="Times New Roman" panose="02020603050405020304" pitchFamily="18" charset="0"/>
                <a:cs typeface="Times New Roman" panose="02020603050405020304" pitchFamily="18" charset="0"/>
              </a:rPr>
              <a:t> </a:t>
            </a:r>
            <a:r>
              <a:rPr lang="kk-KZ" sz="2400" b="1" dirty="0">
                <a:latin typeface="Times New Roman" panose="02020603050405020304" pitchFamily="18" charset="0"/>
                <a:cs typeface="Times New Roman" panose="02020603050405020304" pitchFamily="18" charset="0"/>
              </a:rPr>
              <a:t>өзгелердің сезімін сыйлаймыз;</a:t>
            </a:r>
            <a:endParaRPr lang="ru-RU" sz="2400" b="1" dirty="0">
              <a:latin typeface="Times New Roman" panose="02020603050405020304" pitchFamily="18" charset="0"/>
              <a:cs typeface="Times New Roman" panose="02020603050405020304" pitchFamily="18" charset="0"/>
            </a:endParaRPr>
          </a:p>
          <a:p>
            <a:r>
              <a:rPr lang="kk-KZ" sz="2400" b="1" dirty="0" smtClean="0">
                <a:latin typeface="Times New Roman" panose="02020603050405020304" pitchFamily="18" charset="0"/>
                <a:cs typeface="Times New Roman" panose="02020603050405020304" pitchFamily="18" charset="0"/>
              </a:rPr>
              <a:t> </a:t>
            </a:r>
            <a:r>
              <a:rPr lang="kk-KZ" sz="2400" b="1" dirty="0">
                <a:latin typeface="Times New Roman" panose="02020603050405020304" pitchFamily="18" charset="0"/>
                <a:cs typeface="Times New Roman" panose="02020603050405020304" pitchFamily="18" charset="0"/>
              </a:rPr>
              <a:t>құпиялылықты қадағалаймыз;</a:t>
            </a:r>
            <a:endParaRPr lang="ru-RU" sz="2400" b="1" dirty="0">
              <a:latin typeface="Times New Roman" panose="02020603050405020304" pitchFamily="18" charset="0"/>
              <a:cs typeface="Times New Roman" panose="02020603050405020304" pitchFamily="18" charset="0"/>
            </a:endParaRPr>
          </a:p>
          <a:p>
            <a:r>
              <a:rPr lang="kk-KZ" sz="2400" b="1" dirty="0" smtClean="0">
                <a:latin typeface="Times New Roman" panose="02020603050405020304" pitchFamily="18" charset="0"/>
                <a:cs typeface="Times New Roman" panose="02020603050405020304" pitchFamily="18" charset="0"/>
              </a:rPr>
              <a:t>  </a:t>
            </a:r>
            <a:r>
              <a:rPr lang="kk-KZ" sz="2400" b="1" dirty="0">
                <a:latin typeface="Times New Roman" panose="02020603050405020304" pitchFamily="18" charset="0"/>
                <a:cs typeface="Times New Roman" panose="02020603050405020304" pitchFamily="18" charset="0"/>
              </a:rPr>
              <a:t>уақытша шекараны қадағалаймыз;</a:t>
            </a:r>
            <a:endParaRPr lang="ru-RU" sz="2400" b="1" dirty="0">
              <a:latin typeface="Times New Roman" panose="02020603050405020304" pitchFamily="18" charset="0"/>
              <a:cs typeface="Times New Roman" panose="02020603050405020304" pitchFamily="18" charset="0"/>
            </a:endParaRPr>
          </a:p>
          <a:p>
            <a:r>
              <a:rPr lang="kk-KZ" sz="2400" b="1" dirty="0" smtClean="0">
                <a:latin typeface="Times New Roman" panose="02020603050405020304" pitchFamily="18" charset="0"/>
                <a:cs typeface="Times New Roman" panose="02020603050405020304" pitchFamily="18" charset="0"/>
              </a:rPr>
              <a:t> </a:t>
            </a:r>
            <a:r>
              <a:rPr lang="kk-KZ" sz="2400" b="1" dirty="0">
                <a:latin typeface="Times New Roman" panose="02020603050405020304" pitchFamily="18" charset="0"/>
                <a:cs typeface="Times New Roman" panose="02020603050405020304" pitchFamily="18" charset="0"/>
              </a:rPr>
              <a:t>бір-бірімізге сый көрсетеміз (сөзбен, шапалақпен) және т.б.</a:t>
            </a:r>
            <a:endParaRPr lang="ru-RU" sz="2400" b="1" dirty="0">
              <a:latin typeface="Times New Roman" panose="02020603050405020304" pitchFamily="18" charset="0"/>
              <a:cs typeface="Times New Roman" panose="02020603050405020304" pitchFamily="18" charset="0"/>
            </a:endParaRPr>
          </a:p>
          <a:p>
            <a:pPr marL="0" indent="0">
              <a:buNone/>
            </a:pPr>
            <a:endParaRPr lang="ru-RU" sz="2400" dirty="0"/>
          </a:p>
        </p:txBody>
      </p:sp>
    </p:spTree>
    <p:extLst>
      <p:ext uri="{BB962C8B-B14F-4D97-AF65-F5344CB8AC3E}">
        <p14:creationId xmlns:p14="http://schemas.microsoft.com/office/powerpoint/2010/main" val="68267543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633133" y="558800"/>
            <a:ext cx="8610600" cy="1329268"/>
          </a:xfrm>
        </p:spPr>
        <p:txBody>
          <a:bodyPr/>
          <a:lstStyle/>
          <a:p>
            <a:pPr algn="ctr"/>
            <a:r>
              <a:rPr lang="kk-KZ" sz="3600" b="1" dirty="0">
                <a:latin typeface="Times New Roman" panose="02020603050405020304" pitchFamily="18" charset="0"/>
                <a:cs typeface="Times New Roman" panose="02020603050405020304" pitchFamily="18" charset="0"/>
              </a:rPr>
              <a:t>Интербелсенді </a:t>
            </a:r>
            <a:r>
              <a:rPr lang="kk-KZ" sz="3600" b="1" dirty="0" smtClean="0">
                <a:latin typeface="Times New Roman" panose="02020603050405020304" pitchFamily="18" charset="0"/>
                <a:cs typeface="Times New Roman" panose="02020603050405020304" pitchFamily="18" charset="0"/>
              </a:rPr>
              <a:t>әдістер</a:t>
            </a:r>
            <a:r>
              <a:rPr lang="ru-RU" dirty="0">
                <a:latin typeface="Times New Roman" panose="02020603050405020304" pitchFamily="18" charset="0"/>
                <a:cs typeface="Times New Roman" panose="02020603050405020304" pitchFamily="18" charset="0"/>
              </a:rPr>
              <a:t/>
            </a:r>
            <a:br>
              <a:rPr lang="ru-RU" dirty="0">
                <a:latin typeface="Times New Roman" panose="02020603050405020304" pitchFamily="18" charset="0"/>
                <a:cs typeface="Times New Roman" panose="02020603050405020304" pitchFamily="18" charset="0"/>
              </a:rPr>
            </a:br>
            <a:endParaRPr lang="ru-RU" dirty="0"/>
          </a:p>
        </p:txBody>
      </p:sp>
      <p:sp>
        <p:nvSpPr>
          <p:cNvPr id="3" name="Объект 2"/>
          <p:cNvSpPr>
            <a:spLocks noGrp="1"/>
          </p:cNvSpPr>
          <p:nvPr>
            <p:ph idx="1"/>
          </p:nvPr>
        </p:nvSpPr>
        <p:spPr/>
        <p:txBody>
          <a:bodyPr>
            <a:noAutofit/>
          </a:bodyPr>
          <a:lstStyle/>
          <a:p>
            <a:pPr marL="0" indent="0">
              <a:buNone/>
            </a:pPr>
            <a:r>
              <a:rPr lang="kk-KZ" sz="4800" b="1" dirty="0">
                <a:latin typeface="Times New Roman" panose="02020603050405020304" pitchFamily="18" charset="0"/>
                <a:cs typeface="Times New Roman" panose="02020603050405020304" pitchFamily="18" charset="0"/>
              </a:rPr>
              <a:t> </a:t>
            </a:r>
            <a:r>
              <a:rPr lang="kk-KZ" sz="4800" b="1" dirty="0" smtClean="0">
                <a:latin typeface="Times New Roman" panose="02020603050405020304" pitchFamily="18" charset="0"/>
                <a:cs typeface="Times New Roman" panose="02020603050405020304" pitchFamily="18" charset="0"/>
              </a:rPr>
              <a:t>              «Ыстық орындық» </a:t>
            </a:r>
            <a:r>
              <a:rPr lang="kk-KZ" sz="4800" b="1" dirty="0">
                <a:latin typeface="Times New Roman" panose="02020603050405020304" pitchFamily="18" charset="0"/>
                <a:cs typeface="Times New Roman" panose="02020603050405020304" pitchFamily="18" charset="0"/>
              </a:rPr>
              <a:t>әдісі</a:t>
            </a:r>
            <a:r>
              <a:rPr lang="kk-KZ" sz="4800" dirty="0">
                <a:latin typeface="Times New Roman" panose="02020603050405020304" pitchFamily="18" charset="0"/>
                <a:cs typeface="Times New Roman" panose="02020603050405020304" pitchFamily="18" charset="0"/>
              </a:rPr>
              <a:t>. </a:t>
            </a:r>
            <a:endParaRPr lang="kk-KZ" sz="4800" dirty="0" smtClean="0">
              <a:latin typeface="Times New Roman" panose="02020603050405020304" pitchFamily="18" charset="0"/>
              <a:cs typeface="Times New Roman" panose="02020603050405020304" pitchFamily="18" charset="0"/>
            </a:endParaRPr>
          </a:p>
          <a:p>
            <a:pPr marL="0" indent="0">
              <a:buNone/>
            </a:pPr>
            <a:r>
              <a:rPr lang="kk-KZ" sz="4800" dirty="0">
                <a:latin typeface="Times New Roman" panose="02020603050405020304" pitchFamily="18" charset="0"/>
                <a:cs typeface="Times New Roman" panose="02020603050405020304" pitchFamily="18" charset="0"/>
              </a:rPr>
              <a:t> </a:t>
            </a:r>
            <a:r>
              <a:rPr lang="kk-KZ" sz="4800" dirty="0" smtClean="0">
                <a:latin typeface="Times New Roman" panose="02020603050405020304" pitchFamily="18" charset="0"/>
                <a:cs typeface="Times New Roman" panose="02020603050405020304" pitchFamily="18" charset="0"/>
              </a:rPr>
              <a:t>    Берілген </a:t>
            </a:r>
            <a:r>
              <a:rPr lang="kk-KZ" sz="4800" dirty="0">
                <a:latin typeface="Times New Roman" panose="02020603050405020304" pitchFamily="18" charset="0"/>
                <a:cs typeface="Times New Roman" panose="02020603050405020304" pitchFamily="18" charset="0"/>
              </a:rPr>
              <a:t>тапсырмаға байланысты қойылған сұрақтарға жылдам жауап беру керек, себебі, орындық ыстық.</a:t>
            </a:r>
            <a:br>
              <a:rPr lang="kk-KZ" sz="4800" dirty="0">
                <a:latin typeface="Times New Roman" panose="02020603050405020304" pitchFamily="18" charset="0"/>
                <a:cs typeface="Times New Roman" panose="02020603050405020304" pitchFamily="18" charset="0"/>
              </a:rPr>
            </a:br>
            <a:endParaRPr lang="ru-RU" sz="4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5125583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85800" y="1744133"/>
            <a:ext cx="10820400" cy="4474552"/>
          </a:xfrm>
        </p:spPr>
        <p:txBody>
          <a:bodyPr>
            <a:normAutofit/>
          </a:bodyPr>
          <a:lstStyle/>
          <a:p>
            <a:pPr marL="0" indent="0" algn="ctr">
              <a:buNone/>
            </a:pPr>
            <a:r>
              <a:rPr lang="kk-KZ" sz="4800" b="1" dirty="0">
                <a:latin typeface="Times New Roman" panose="02020603050405020304" pitchFamily="18" charset="0"/>
                <a:cs typeface="Times New Roman" panose="02020603050405020304" pitchFamily="18" charset="0"/>
              </a:rPr>
              <a:t>«Автор орындығы»</a:t>
            </a:r>
            <a:r>
              <a:rPr lang="kk-KZ" sz="4800" dirty="0">
                <a:latin typeface="Times New Roman" panose="02020603050405020304" pitchFamily="18" charset="0"/>
                <a:cs typeface="Times New Roman" panose="02020603050405020304" pitchFamily="18" charset="0"/>
              </a:rPr>
              <a:t> </a:t>
            </a:r>
            <a:endParaRPr lang="kk-KZ" sz="4800" dirty="0" smtClean="0">
              <a:latin typeface="Times New Roman" panose="02020603050405020304" pitchFamily="18" charset="0"/>
              <a:cs typeface="Times New Roman" panose="02020603050405020304" pitchFamily="18" charset="0"/>
            </a:endParaRPr>
          </a:p>
          <a:p>
            <a:pPr marL="0" indent="0">
              <a:buNone/>
            </a:pPr>
            <a:r>
              <a:rPr lang="kk-KZ" sz="4800" dirty="0">
                <a:latin typeface="Times New Roman" panose="02020603050405020304" pitchFamily="18" charset="0"/>
                <a:cs typeface="Times New Roman" panose="02020603050405020304" pitchFamily="18" charset="0"/>
              </a:rPr>
              <a:t> О</a:t>
            </a:r>
            <a:r>
              <a:rPr lang="kk-KZ" sz="4800" dirty="0" smtClean="0">
                <a:latin typeface="Times New Roman" panose="02020603050405020304" pitchFamily="18" charset="0"/>
                <a:cs typeface="Times New Roman" panose="02020603050405020304" pitchFamily="18" charset="0"/>
              </a:rPr>
              <a:t>қушының </a:t>
            </a:r>
            <a:r>
              <a:rPr lang="kk-KZ" sz="4800" dirty="0">
                <a:latin typeface="Times New Roman" panose="02020603050405020304" pitchFamily="18" charset="0"/>
                <a:cs typeface="Times New Roman" panose="02020603050405020304" pitchFamily="18" charset="0"/>
              </a:rPr>
              <a:t>өзі жазған шығарма, эссесін оқытқанда отырғызып оқытуға болады.</a:t>
            </a:r>
            <a:br>
              <a:rPr lang="kk-KZ" sz="4800" dirty="0">
                <a:latin typeface="Times New Roman" panose="02020603050405020304" pitchFamily="18" charset="0"/>
                <a:cs typeface="Times New Roman" panose="02020603050405020304" pitchFamily="18" charset="0"/>
              </a:rPr>
            </a:br>
            <a:r>
              <a:rPr lang="kk-KZ" sz="4800" dirty="0">
                <a:latin typeface="Times New Roman" panose="02020603050405020304" pitchFamily="18" charset="0"/>
                <a:cs typeface="Times New Roman" panose="02020603050405020304" pitchFamily="18" charset="0"/>
              </a:rPr>
              <a:t>Бұл әдістер үй тапсырмасын сұрауда, өткен сабақты бекітуде тиімді.</a:t>
            </a:r>
            <a:endParaRPr lang="ru-RU" sz="4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7827005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85800" y="1490134"/>
            <a:ext cx="10820400" cy="4728552"/>
          </a:xfrm>
        </p:spPr>
        <p:txBody>
          <a:bodyPr>
            <a:normAutofit/>
          </a:bodyPr>
          <a:lstStyle/>
          <a:p>
            <a:pPr marL="0" indent="0" algn="ctr">
              <a:buNone/>
            </a:pPr>
            <a:r>
              <a:rPr lang="kk-KZ" sz="3600" b="1" dirty="0">
                <a:latin typeface="Times New Roman" panose="02020603050405020304" pitchFamily="18" charset="0"/>
                <a:cs typeface="Times New Roman" panose="02020603050405020304" pitchFamily="18" charset="0"/>
              </a:rPr>
              <a:t>«Миға шабуыл» стратегиясы</a:t>
            </a:r>
            <a:br>
              <a:rPr lang="kk-KZ" sz="3600" b="1" dirty="0">
                <a:latin typeface="Times New Roman" panose="02020603050405020304" pitchFamily="18" charset="0"/>
                <a:cs typeface="Times New Roman" panose="02020603050405020304" pitchFamily="18" charset="0"/>
              </a:rPr>
            </a:br>
            <a:r>
              <a:rPr lang="kk-KZ" sz="3600" dirty="0">
                <a:latin typeface="Times New Roman" panose="02020603050405020304" pitchFamily="18" charset="0"/>
                <a:cs typeface="Times New Roman" panose="02020603050405020304" pitchFamily="18" charset="0"/>
              </a:rPr>
              <a:t>(Мұғалімдермен жұмыс)</a:t>
            </a:r>
            <a:br>
              <a:rPr lang="kk-KZ" sz="3600" dirty="0">
                <a:latin typeface="Times New Roman" panose="02020603050405020304" pitchFamily="18" charset="0"/>
                <a:cs typeface="Times New Roman" panose="02020603050405020304" pitchFamily="18" charset="0"/>
              </a:rPr>
            </a:br>
            <a:endParaRPr lang="kk-KZ" sz="3600" dirty="0" smtClean="0">
              <a:latin typeface="Times New Roman" panose="02020603050405020304" pitchFamily="18" charset="0"/>
              <a:cs typeface="Times New Roman" panose="02020603050405020304" pitchFamily="18" charset="0"/>
            </a:endParaRPr>
          </a:p>
          <a:p>
            <a:pPr marL="0" indent="0" algn="ctr">
              <a:buNone/>
            </a:pPr>
            <a:r>
              <a:rPr lang="kk-KZ" sz="3600" dirty="0" smtClean="0">
                <a:latin typeface="Times New Roman" panose="02020603050405020304" pitchFamily="18" charset="0"/>
                <a:cs typeface="Times New Roman" panose="02020603050405020304" pitchFamily="18" charset="0"/>
              </a:rPr>
              <a:t>Тақырыпқа </a:t>
            </a:r>
            <a:r>
              <a:rPr lang="kk-KZ" sz="3600" dirty="0">
                <a:latin typeface="Times New Roman" panose="02020603050405020304" pitchFamily="18" charset="0"/>
                <a:cs typeface="Times New Roman" panose="02020603050405020304" pitchFamily="18" charset="0"/>
              </a:rPr>
              <a:t>байланысты идеяларды көбірек жазыңыз. Уақыт аяқталғанда кезектесіп өз идеяларыңызды оқисыз, идея қайталанбау керек. Қайталанған идеяларды сызып тастап отырыңыз. Мысалы: “оқушылар мектепті тастамас үшін не істеу керек?”</a:t>
            </a:r>
            <a:endParaRPr lang="ru-RU"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750418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85800" y="1185334"/>
            <a:ext cx="10820400" cy="5033352"/>
          </a:xfrm>
        </p:spPr>
        <p:txBody>
          <a:bodyPr>
            <a:normAutofit/>
          </a:bodyPr>
          <a:lstStyle/>
          <a:p>
            <a:pPr marL="0" indent="0" algn="ctr">
              <a:buNone/>
            </a:pPr>
            <a:r>
              <a:rPr lang="kk-KZ" sz="4000" b="1" dirty="0">
                <a:latin typeface="Times New Roman" panose="02020603050405020304" pitchFamily="18" charset="0"/>
                <a:cs typeface="Times New Roman" panose="02020603050405020304" pitchFamily="18" charset="0"/>
              </a:rPr>
              <a:t>«3 </a:t>
            </a:r>
            <a:r>
              <a:rPr lang="kk-KZ" sz="4000" b="1" dirty="0" smtClean="0">
                <a:latin typeface="Times New Roman" panose="02020603050405020304" pitchFamily="18" charset="0"/>
                <a:cs typeface="Times New Roman" panose="02020603050405020304" pitchFamily="18" charset="0"/>
              </a:rPr>
              <a:t>таяқша»  </a:t>
            </a:r>
            <a:r>
              <a:rPr lang="kk-KZ" sz="4000" b="1" dirty="0">
                <a:latin typeface="Times New Roman" panose="02020603050405020304" pitchFamily="18" charset="0"/>
                <a:cs typeface="Times New Roman" panose="02020603050405020304" pitchFamily="18" charset="0"/>
              </a:rPr>
              <a:t>әдісі</a:t>
            </a:r>
            <a:br>
              <a:rPr lang="kk-KZ" sz="4000" b="1" dirty="0">
                <a:latin typeface="Times New Roman" panose="02020603050405020304" pitchFamily="18" charset="0"/>
                <a:cs typeface="Times New Roman" panose="02020603050405020304" pitchFamily="18" charset="0"/>
              </a:rPr>
            </a:br>
            <a:r>
              <a:rPr lang="kk-KZ" sz="4000" dirty="0">
                <a:latin typeface="Times New Roman" panose="02020603050405020304" pitchFamily="18" charset="0"/>
                <a:cs typeface="Times New Roman" panose="02020603050405020304" pitchFamily="18" charset="0"/>
              </a:rPr>
              <a:t>(мұғалімдермен жұмыс)</a:t>
            </a:r>
            <a:br>
              <a:rPr lang="kk-KZ" sz="4000" dirty="0">
                <a:latin typeface="Times New Roman" panose="02020603050405020304" pitchFamily="18" charset="0"/>
                <a:cs typeface="Times New Roman" panose="02020603050405020304" pitchFamily="18" charset="0"/>
              </a:rPr>
            </a:br>
            <a:endParaRPr lang="kk-KZ" sz="4000" dirty="0" smtClean="0">
              <a:latin typeface="Times New Roman" panose="02020603050405020304" pitchFamily="18" charset="0"/>
              <a:cs typeface="Times New Roman" panose="02020603050405020304" pitchFamily="18" charset="0"/>
            </a:endParaRPr>
          </a:p>
          <a:p>
            <a:pPr marL="0" indent="0">
              <a:buNone/>
            </a:pPr>
            <a:r>
              <a:rPr lang="kk-KZ" sz="4000" dirty="0" smtClean="0">
                <a:latin typeface="Times New Roman" panose="02020603050405020304" pitchFamily="18" charset="0"/>
                <a:cs typeface="Times New Roman" panose="02020603050405020304" pitchFamily="18" charset="0"/>
              </a:rPr>
              <a:t>Берілген </a:t>
            </a:r>
            <a:r>
              <a:rPr lang="kk-KZ" sz="4000" dirty="0">
                <a:latin typeface="Times New Roman" panose="02020603050405020304" pitchFamily="18" charset="0"/>
                <a:cs typeface="Times New Roman" panose="02020603050405020304" pitchFamily="18" charset="0"/>
              </a:rPr>
              <a:t>тақырыпқа байланысты</a:t>
            </a:r>
            <a:br>
              <a:rPr lang="kk-KZ" sz="4000" dirty="0">
                <a:latin typeface="Times New Roman" panose="02020603050405020304" pitchFamily="18" charset="0"/>
                <a:cs typeface="Times New Roman" panose="02020603050405020304" pitchFamily="18" charset="0"/>
              </a:rPr>
            </a:br>
            <a:r>
              <a:rPr lang="kk-KZ" sz="4000" dirty="0">
                <a:latin typeface="Times New Roman" panose="02020603050405020304" pitchFamily="18" charset="0"/>
                <a:cs typeface="Times New Roman" panose="02020603050405020304" pitchFamily="18" charset="0"/>
              </a:rPr>
              <a:t>1 сұрақ</a:t>
            </a:r>
            <a:br>
              <a:rPr lang="kk-KZ" sz="4000" dirty="0">
                <a:latin typeface="Times New Roman" panose="02020603050405020304" pitchFamily="18" charset="0"/>
                <a:cs typeface="Times New Roman" panose="02020603050405020304" pitchFamily="18" charset="0"/>
              </a:rPr>
            </a:br>
            <a:r>
              <a:rPr lang="kk-KZ" sz="4000" dirty="0">
                <a:latin typeface="Times New Roman" panose="02020603050405020304" pitchFamily="18" charset="0"/>
                <a:cs typeface="Times New Roman" panose="02020603050405020304" pitchFamily="18" charset="0"/>
              </a:rPr>
              <a:t>1 жауап</a:t>
            </a:r>
            <a:br>
              <a:rPr lang="kk-KZ" sz="4000" dirty="0">
                <a:latin typeface="Times New Roman" panose="02020603050405020304" pitchFamily="18" charset="0"/>
                <a:cs typeface="Times New Roman" panose="02020603050405020304" pitchFamily="18" charset="0"/>
              </a:rPr>
            </a:br>
            <a:r>
              <a:rPr lang="kk-KZ" sz="4000" dirty="0">
                <a:latin typeface="Times New Roman" panose="02020603050405020304" pitchFamily="18" charset="0"/>
                <a:cs typeface="Times New Roman" panose="02020603050405020304" pitchFamily="18" charset="0"/>
              </a:rPr>
              <a:t>1 идея әр топ даярлап, көпшілікке салады.</a:t>
            </a:r>
            <a:br>
              <a:rPr lang="kk-KZ" sz="4000" dirty="0">
                <a:latin typeface="Times New Roman" panose="02020603050405020304" pitchFamily="18" charset="0"/>
                <a:cs typeface="Times New Roman" panose="02020603050405020304" pitchFamily="18" charset="0"/>
              </a:rPr>
            </a:br>
            <a:r>
              <a:rPr lang="kk-KZ" sz="4000" dirty="0">
                <a:latin typeface="Times New Roman" panose="02020603050405020304" pitchFamily="18" charset="0"/>
                <a:cs typeface="Times New Roman" panose="02020603050405020304" pitchFamily="18" charset="0"/>
              </a:rPr>
              <a:t>Мысалы: “деңгейлі оқыту туралы”</a:t>
            </a:r>
            <a:endParaRPr lang="ru-RU" sz="4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4237216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51934" y="1473200"/>
            <a:ext cx="10820400" cy="4728551"/>
          </a:xfrm>
        </p:spPr>
        <p:txBody>
          <a:bodyPr>
            <a:normAutofit fontScale="92500" lnSpcReduction="20000"/>
          </a:bodyPr>
          <a:lstStyle/>
          <a:p>
            <a:pPr marL="0" indent="0" algn="ctr">
              <a:buNone/>
            </a:pPr>
            <a:r>
              <a:rPr lang="kk-KZ" sz="4700" b="1" dirty="0" smtClean="0">
                <a:latin typeface="Times New Roman" panose="02020603050405020304" pitchFamily="18" charset="0"/>
                <a:cs typeface="Times New Roman" panose="02020603050405020304" pitchFamily="18" charset="0"/>
              </a:rPr>
              <a:t>«</a:t>
            </a:r>
            <a:r>
              <a:rPr lang="kk-KZ" sz="4700" b="1" dirty="0">
                <a:latin typeface="Times New Roman" panose="02020603050405020304" pitchFamily="18" charset="0"/>
                <a:cs typeface="Times New Roman" panose="02020603050405020304" pitchFamily="18" charset="0"/>
              </a:rPr>
              <a:t>Бинго» </a:t>
            </a:r>
            <a:r>
              <a:rPr lang="kk-KZ" sz="4700" b="1" dirty="0" smtClean="0">
                <a:latin typeface="Times New Roman" panose="02020603050405020304" pitchFamily="18" charset="0"/>
                <a:cs typeface="Times New Roman" panose="02020603050405020304" pitchFamily="18" charset="0"/>
              </a:rPr>
              <a:t>ойыны</a:t>
            </a:r>
            <a:endParaRPr lang="kk-KZ" sz="4700" dirty="0" smtClean="0">
              <a:latin typeface="Times New Roman" panose="02020603050405020304" pitchFamily="18" charset="0"/>
              <a:cs typeface="Times New Roman" panose="02020603050405020304" pitchFamily="18" charset="0"/>
            </a:endParaRPr>
          </a:p>
          <a:p>
            <a:pPr marL="0" indent="0" algn="ctr">
              <a:buNone/>
            </a:pPr>
            <a:r>
              <a:rPr lang="kk-KZ" sz="4700" dirty="0" smtClean="0">
                <a:latin typeface="Times New Roman" panose="02020603050405020304" pitchFamily="18" charset="0"/>
                <a:cs typeface="Times New Roman" panose="02020603050405020304" pitchFamily="18" charset="0"/>
              </a:rPr>
              <a:t>(</a:t>
            </a:r>
            <a:r>
              <a:rPr lang="kk-KZ" sz="4700" dirty="0">
                <a:latin typeface="Times New Roman" panose="02020603050405020304" pitchFamily="18" charset="0"/>
                <a:cs typeface="Times New Roman" panose="02020603050405020304" pitchFamily="18" charset="0"/>
              </a:rPr>
              <a:t>Мұғалімдермен жұмыс)</a:t>
            </a:r>
            <a:br>
              <a:rPr lang="kk-KZ" sz="4700" dirty="0">
                <a:latin typeface="Times New Roman" panose="02020603050405020304" pitchFamily="18" charset="0"/>
                <a:cs typeface="Times New Roman" panose="02020603050405020304" pitchFamily="18" charset="0"/>
              </a:rPr>
            </a:br>
            <a:endParaRPr lang="kk-KZ" sz="4700" dirty="0" smtClean="0">
              <a:latin typeface="Times New Roman" panose="02020603050405020304" pitchFamily="18" charset="0"/>
              <a:cs typeface="Times New Roman" panose="02020603050405020304" pitchFamily="18" charset="0"/>
            </a:endParaRPr>
          </a:p>
          <a:p>
            <a:pPr marL="0" indent="0">
              <a:buNone/>
            </a:pPr>
            <a:r>
              <a:rPr lang="kk-KZ" sz="4700" dirty="0" smtClean="0">
                <a:latin typeface="Times New Roman" panose="02020603050405020304" pitchFamily="18" charset="0"/>
                <a:cs typeface="Times New Roman" panose="02020603050405020304" pitchFamily="18" charset="0"/>
              </a:rPr>
              <a:t>Лотоға </a:t>
            </a:r>
            <a:r>
              <a:rPr lang="kk-KZ" sz="4700" dirty="0">
                <a:latin typeface="Times New Roman" panose="02020603050405020304" pitchFamily="18" charset="0"/>
                <a:cs typeface="Times New Roman" panose="02020603050405020304" pitchFamily="18" charset="0"/>
              </a:rPr>
              <a:t>түскен сандарға байланысты сұрақтар беру. Мысалы: 16 - сұрақ.</a:t>
            </a:r>
            <a:br>
              <a:rPr lang="kk-KZ" sz="4700" dirty="0">
                <a:latin typeface="Times New Roman" panose="02020603050405020304" pitchFamily="18" charset="0"/>
                <a:cs typeface="Times New Roman" panose="02020603050405020304" pitchFamily="18" charset="0"/>
              </a:rPr>
            </a:br>
            <a:r>
              <a:rPr lang="kk-KZ" sz="4700" dirty="0">
                <a:latin typeface="Times New Roman" panose="02020603050405020304" pitchFamily="18" charset="0"/>
                <a:cs typeface="Times New Roman" panose="02020603050405020304" pitchFamily="18" charset="0"/>
              </a:rPr>
              <a:t>Семинарға не үшін келдіңіз?</a:t>
            </a:r>
            <a:br>
              <a:rPr lang="kk-KZ" sz="4700" dirty="0">
                <a:latin typeface="Times New Roman" panose="02020603050405020304" pitchFamily="18" charset="0"/>
                <a:cs typeface="Times New Roman" panose="02020603050405020304" pitchFamily="18" charset="0"/>
              </a:rPr>
            </a:br>
            <a:r>
              <a:rPr lang="kk-KZ" sz="4700" dirty="0">
                <a:latin typeface="Times New Roman" panose="02020603050405020304" pitchFamily="18" charset="0"/>
                <a:cs typeface="Times New Roman" panose="02020603050405020304" pitchFamily="18" charset="0"/>
              </a:rPr>
              <a:t>Алдымен мұғалімдерге жауап бергізіп, соңынан дайын жауапты ашу, салыстыру.</a:t>
            </a:r>
            <a:br>
              <a:rPr lang="kk-KZ" sz="4700" dirty="0">
                <a:latin typeface="Times New Roman" panose="02020603050405020304" pitchFamily="18" charset="0"/>
                <a:cs typeface="Times New Roman" panose="02020603050405020304" pitchFamily="18" charset="0"/>
              </a:rPr>
            </a:br>
            <a:r>
              <a:rPr lang="kk-KZ" sz="4700" dirty="0" smtClean="0">
                <a:latin typeface="Times New Roman" panose="02020603050405020304" pitchFamily="18" charset="0"/>
                <a:cs typeface="Times New Roman" panose="02020603050405020304" pitchFamily="18" charset="0"/>
              </a:rPr>
              <a:t>Мыс: «Әдіс </a:t>
            </a:r>
            <a:r>
              <a:rPr lang="kk-KZ" sz="4700" dirty="0">
                <a:latin typeface="Times New Roman" panose="02020603050405020304" pitchFamily="18" charset="0"/>
                <a:cs typeface="Times New Roman" panose="02020603050405020304" pitchFamily="18" charset="0"/>
              </a:rPr>
              <a:t>алмасу үшін»</a:t>
            </a:r>
            <a:r>
              <a:rPr lang="kk-KZ" dirty="0"/>
              <a:t/>
            </a:r>
            <a:br>
              <a:rPr lang="kk-KZ" dirty="0"/>
            </a:br>
            <a:endParaRPr lang="ru-RU" dirty="0"/>
          </a:p>
        </p:txBody>
      </p:sp>
    </p:spTree>
    <p:extLst>
      <p:ext uri="{BB962C8B-B14F-4D97-AF65-F5344CB8AC3E}">
        <p14:creationId xmlns:p14="http://schemas.microsoft.com/office/powerpoint/2010/main" val="287909462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85800" y="1185333"/>
            <a:ext cx="10820400" cy="5333999"/>
          </a:xfrm>
        </p:spPr>
        <p:txBody>
          <a:bodyPr>
            <a:noAutofit/>
          </a:bodyPr>
          <a:lstStyle/>
          <a:p>
            <a:pPr marL="0" indent="0" algn="ctr">
              <a:buNone/>
            </a:pPr>
            <a:r>
              <a:rPr lang="kk-KZ" sz="4400" b="1" dirty="0" smtClean="0">
                <a:latin typeface="Times New Roman" panose="02020603050405020304" pitchFamily="18" charset="0"/>
                <a:cs typeface="Times New Roman" panose="02020603050405020304" pitchFamily="18" charset="0"/>
              </a:rPr>
              <a:t>«</a:t>
            </a:r>
            <a:r>
              <a:rPr lang="kk-KZ" sz="4400" b="1" dirty="0">
                <a:latin typeface="Times New Roman" panose="02020603050405020304" pitchFamily="18" charset="0"/>
                <a:cs typeface="Times New Roman" panose="02020603050405020304" pitchFamily="18" charset="0"/>
              </a:rPr>
              <a:t>Өзіңізді тексеріңіз»</a:t>
            </a:r>
            <a:r>
              <a:rPr lang="kk-KZ" sz="4400" dirty="0">
                <a:latin typeface="Times New Roman" panose="02020603050405020304" pitchFamily="18" charset="0"/>
                <a:cs typeface="Times New Roman" panose="02020603050405020304" pitchFamily="18" charset="0"/>
              </a:rPr>
              <a:t> </a:t>
            </a:r>
            <a:r>
              <a:rPr lang="kk-KZ" sz="4400" dirty="0" smtClean="0">
                <a:latin typeface="Times New Roman" panose="02020603050405020304" pitchFamily="18" charset="0"/>
                <a:cs typeface="Times New Roman" panose="02020603050405020304" pitchFamily="18" charset="0"/>
              </a:rPr>
              <a:t>әдісі</a:t>
            </a:r>
            <a:endParaRPr lang="kk-KZ" sz="4400" dirty="0">
              <a:latin typeface="Times New Roman" panose="02020603050405020304" pitchFamily="18" charset="0"/>
              <a:cs typeface="Times New Roman" panose="02020603050405020304" pitchFamily="18" charset="0"/>
            </a:endParaRPr>
          </a:p>
          <a:p>
            <a:pPr marL="0" indent="0" algn="ctr">
              <a:buNone/>
            </a:pPr>
            <a:endParaRPr lang="kk-KZ" sz="4400" dirty="0">
              <a:latin typeface="Times New Roman" panose="02020603050405020304" pitchFamily="18" charset="0"/>
              <a:cs typeface="Times New Roman" panose="02020603050405020304" pitchFamily="18" charset="0"/>
            </a:endParaRPr>
          </a:p>
          <a:p>
            <a:pPr marL="0" indent="0">
              <a:buNone/>
            </a:pPr>
            <a:r>
              <a:rPr lang="kk-KZ" sz="4400" dirty="0" smtClean="0">
                <a:latin typeface="Times New Roman" panose="02020603050405020304" pitchFamily="18" charset="0"/>
                <a:cs typeface="Times New Roman" panose="02020603050405020304" pitchFamily="18" charset="0"/>
              </a:rPr>
              <a:t>Бұл </a:t>
            </a:r>
            <a:r>
              <a:rPr lang="kk-KZ" sz="4400" dirty="0">
                <a:latin typeface="Times New Roman" panose="02020603050405020304" pitchFamily="18" charset="0"/>
                <a:cs typeface="Times New Roman" panose="02020603050405020304" pitchFamily="18" charset="0"/>
              </a:rPr>
              <a:t>мәлімет </a:t>
            </a:r>
            <a:r>
              <a:rPr lang="kk-KZ" sz="4400" b="1" dirty="0">
                <a:latin typeface="Times New Roman" panose="02020603050405020304" pitchFamily="18" charset="0"/>
                <a:cs typeface="Times New Roman" panose="02020603050405020304" pitchFamily="18" charset="0"/>
              </a:rPr>
              <a:t>ШЫНДЫҚ</a:t>
            </a:r>
            <a:r>
              <a:rPr lang="kk-KZ" sz="4400" dirty="0">
                <a:latin typeface="Times New Roman" panose="02020603050405020304" pitchFamily="18" charset="0"/>
                <a:cs typeface="Times New Roman" panose="02020603050405020304" pitchFamily="18" charset="0"/>
              </a:rPr>
              <a:t> па немесе </a:t>
            </a:r>
            <a:r>
              <a:rPr lang="kk-KZ" sz="4400" b="1" dirty="0">
                <a:latin typeface="Times New Roman" panose="02020603050405020304" pitchFamily="18" charset="0"/>
                <a:cs typeface="Times New Roman" panose="02020603050405020304" pitchFamily="18" charset="0"/>
              </a:rPr>
              <a:t>ЖАЛҒАН</a:t>
            </a:r>
            <a:r>
              <a:rPr lang="kk-KZ" sz="4400" dirty="0">
                <a:latin typeface="Times New Roman" panose="02020603050405020304" pitchFamily="18" charset="0"/>
                <a:cs typeface="Times New Roman" panose="02020603050405020304" pitchFamily="18" charset="0"/>
              </a:rPr>
              <a:t> ба?</a:t>
            </a:r>
            <a:br>
              <a:rPr lang="kk-KZ" sz="4400" dirty="0">
                <a:latin typeface="Times New Roman" panose="02020603050405020304" pitchFamily="18" charset="0"/>
                <a:cs typeface="Times New Roman" panose="02020603050405020304" pitchFamily="18" charset="0"/>
              </a:rPr>
            </a:br>
            <a:r>
              <a:rPr lang="kk-KZ" sz="4400" dirty="0">
                <a:latin typeface="Times New Roman" panose="02020603050405020304" pitchFamily="18" charset="0"/>
                <a:cs typeface="Times New Roman" panose="02020603050405020304" pitchFamily="18" charset="0"/>
              </a:rPr>
              <a:t>Өтілген мәтін бойынша мысалдар келтіріледі. Мысалдарды оқу кезінде</a:t>
            </a:r>
            <a:br>
              <a:rPr lang="kk-KZ" sz="4400" dirty="0">
                <a:latin typeface="Times New Roman" panose="02020603050405020304" pitchFamily="18" charset="0"/>
                <a:cs typeface="Times New Roman" panose="02020603050405020304" pitchFamily="18" charset="0"/>
              </a:rPr>
            </a:br>
            <a:r>
              <a:rPr lang="kk-KZ" sz="4400" dirty="0">
                <a:latin typeface="Times New Roman" panose="02020603050405020304" pitchFamily="18" charset="0"/>
                <a:cs typeface="Times New Roman" panose="02020603050405020304" pitchFamily="18" charset="0"/>
              </a:rPr>
              <a:t>оқушылар ол келтірілген мысалдың өтілген мәтінде бар, жоғын анықтайды.</a:t>
            </a:r>
            <a:endParaRPr lang="ru-RU" sz="4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276560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85800" y="1219200"/>
            <a:ext cx="10820400" cy="4999485"/>
          </a:xfrm>
        </p:spPr>
        <p:txBody>
          <a:bodyPr>
            <a:normAutofit/>
          </a:bodyPr>
          <a:lstStyle/>
          <a:p>
            <a:pPr marL="0" indent="0" algn="ctr">
              <a:buNone/>
            </a:pPr>
            <a:r>
              <a:rPr lang="kk-KZ" sz="4400" b="1" dirty="0">
                <a:latin typeface="Times New Roman" panose="02020603050405020304" pitchFamily="18" charset="0"/>
                <a:cs typeface="Times New Roman" panose="02020603050405020304" pitchFamily="18" charset="0"/>
              </a:rPr>
              <a:t>«Он сұрақ!» </a:t>
            </a:r>
            <a:r>
              <a:rPr lang="kk-KZ" sz="4400" b="1" dirty="0" smtClean="0">
                <a:latin typeface="Times New Roman" panose="02020603050405020304" pitchFamily="18" charset="0"/>
                <a:cs typeface="Times New Roman" panose="02020603050405020304" pitchFamily="18" charset="0"/>
              </a:rPr>
              <a:t>әдісі</a:t>
            </a:r>
            <a:r>
              <a:rPr lang="kk-KZ" sz="4400" dirty="0">
                <a:latin typeface="Times New Roman" panose="02020603050405020304" pitchFamily="18" charset="0"/>
                <a:cs typeface="Times New Roman" panose="02020603050405020304" pitchFamily="18" charset="0"/>
              </a:rPr>
              <a:t/>
            </a:r>
            <a:br>
              <a:rPr lang="kk-KZ" sz="4400" dirty="0">
                <a:latin typeface="Times New Roman" panose="02020603050405020304" pitchFamily="18" charset="0"/>
                <a:cs typeface="Times New Roman" panose="02020603050405020304" pitchFamily="18" charset="0"/>
              </a:rPr>
            </a:br>
            <a:endParaRPr lang="kk-KZ" sz="4400" dirty="0" smtClean="0">
              <a:latin typeface="Times New Roman" panose="02020603050405020304" pitchFamily="18" charset="0"/>
              <a:cs typeface="Times New Roman" panose="02020603050405020304" pitchFamily="18" charset="0"/>
            </a:endParaRPr>
          </a:p>
          <a:p>
            <a:pPr marL="0" indent="0">
              <a:buNone/>
            </a:pPr>
            <a:r>
              <a:rPr lang="kk-KZ" sz="4400" dirty="0" smtClean="0">
                <a:latin typeface="Times New Roman" panose="02020603050405020304" pitchFamily="18" charset="0"/>
                <a:cs typeface="Times New Roman" panose="02020603050405020304" pitchFamily="18" charset="0"/>
              </a:rPr>
              <a:t>Мұғалім </a:t>
            </a:r>
            <a:r>
              <a:rPr lang="kk-KZ" sz="4400" dirty="0">
                <a:latin typeface="Times New Roman" panose="02020603050405020304" pitchFamily="18" charset="0"/>
                <a:cs typeface="Times New Roman" panose="02020603050405020304" pitchFamily="18" charset="0"/>
              </a:rPr>
              <a:t>бір оқушыны таңдап алады және оның маңдайына негізгі сөз жазылған стикерді жапсырады – қатысушы сыныпқа 10 сұрақ қоя алады, оған жауап не ИӘ, не ЖОҚ деп беріледі.</a:t>
            </a:r>
            <a:endParaRPr lang="ru-RU" sz="4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6142858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89467" y="1202266"/>
            <a:ext cx="11497733" cy="5016419"/>
          </a:xfrm>
        </p:spPr>
        <p:txBody>
          <a:bodyPr>
            <a:noAutofit/>
          </a:bodyPr>
          <a:lstStyle/>
          <a:p>
            <a:pPr marL="0" indent="0" algn="ctr">
              <a:buNone/>
            </a:pPr>
            <a:r>
              <a:rPr lang="kk-KZ" sz="5400" b="1" dirty="0" smtClean="0">
                <a:latin typeface="Times New Roman" panose="02020603050405020304" pitchFamily="18" charset="0"/>
                <a:cs typeface="Times New Roman" panose="02020603050405020304" pitchFamily="18" charset="0"/>
              </a:rPr>
              <a:t>«</a:t>
            </a:r>
            <a:r>
              <a:rPr lang="kk-KZ" sz="5400" b="1" dirty="0">
                <a:latin typeface="Times New Roman" panose="02020603050405020304" pitchFamily="18" charset="0"/>
                <a:cs typeface="Times New Roman" panose="02020603050405020304" pitchFamily="18" charset="0"/>
              </a:rPr>
              <a:t>Серпілген сауал» </a:t>
            </a:r>
            <a:r>
              <a:rPr lang="kk-KZ" sz="5400" b="1" dirty="0" smtClean="0">
                <a:latin typeface="Times New Roman" panose="02020603050405020304" pitchFamily="18" charset="0"/>
                <a:cs typeface="Times New Roman" panose="02020603050405020304" pitchFamily="18" charset="0"/>
              </a:rPr>
              <a:t>әдісі</a:t>
            </a:r>
          </a:p>
          <a:p>
            <a:pPr marL="0" indent="0">
              <a:buNone/>
            </a:pPr>
            <a:r>
              <a:rPr lang="kk-KZ" sz="5400" dirty="0">
                <a:latin typeface="Times New Roman" panose="02020603050405020304" pitchFamily="18" charset="0"/>
                <a:cs typeface="Times New Roman" panose="02020603050405020304" pitchFamily="18" charset="0"/>
              </a:rPr>
              <a:t> </a:t>
            </a:r>
            <a:r>
              <a:rPr lang="kk-KZ" sz="5400" dirty="0" smtClean="0">
                <a:latin typeface="Times New Roman" panose="02020603050405020304" pitchFamily="18" charset="0"/>
                <a:cs typeface="Times New Roman" panose="02020603050405020304" pitchFamily="18" charset="0"/>
              </a:rPr>
              <a:t>   </a:t>
            </a:r>
            <a:r>
              <a:rPr lang="kk-KZ" sz="4800" dirty="0" smtClean="0">
                <a:latin typeface="Times New Roman" panose="02020603050405020304" pitchFamily="18" charset="0"/>
                <a:cs typeface="Times New Roman" panose="02020603050405020304" pitchFamily="18" charset="0"/>
              </a:rPr>
              <a:t>Тақырыптың </a:t>
            </a:r>
            <a:r>
              <a:rPr lang="kk-KZ" sz="4800" dirty="0">
                <a:latin typeface="Times New Roman" panose="02020603050405020304" pitchFamily="18" charset="0"/>
                <a:cs typeface="Times New Roman" panose="02020603050405020304" pitchFamily="18" charset="0"/>
              </a:rPr>
              <a:t>түсіну деңгейін арттыруға және талқылау дағдыларын дамытуға қол жеткізу үшін сыныптағы оқушылардың арасында сұрақтарды лақтырыңыз.</a:t>
            </a:r>
            <a:endParaRPr lang="ru-RU" sz="4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2208974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931333" y="812800"/>
            <a:ext cx="10955867" cy="5405885"/>
          </a:xfrm>
        </p:spPr>
        <p:txBody>
          <a:bodyPr>
            <a:normAutofit/>
          </a:bodyPr>
          <a:lstStyle/>
          <a:p>
            <a:pPr marL="0" indent="0" algn="ctr">
              <a:buNone/>
            </a:pPr>
            <a:r>
              <a:rPr lang="kk-KZ" sz="4000" b="1" dirty="0">
                <a:latin typeface="Times New Roman" panose="02020603050405020304" pitchFamily="18" charset="0"/>
                <a:cs typeface="Times New Roman" panose="02020603050405020304" pitchFamily="18" charset="0"/>
              </a:rPr>
              <a:t>Рөлдік ойын</a:t>
            </a:r>
            <a:endParaRPr lang="ru-RU" sz="4000" dirty="0">
              <a:latin typeface="Times New Roman" panose="02020603050405020304" pitchFamily="18" charset="0"/>
              <a:cs typeface="Times New Roman" panose="02020603050405020304" pitchFamily="18" charset="0"/>
            </a:endParaRPr>
          </a:p>
          <a:p>
            <a:pPr marL="0" indent="0">
              <a:buNone/>
            </a:pPr>
            <a:r>
              <a:rPr lang="kk-KZ" sz="4000" dirty="0" smtClean="0">
                <a:latin typeface="Times New Roman" panose="02020603050405020304" pitchFamily="18" charset="0"/>
                <a:cs typeface="Times New Roman" panose="02020603050405020304" pitchFamily="18" charset="0"/>
              </a:rPr>
              <a:t>    Рөльдік </a:t>
            </a:r>
            <a:r>
              <a:rPr lang="kk-KZ" sz="4000" dirty="0">
                <a:latin typeface="Times New Roman" panose="02020603050405020304" pitchFamily="18" charset="0"/>
                <a:cs typeface="Times New Roman" panose="02020603050405020304" pitchFamily="18" charset="0"/>
              </a:rPr>
              <a:t>ойындар – тиімді интербелсенді әдістердің бірі. Адам жадында бірінші мезетте өзінің жасағаны мен бастан кешкен әсерлері қалады. Ал рөльдік ойындар оқушылардың өздерін басқа адамдардың орнына қойып, мәселе немесе проблеманың солардың тұрғысынан қарастырып, шешімді өз « қолдарымен » жасауды меңзейді. </a:t>
            </a:r>
            <a:endParaRPr lang="ru-RU" sz="4000" dirty="0">
              <a:latin typeface="Times New Roman" panose="02020603050405020304" pitchFamily="18" charset="0"/>
              <a:cs typeface="Times New Roman" panose="02020603050405020304" pitchFamily="18" charset="0"/>
            </a:endParaRPr>
          </a:p>
          <a:p>
            <a:pPr marL="0" indent="0">
              <a:buNone/>
            </a:pPr>
            <a:endParaRPr lang="ru-RU" dirty="0"/>
          </a:p>
        </p:txBody>
      </p:sp>
    </p:spTree>
    <p:extLst>
      <p:ext uri="{BB962C8B-B14F-4D97-AF65-F5344CB8AC3E}">
        <p14:creationId xmlns:p14="http://schemas.microsoft.com/office/powerpoint/2010/main" val="199893503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81400" y="357973"/>
            <a:ext cx="8610600" cy="1293028"/>
          </a:xfrm>
        </p:spPr>
        <p:txBody>
          <a:bodyPr/>
          <a:lstStyle/>
          <a:p>
            <a:pPr algn="ctr"/>
            <a:r>
              <a:rPr lang="kk-KZ" b="1" dirty="0">
                <a:latin typeface="Times New Roman" panose="02020603050405020304" pitchFamily="18" charset="0"/>
                <a:cs typeface="Times New Roman" panose="02020603050405020304" pitchFamily="18" charset="0"/>
              </a:rPr>
              <a:t>Кері байланыс</a:t>
            </a:r>
            <a:r>
              <a:rPr lang="ru-RU" dirty="0"/>
              <a:t/>
            </a:r>
            <a:br>
              <a:rPr lang="ru-RU" dirty="0"/>
            </a:br>
            <a:endParaRPr lang="ru-RU" dirty="0"/>
          </a:p>
        </p:txBody>
      </p:sp>
      <p:sp>
        <p:nvSpPr>
          <p:cNvPr id="3" name="Объект 2"/>
          <p:cNvSpPr>
            <a:spLocks noGrp="1"/>
          </p:cNvSpPr>
          <p:nvPr>
            <p:ph idx="1"/>
          </p:nvPr>
        </p:nvSpPr>
        <p:spPr>
          <a:xfrm>
            <a:off x="355599" y="1439333"/>
            <a:ext cx="11717867" cy="5181600"/>
          </a:xfrm>
        </p:spPr>
        <p:txBody>
          <a:bodyPr>
            <a:noAutofit/>
          </a:bodyPr>
          <a:lstStyle/>
          <a:p>
            <a:r>
              <a:rPr lang="kk-KZ" sz="2800" dirty="0" smtClean="0">
                <a:latin typeface="Times New Roman" panose="02020603050405020304" pitchFamily="18" charset="0"/>
                <a:cs typeface="Times New Roman" panose="02020603050405020304" pitchFamily="18" charset="0"/>
              </a:rPr>
              <a:t>Кері </a:t>
            </a:r>
            <a:r>
              <a:rPr lang="kk-KZ" sz="2800" dirty="0">
                <a:latin typeface="Times New Roman" panose="02020603050405020304" pitchFamily="18" charset="0"/>
                <a:cs typeface="Times New Roman" panose="02020603050405020304" pitchFamily="18" charset="0"/>
              </a:rPr>
              <a:t>байланыс қатысушылардың талқылап отырған тақырыптарының  реакциясын ұғынуға, оқуды ұйымдастыру мен өткізудің кемшіліктері мен артықшылықтарын көруге, нәтижелерін бағалауға мүмкіндік береді.</a:t>
            </a:r>
            <a:endParaRPr lang="ru-RU" sz="2800" dirty="0">
              <a:latin typeface="Times New Roman" panose="02020603050405020304" pitchFamily="18" charset="0"/>
              <a:cs typeface="Times New Roman" panose="02020603050405020304" pitchFamily="18" charset="0"/>
            </a:endParaRPr>
          </a:p>
          <a:p>
            <a:r>
              <a:rPr lang="kk-KZ" sz="2800" dirty="0">
                <a:latin typeface="Times New Roman" panose="02020603050405020304" pitchFamily="18" charset="0"/>
                <a:cs typeface="Times New Roman" panose="02020603050405020304" pitchFamily="18" charset="0"/>
              </a:rPr>
              <a:t>Қатысушылар (ерікті түрде) өткізілген жаттығулар, ақпараттық блок, нақты күн немесе барлық тренинг бойынша өз ойларын айтуды ұсынады.</a:t>
            </a:r>
            <a:endParaRPr lang="ru-RU" sz="2800" dirty="0">
              <a:latin typeface="Times New Roman" panose="02020603050405020304" pitchFamily="18" charset="0"/>
              <a:cs typeface="Times New Roman" panose="02020603050405020304" pitchFamily="18" charset="0"/>
            </a:endParaRPr>
          </a:p>
          <a:p>
            <a:r>
              <a:rPr lang="kk-KZ" sz="2800" dirty="0">
                <a:latin typeface="Times New Roman" panose="02020603050405020304" pitchFamily="18" charset="0"/>
                <a:cs typeface="Times New Roman" panose="02020603050405020304" pitchFamily="18" charset="0"/>
              </a:rPr>
              <a:t>Әрқайсысының сезімдері мен қобалжуларына назар аударып отыру маңызды.</a:t>
            </a:r>
            <a:endParaRPr lang="ru-RU" sz="2800" dirty="0">
              <a:latin typeface="Times New Roman" panose="02020603050405020304" pitchFamily="18" charset="0"/>
              <a:cs typeface="Times New Roman" panose="02020603050405020304" pitchFamily="18" charset="0"/>
            </a:endParaRPr>
          </a:p>
          <a:p>
            <a:r>
              <a:rPr lang="kk-KZ" sz="2800" dirty="0">
                <a:latin typeface="Times New Roman" panose="02020603050405020304" pitchFamily="18" charset="0"/>
                <a:cs typeface="Times New Roman" panose="02020603050405020304" pitchFamily="18" charset="0"/>
              </a:rPr>
              <a:t>Барлық айтылған пікірлер тренерлер тарапынан да, басқа қатысушылар тарапынан да үнсіз, даусыз, түсініктемесіз және сұрақсыз тыңдалуы тиіс. Әрбір сөйлеушіге айтқандары үшін алғыс айтқан дұрыс. Басқалармен тең дәрежеде тренерге де кері байланыс ұсынған дұрыс.</a:t>
            </a:r>
            <a:endParaRPr lang="ru-RU"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3624244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85800" y="681926"/>
            <a:ext cx="10820400" cy="5536760"/>
          </a:xfrm>
        </p:spPr>
        <p:txBody>
          <a:bodyPr>
            <a:normAutofit/>
          </a:bodyPr>
          <a:lstStyle/>
          <a:p>
            <a:pPr marL="0" indent="0" algn="ctr">
              <a:buNone/>
            </a:pPr>
            <a:r>
              <a:rPr lang="kk-KZ" sz="3200" dirty="0" smtClean="0">
                <a:latin typeface="Times New Roman" panose="02020603050405020304" pitchFamily="18" charset="0"/>
                <a:cs typeface="Times New Roman" panose="02020603050405020304" pitchFamily="18" charset="0"/>
              </a:rPr>
              <a:t>   </a:t>
            </a:r>
            <a:r>
              <a:rPr lang="kk-KZ" sz="4000" b="1" dirty="0" smtClean="0">
                <a:solidFill>
                  <a:srgbClr val="FF0000"/>
                </a:solidFill>
                <a:latin typeface="Times New Roman" panose="02020603050405020304" pitchFamily="18" charset="0"/>
                <a:cs typeface="Times New Roman" panose="02020603050405020304" pitchFamily="18" charset="0"/>
              </a:rPr>
              <a:t>Постер жасау</a:t>
            </a:r>
          </a:p>
          <a:p>
            <a:pPr marL="0" indent="0" algn="ctr">
              <a:buNone/>
            </a:pPr>
            <a:endParaRPr lang="kk-KZ" sz="4000" b="1" dirty="0" smtClean="0">
              <a:solidFill>
                <a:srgbClr val="FF0000"/>
              </a:solidFill>
              <a:latin typeface="Times New Roman" panose="02020603050405020304" pitchFamily="18" charset="0"/>
              <a:cs typeface="Times New Roman" panose="02020603050405020304" pitchFamily="18" charset="0"/>
            </a:endParaRPr>
          </a:p>
          <a:p>
            <a:pPr marL="0" indent="0">
              <a:buNone/>
            </a:pPr>
            <a:r>
              <a:rPr lang="kk-KZ" sz="3200" b="1" dirty="0">
                <a:latin typeface="Times New Roman" panose="02020603050405020304" pitchFamily="18" charset="0"/>
                <a:cs typeface="Times New Roman" panose="02020603050405020304" pitchFamily="18" charset="0"/>
              </a:rPr>
              <a:t>1-топ.Ызақор адамның бейнесін суретте</a:t>
            </a:r>
            <a:r>
              <a:rPr lang="kk-KZ" sz="3200" b="1" dirty="0" smtClean="0">
                <a:latin typeface="Times New Roman" panose="02020603050405020304" pitchFamily="18" charset="0"/>
                <a:cs typeface="Times New Roman" panose="02020603050405020304" pitchFamily="18" charset="0"/>
              </a:rPr>
              <a:t>.</a:t>
            </a:r>
          </a:p>
          <a:p>
            <a:pPr marL="0" indent="0">
              <a:buNone/>
            </a:pPr>
            <a:endParaRPr lang="ru-RU" sz="3200" b="1" dirty="0">
              <a:latin typeface="Times New Roman" panose="02020603050405020304" pitchFamily="18" charset="0"/>
              <a:cs typeface="Times New Roman" panose="02020603050405020304" pitchFamily="18" charset="0"/>
            </a:endParaRPr>
          </a:p>
          <a:p>
            <a:pPr marL="0" indent="0">
              <a:buNone/>
            </a:pPr>
            <a:r>
              <a:rPr lang="kk-KZ" sz="3200" b="1" dirty="0">
                <a:latin typeface="Times New Roman" panose="02020603050405020304" pitchFamily="18" charset="0"/>
                <a:cs typeface="Times New Roman" panose="02020603050405020304" pitchFamily="18" charset="0"/>
              </a:rPr>
              <a:t>2-топ.Еріншек оқушыны суретте</a:t>
            </a:r>
            <a:r>
              <a:rPr lang="kk-KZ" sz="3200" b="1" dirty="0" smtClean="0">
                <a:latin typeface="Times New Roman" panose="02020603050405020304" pitchFamily="18" charset="0"/>
                <a:cs typeface="Times New Roman" panose="02020603050405020304" pitchFamily="18" charset="0"/>
              </a:rPr>
              <a:t>.</a:t>
            </a:r>
          </a:p>
          <a:p>
            <a:pPr marL="0" indent="0">
              <a:buNone/>
            </a:pPr>
            <a:endParaRPr lang="ru-RU" sz="3200" b="1" dirty="0">
              <a:latin typeface="Times New Roman" panose="02020603050405020304" pitchFamily="18" charset="0"/>
              <a:cs typeface="Times New Roman" panose="02020603050405020304" pitchFamily="18" charset="0"/>
            </a:endParaRPr>
          </a:p>
          <a:p>
            <a:pPr marL="0" indent="0">
              <a:buNone/>
            </a:pPr>
            <a:r>
              <a:rPr lang="kk-KZ" sz="3200" b="1" dirty="0">
                <a:latin typeface="Times New Roman" panose="02020603050405020304" pitchFamily="18" charset="0"/>
                <a:cs typeface="Times New Roman" panose="02020603050405020304" pitchFamily="18" charset="0"/>
              </a:rPr>
              <a:t>3-топ.Мақтаншақ ұлды, өтірікші қызды суретте</a:t>
            </a:r>
            <a:r>
              <a:rPr lang="kk-KZ" sz="3200" b="1" dirty="0" smtClean="0">
                <a:latin typeface="Times New Roman" panose="02020603050405020304" pitchFamily="18" charset="0"/>
                <a:cs typeface="Times New Roman" panose="02020603050405020304" pitchFamily="18" charset="0"/>
              </a:rPr>
              <a:t>.</a:t>
            </a:r>
          </a:p>
          <a:p>
            <a:pPr marL="0" indent="0">
              <a:buNone/>
            </a:pPr>
            <a:endParaRPr lang="ru-RU" sz="3200" b="1" dirty="0">
              <a:latin typeface="Times New Roman" panose="02020603050405020304" pitchFamily="18" charset="0"/>
              <a:cs typeface="Times New Roman" panose="02020603050405020304" pitchFamily="18" charset="0"/>
            </a:endParaRPr>
          </a:p>
          <a:p>
            <a:pPr marL="0" indent="0" algn="ctr">
              <a:buNone/>
            </a:pPr>
            <a:endParaRPr lang="ru-RU"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6703681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85800" y="728420"/>
            <a:ext cx="10820400" cy="5490265"/>
          </a:xfrm>
        </p:spPr>
        <p:txBody>
          <a:bodyPr>
            <a:noAutofit/>
          </a:bodyPr>
          <a:lstStyle/>
          <a:p>
            <a:pPr marL="0" indent="0" algn="ctr">
              <a:buNone/>
            </a:pPr>
            <a:r>
              <a:rPr lang="kk-KZ" sz="4800" b="1" dirty="0">
                <a:solidFill>
                  <a:srgbClr val="FF0000"/>
                </a:solidFill>
                <a:latin typeface="Times New Roman" panose="02020603050405020304" pitchFamily="18" charset="0"/>
                <a:cs typeface="Times New Roman" panose="02020603050405020304" pitchFamily="18" charset="0"/>
              </a:rPr>
              <a:t>Рөлдік ойын</a:t>
            </a:r>
            <a:r>
              <a:rPr lang="kk-KZ" sz="4800" b="1" dirty="0" smtClean="0">
                <a:solidFill>
                  <a:srgbClr val="FF0000"/>
                </a:solidFill>
                <a:latin typeface="Times New Roman" panose="02020603050405020304" pitchFamily="18" charset="0"/>
                <a:cs typeface="Times New Roman" panose="02020603050405020304" pitchFamily="18" charset="0"/>
              </a:rPr>
              <a:t>:</a:t>
            </a:r>
            <a:r>
              <a:rPr lang="kk-KZ" sz="4800" b="1" dirty="0">
                <a:solidFill>
                  <a:srgbClr val="FF0000"/>
                </a:solidFill>
                <a:latin typeface="Times New Roman" panose="02020603050405020304" pitchFamily="18" charset="0"/>
                <a:cs typeface="Times New Roman" panose="02020603050405020304" pitchFamily="18" charset="0"/>
              </a:rPr>
              <a:t/>
            </a:r>
            <a:br>
              <a:rPr lang="kk-KZ" sz="4800" b="1" dirty="0">
                <a:solidFill>
                  <a:srgbClr val="FF0000"/>
                </a:solidFill>
                <a:latin typeface="Times New Roman" panose="02020603050405020304" pitchFamily="18" charset="0"/>
                <a:cs typeface="Times New Roman" panose="02020603050405020304" pitchFamily="18" charset="0"/>
              </a:rPr>
            </a:br>
            <a:r>
              <a:rPr lang="kk-KZ" sz="4000" dirty="0">
                <a:latin typeface="Times New Roman" panose="02020603050405020304" pitchFamily="18" charset="0"/>
                <a:cs typeface="Times New Roman" panose="02020603050405020304" pitchFamily="18" charset="0"/>
              </a:rPr>
              <a:t>Топтық </a:t>
            </a:r>
            <a:r>
              <a:rPr lang="kk-KZ" sz="4000" dirty="0" smtClean="0">
                <a:latin typeface="Times New Roman" panose="02020603050405020304" pitchFamily="18" charset="0"/>
                <a:cs typeface="Times New Roman" panose="02020603050405020304" pitchFamily="18" charset="0"/>
              </a:rPr>
              <a:t>жұмыс</a:t>
            </a:r>
          </a:p>
          <a:p>
            <a:pPr marL="0" indent="0" algn="ctr">
              <a:buNone/>
            </a:pPr>
            <a:r>
              <a:rPr lang="kk-KZ" sz="4800" dirty="0">
                <a:latin typeface="Times New Roman" panose="02020603050405020304" pitchFamily="18" charset="0"/>
                <a:cs typeface="Times New Roman" panose="02020603050405020304" pitchFamily="18" charset="0"/>
              </a:rPr>
              <a:t/>
            </a:r>
            <a:br>
              <a:rPr lang="kk-KZ" sz="4800" dirty="0">
                <a:latin typeface="Times New Roman" panose="02020603050405020304" pitchFamily="18" charset="0"/>
                <a:cs typeface="Times New Roman" panose="02020603050405020304" pitchFamily="18" charset="0"/>
              </a:rPr>
            </a:br>
            <a:r>
              <a:rPr lang="kk-KZ" sz="4800" dirty="0">
                <a:latin typeface="Times New Roman" panose="02020603050405020304" pitchFamily="18" charset="0"/>
                <a:cs typeface="Times New Roman" panose="02020603050405020304" pitchFamily="18" charset="0"/>
              </a:rPr>
              <a:t>1.Бала мен ата-ана.</a:t>
            </a:r>
            <a:br>
              <a:rPr lang="kk-KZ" sz="4800" dirty="0">
                <a:latin typeface="Times New Roman" panose="02020603050405020304" pitchFamily="18" charset="0"/>
                <a:cs typeface="Times New Roman" panose="02020603050405020304" pitchFamily="18" charset="0"/>
              </a:rPr>
            </a:br>
            <a:r>
              <a:rPr lang="kk-KZ" sz="4800" dirty="0" smtClean="0">
                <a:latin typeface="Times New Roman" panose="02020603050405020304" pitchFamily="18" charset="0"/>
                <a:cs typeface="Times New Roman" panose="02020603050405020304" pitchFamily="18" charset="0"/>
              </a:rPr>
              <a:t>           2.Жетім </a:t>
            </a:r>
            <a:r>
              <a:rPr lang="kk-KZ" sz="4800" dirty="0">
                <a:latin typeface="Times New Roman" panose="02020603050405020304" pitchFamily="18" charset="0"/>
                <a:cs typeface="Times New Roman" panose="02020603050405020304" pitchFamily="18" charset="0"/>
              </a:rPr>
              <a:t>бала мен ата-ана.</a:t>
            </a:r>
            <a:br>
              <a:rPr lang="kk-KZ" sz="4800" dirty="0">
                <a:latin typeface="Times New Roman" panose="02020603050405020304" pitchFamily="18" charset="0"/>
                <a:cs typeface="Times New Roman" panose="02020603050405020304" pitchFamily="18" charset="0"/>
              </a:rPr>
            </a:br>
            <a:r>
              <a:rPr lang="kk-KZ" sz="4800" dirty="0" smtClean="0">
                <a:latin typeface="Times New Roman" panose="02020603050405020304" pitchFamily="18" charset="0"/>
                <a:cs typeface="Times New Roman" panose="02020603050405020304" pitchFamily="18" charset="0"/>
              </a:rPr>
              <a:t>     3.Қарт </a:t>
            </a:r>
            <a:r>
              <a:rPr lang="kk-KZ" sz="4800" dirty="0">
                <a:latin typeface="Times New Roman" panose="02020603050405020304" pitchFamily="18" charset="0"/>
                <a:cs typeface="Times New Roman" panose="02020603050405020304" pitchFamily="18" charset="0"/>
              </a:rPr>
              <a:t>адам мен бала. </a:t>
            </a:r>
            <a:br>
              <a:rPr lang="kk-KZ" sz="4800" dirty="0">
                <a:latin typeface="Times New Roman" panose="02020603050405020304" pitchFamily="18" charset="0"/>
                <a:cs typeface="Times New Roman" panose="02020603050405020304" pitchFamily="18" charset="0"/>
              </a:rPr>
            </a:br>
            <a:endParaRPr lang="ru-RU" sz="4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4571655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85800" y="929898"/>
            <a:ext cx="10820400" cy="5288787"/>
          </a:xfrm>
        </p:spPr>
        <p:txBody>
          <a:bodyPr/>
          <a:lstStyle/>
          <a:p>
            <a:pPr marL="0" indent="0" algn="ctr">
              <a:buNone/>
            </a:pPr>
            <a:r>
              <a:rPr lang="kk-KZ" sz="7200" dirty="0" smtClean="0">
                <a:solidFill>
                  <a:srgbClr val="FF0000"/>
                </a:solidFill>
                <a:latin typeface="Times New Roman" panose="02020603050405020304" pitchFamily="18" charset="0"/>
                <a:cs typeface="Times New Roman" panose="02020603050405020304" pitchFamily="18" charset="0"/>
              </a:rPr>
              <a:t>Кері байланыс </a:t>
            </a:r>
          </a:p>
          <a:p>
            <a:pPr marL="0" indent="0" algn="ctr">
              <a:buNone/>
            </a:pPr>
            <a:endParaRPr lang="kk-KZ" sz="4400" dirty="0" smtClean="0">
              <a:solidFill>
                <a:srgbClr val="FF0000"/>
              </a:solidFill>
            </a:endParaRPr>
          </a:p>
          <a:p>
            <a:pPr marL="0" indent="0" algn="ctr">
              <a:buNone/>
            </a:pPr>
            <a:r>
              <a:rPr lang="kk-KZ" sz="8000" dirty="0" smtClean="0">
                <a:latin typeface="Times New Roman" panose="02020603050405020304" pitchFamily="18" charset="0"/>
                <a:cs typeface="Times New Roman" panose="02020603050405020304" pitchFamily="18" charset="0"/>
              </a:rPr>
              <a:t>«Ойлаудың бес гүлі»</a:t>
            </a:r>
            <a:endParaRPr lang="ru-RU" sz="8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6173620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lstStyle/>
          <a:p>
            <a:pPr marL="0" indent="0" algn="ctr">
              <a:buNone/>
            </a:pPr>
            <a:r>
              <a:rPr lang="kk-KZ" sz="8000" dirty="0" smtClean="0">
                <a:solidFill>
                  <a:srgbClr val="FF0000"/>
                </a:solidFill>
                <a:latin typeface="Times New Roman" panose="02020603050405020304" pitchFamily="18" charset="0"/>
                <a:cs typeface="Times New Roman" panose="02020603050405020304" pitchFamily="18" charset="0"/>
              </a:rPr>
              <a:t>Назарларыңызға рахмет</a:t>
            </a:r>
            <a:r>
              <a:rPr lang="kk-KZ" sz="8800" dirty="0" smtClean="0">
                <a:solidFill>
                  <a:srgbClr val="FF0000"/>
                </a:solidFill>
                <a:latin typeface="Times New Roman" panose="02020603050405020304" pitchFamily="18" charset="0"/>
                <a:cs typeface="Times New Roman" panose="02020603050405020304" pitchFamily="18" charset="0"/>
              </a:rPr>
              <a:t>!</a:t>
            </a:r>
            <a:endParaRPr lang="ru-RU" sz="88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31763545"/>
      </p:ext>
    </p:extLst>
  </p:cSld>
  <p:clrMapOvr>
    <a:masterClrMapping/>
  </p:clrMapOvr>
  <p:timing>
    <p:tnLst>
      <p:par>
        <p:cTn id="1" dur="indefinite" restart="never" nodeType="tmRoot"/>
      </p:par>
    </p:tnLst>
  </p:timing>
</p:sld>
</file>

<file path=ppt/theme/theme1.xml><?xml version="1.0" encoding="utf-8"?>
<a:theme xmlns:a="http://schemas.openxmlformats.org/drawingml/2006/main" name="След самолета">
  <a:themeElements>
    <a:clrScheme name="Воздушный поток">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След самолета">
      <a:majorFont>
        <a:latin typeface="Century Gothic"/>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лед самолета">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Vapor Trail" id="{4FDF2955-7D9C-493C-B9F9-C205151B46CD}" vid="{8F31A783-2159-4870-BC29-2BA7D038EA44}"/>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1011</TotalTime>
  <Words>982</Words>
  <Application>Microsoft Office PowerPoint</Application>
  <PresentationFormat>Произвольный</PresentationFormat>
  <Paragraphs>134</Paragraphs>
  <Slides>27</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27</vt:i4>
      </vt:variant>
    </vt:vector>
  </HeadingPairs>
  <TitlesOfParts>
    <vt:vector size="28" baseType="lpstr">
      <vt:lpstr>След самолета</vt:lpstr>
      <vt:lpstr>Оқытудағы  жаңа әдістерді  пайдалана отырып  сын тұрғысынан  ойлау дағдысын  жетілдіру</vt:lpstr>
      <vt:lpstr>Презентация PowerPoint</vt:lpstr>
      <vt:lpstr>Презентация PowerPoint</vt:lpstr>
      <vt:lpstr>Презентация PowerPoint</vt:lpstr>
      <vt:lpstr>Интербелсенді әдістеменің негізгі қағидасы</vt:lpstr>
      <vt:lpstr>Интербелсенді оқуда білім алушылар мынандай білім, білік, дағды, машықтарға үйренеді: </vt:lpstr>
      <vt:lpstr>Оқудың/оқытудың негізі мәселелері</vt:lpstr>
      <vt:lpstr>Не нәрсеге үйрену/үйрету керек?</vt:lpstr>
      <vt:lpstr>Ойлай білуге үйрену/үйрету</vt:lpstr>
      <vt:lpstr>ИНТЕРБЕЛСЕНДІ ОҚУДЫ ҰЙЫМДАСТЫРУ ЕРЕЖЕЛЕРІ</vt:lpstr>
      <vt:lpstr>Оқудың  интерактивті әдістерінің артықшылығы</vt:lpstr>
      <vt:lpstr>ИНТЕРБЕЛСЕНДІ ӘДІСТЕРДІҢ ТҮРЛЕРІ</vt:lpstr>
      <vt:lpstr>Топтардың жұмыс ережелерін («келісімдерін») қабылдауы</vt:lpstr>
      <vt:lpstr>Интербелсенді әдістер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Кері байланыс </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Kuralov Sundet</dc:creator>
  <cp:lastModifiedBy>Acer</cp:lastModifiedBy>
  <cp:revision>77</cp:revision>
  <dcterms:created xsi:type="dcterms:W3CDTF">2013-10-19T09:48:18Z</dcterms:created>
  <dcterms:modified xsi:type="dcterms:W3CDTF">2015-02-08T15:35:03Z</dcterms:modified>
</cp:coreProperties>
</file>