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notesMasterIdLst>
    <p:notesMasterId r:id="rId25"/>
  </p:notesMasterIdLst>
  <p:sldIdLst>
    <p:sldId id="257" r:id="rId2"/>
    <p:sldId id="259" r:id="rId3"/>
    <p:sldId id="261" r:id="rId4"/>
    <p:sldId id="281" r:id="rId5"/>
    <p:sldId id="260" r:id="rId6"/>
    <p:sldId id="262" r:id="rId7"/>
    <p:sldId id="263" r:id="rId8"/>
    <p:sldId id="264" r:id="rId9"/>
    <p:sldId id="265" r:id="rId10"/>
    <p:sldId id="267" r:id="rId11"/>
    <p:sldId id="277" r:id="rId12"/>
    <p:sldId id="272" r:id="rId13"/>
    <p:sldId id="278" r:id="rId14"/>
    <p:sldId id="273" r:id="rId15"/>
    <p:sldId id="276" r:id="rId16"/>
    <p:sldId id="274" r:id="rId17"/>
    <p:sldId id="280" r:id="rId18"/>
    <p:sldId id="284" r:id="rId19"/>
    <p:sldId id="275" r:id="rId20"/>
    <p:sldId id="279" r:id="rId21"/>
    <p:sldId id="269" r:id="rId22"/>
    <p:sldId id="268" r:id="rId23"/>
    <p:sldId id="282" r:id="rId2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316" autoAdjust="0"/>
  </p:normalViewPr>
  <p:slideViewPr>
    <p:cSldViewPr>
      <p:cViewPr>
        <p:scale>
          <a:sx n="90" d="100"/>
          <a:sy n="90" d="100"/>
        </p:scale>
        <p:origin x="-804" y="27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DB1135-0889-4F24-8B87-D365E4AB1ED4}" type="datetimeFigureOut">
              <a:rPr lang="ru-RU" smtClean="0"/>
              <a:pPr/>
              <a:t>30.11.2017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9E768B4-A58A-40D3-BFEB-8DAEF4A1868D}" type="slidenum">
              <a:rPr lang="ru-RU" smtClean="0"/>
              <a:pPr/>
              <a:t>‹#›</a:t>
            </a:fld>
            <a:endParaRPr lang="ru-RU"/>
          </a:p>
        </p:txBody>
      </p:sp>
    </p:spTree>
    <p:extLst>
      <p:ext uri="{BB962C8B-B14F-4D97-AF65-F5344CB8AC3E}">
        <p14:creationId xmlns:p14="http://schemas.microsoft.com/office/powerpoint/2010/main" val="15924655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89E768B4-A58A-40D3-BFEB-8DAEF4A1868D}" type="slidenum">
              <a:rPr lang="ru-RU" smtClean="0"/>
              <a:pPr/>
              <a:t>3</a:t>
            </a:fld>
            <a:endParaRPr lang="ru-RU"/>
          </a:p>
        </p:txBody>
      </p:sp>
    </p:spTree>
    <p:extLst>
      <p:ext uri="{BB962C8B-B14F-4D97-AF65-F5344CB8AC3E}">
        <p14:creationId xmlns:p14="http://schemas.microsoft.com/office/powerpoint/2010/main" val="3467887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9C67F27-916A-4D13-93DA-48041C875A44}" type="slidenum">
              <a:rPr lang="ru-RU" smtClean="0"/>
              <a:pPr/>
              <a:t>15</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30.11.2017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3640545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30.11.2017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160513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30.11.2017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3365939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pPr/>
              <a:t>30.11.2017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3135118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pPr/>
              <a:t>30.11.2017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938089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pPr/>
              <a:t>30.11.2017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449104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pPr/>
              <a:t>30.11.2017</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4269704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30.11.2017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4140559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30.11.2017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867423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30.11.2017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3744654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30.11.2017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73021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30.11.2017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10558663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30.11.2017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428419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30.11.2017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1544775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30.11.2017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15348931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30.11.2017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2014327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4C71EC6-210F-42DE-9C53-41977AD35B3D}" type="datetimeFigureOut">
              <a:rPr lang="ru-RU" smtClean="0"/>
              <a:pPr/>
              <a:t>30.11.2017</a:t>
            </a:fld>
            <a:endParaRPr lang="ru-RU"/>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B19B0651-EE4F-4900-A07F-96A6BFA9D0F0}" type="slidenum">
              <a:rPr lang="ru-RU" smtClean="0"/>
              <a:pPr/>
              <a:t>‹#›</a:t>
            </a:fld>
            <a:endParaRPr lang="ru-RU"/>
          </a:p>
        </p:txBody>
      </p:sp>
    </p:spTree>
    <p:extLst>
      <p:ext uri="{BB962C8B-B14F-4D97-AF65-F5344CB8AC3E}">
        <p14:creationId xmlns:p14="http://schemas.microsoft.com/office/powerpoint/2010/main" val="1851285938"/>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1\Desktop\Рисунок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31440"/>
            <a:ext cx="913832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545154" y="2060848"/>
            <a:ext cx="7087453" cy="1015663"/>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kk-KZ" sz="6000" b="1" cap="all" dirty="0" smtClean="0">
                <a:ln/>
                <a:solidFill>
                  <a:srgbClr val="0070C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Судың маңызы</a:t>
            </a:r>
            <a:endParaRPr lang="ru-RU" sz="6000" b="1" cap="all" dirty="0">
              <a:ln/>
              <a:solidFill>
                <a:srgbClr val="0070C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endParaRPr>
          </a:p>
        </p:txBody>
      </p:sp>
      <p:pic>
        <p:nvPicPr>
          <p:cNvPr id="2355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11281"/>
          <a:stretch/>
        </p:blipFill>
        <p:spPr bwMode="auto">
          <a:xfrm>
            <a:off x="0" y="3563902"/>
            <a:ext cx="4986185" cy="33134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04525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536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913" y="0"/>
            <a:ext cx="9179126"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4788024" y="404664"/>
            <a:ext cx="3773084" cy="1938992"/>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6000" b="1" cap="none" spc="0" dirty="0" smtClean="0">
                <a:ln w="11430"/>
                <a:solidFill>
                  <a:srgbClr val="FFC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a:t>
            </a:r>
            <a:r>
              <a:rPr lang="ru-RU" sz="6000" b="1" cap="none" spc="0" dirty="0" err="1" smtClean="0">
                <a:ln w="11430"/>
                <a:solidFill>
                  <a:srgbClr val="FFC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Шаттық</a:t>
            </a:r>
            <a:r>
              <a:rPr lang="ru-RU" sz="6000" b="1" cap="none" spc="0" dirty="0" smtClean="0">
                <a:ln w="11430"/>
                <a:solidFill>
                  <a:srgbClr val="FFC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 </a:t>
            </a:r>
          </a:p>
          <a:p>
            <a:pPr algn="ctr"/>
            <a:r>
              <a:rPr lang="ru-RU" sz="6000" b="1" dirty="0" err="1" smtClean="0">
                <a:ln w="11430"/>
                <a:solidFill>
                  <a:srgbClr val="FFC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шеңбері</a:t>
            </a:r>
            <a:r>
              <a:rPr lang="ru-RU" sz="6000" b="1" cap="none" spc="0" dirty="0" smtClean="0">
                <a:ln w="11430"/>
                <a:solidFill>
                  <a:srgbClr val="FFC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a:t>
            </a:r>
            <a:endParaRPr lang="ru-RU" sz="6000" b="1" cap="none" spc="0" dirty="0">
              <a:ln w="11430"/>
              <a:solidFill>
                <a:srgbClr val="FFC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73644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75456"/>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Заголовок 1"/>
          <p:cNvSpPr>
            <a:spLocks noGrp="1"/>
          </p:cNvSpPr>
          <p:nvPr>
            <p:ph type="title"/>
          </p:nvPr>
        </p:nvSpPr>
        <p:spPr>
          <a:xfrm>
            <a:off x="1547664" y="4221088"/>
            <a:ext cx="6347713" cy="1320800"/>
          </a:xfrm>
        </p:spPr>
        <p:txBody>
          <a:bodyPr>
            <a:noAutofit/>
          </a:bodyPr>
          <a:lstStyle/>
          <a:p>
            <a:r>
              <a:rPr lang="ru-RU" sz="4000" b="1" dirty="0" err="1">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Самал</a:t>
            </a:r>
            <a:r>
              <a:rPr lang="ru-RU" sz="4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4000" b="1" dirty="0" err="1">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жел</a:t>
            </a:r>
            <a:r>
              <a:rPr lang="ru-RU" sz="4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4000" b="1" dirty="0" err="1">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бізді</a:t>
            </a:r>
            <a:r>
              <a:rPr lang="ru-RU" sz="4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4000" b="1" dirty="0" err="1">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желдетші</a:t>
            </a:r>
            <a:r>
              <a:rPr lang="ru-RU" sz="4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br>
              <a:rPr lang="ru-RU" sz="4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ru-RU" sz="4000" b="1" dirty="0" err="1">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Күн</a:t>
            </a:r>
            <a:r>
              <a:rPr lang="ru-RU" sz="4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4000" b="1" dirty="0" err="1">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нұры</a:t>
            </a:r>
            <a:r>
              <a:rPr lang="ru-RU" sz="4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4000" b="1" dirty="0" err="1">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бізді</a:t>
            </a:r>
            <a:r>
              <a:rPr lang="ru-RU" sz="4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4000" b="1" dirty="0" err="1"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жарқырат</a:t>
            </a:r>
            <a:r>
              <a:rPr lang="ru-RU" sz="40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ru-RU" sz="40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ru-RU" sz="40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Таза </a:t>
            </a:r>
            <a:r>
              <a:rPr lang="ru-RU" sz="4000" b="1" dirty="0" err="1"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ауа</a:t>
            </a:r>
            <a:r>
              <a:rPr lang="ru-RU" sz="40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4000" b="1" dirty="0" err="1"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бізге</a:t>
            </a:r>
            <a:r>
              <a:rPr lang="ru-RU" sz="40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4000" b="1" dirty="0" err="1">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дем</a:t>
            </a:r>
            <a:r>
              <a:rPr lang="ru-RU" sz="4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4000" b="1" dirty="0" err="1">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берші</a:t>
            </a:r>
            <a:r>
              <a:rPr lang="ru-RU" sz="4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br>
              <a:rPr lang="ru-RU" sz="4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ru-RU" sz="4000" b="1" dirty="0" err="1">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Мөлдір</a:t>
            </a:r>
            <a:r>
              <a:rPr lang="ru-RU" sz="4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су </a:t>
            </a:r>
            <a:r>
              <a:rPr lang="ru-RU" sz="4000" b="1" dirty="0" err="1">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бізді</a:t>
            </a:r>
            <a:r>
              <a:rPr lang="ru-RU" sz="4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4000" b="1" dirty="0" err="1">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салқындат</a:t>
            </a:r>
            <a:r>
              <a:rPr lang="ru-RU" sz="4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br>
              <a:rPr lang="ru-RU" sz="4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ru-RU" sz="40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22063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a:bodyPr>
          <a:lstStyle/>
          <a:p>
            <a:pPr lvl="2" algn="ctr">
              <a:buNone/>
            </a:pPr>
            <a:r>
              <a:rPr lang="ru-RU" sz="3600" dirty="0" smtClean="0">
                <a:latin typeface="Times New Roman" pitchFamily="18" charset="0"/>
                <a:cs typeface="Times New Roman" pitchFamily="18" charset="0"/>
              </a:rPr>
              <a:t>Д</a:t>
            </a:r>
            <a:r>
              <a:rPr lang="kk-KZ" sz="3600" dirty="0" smtClean="0">
                <a:latin typeface="Times New Roman" pitchFamily="18" charset="0"/>
                <a:cs typeface="Times New Roman" pitchFamily="18" charset="0"/>
              </a:rPr>
              <a:t>әмі де жоқ, түсі жоқ</a:t>
            </a:r>
          </a:p>
          <a:p>
            <a:pPr algn="ctr">
              <a:buNone/>
            </a:pPr>
            <a:r>
              <a:rPr lang="kk-KZ" sz="4000" dirty="0" smtClean="0">
                <a:latin typeface="Times New Roman" pitchFamily="18" charset="0"/>
                <a:cs typeface="Times New Roman" pitchFamily="18" charset="0"/>
              </a:rPr>
              <a:t>Пайдаланбас кісі жоқ</a:t>
            </a:r>
          </a:p>
          <a:p>
            <a:pPr algn="ctr">
              <a:buNone/>
            </a:pPr>
            <a:r>
              <a:rPr lang="kk-KZ" sz="4000" dirty="0" smtClean="0">
                <a:latin typeface="Times New Roman" pitchFamily="18" charset="0"/>
                <a:cs typeface="Times New Roman" pitchFamily="18" charset="0"/>
              </a:rPr>
              <a:t>Бұл не?</a:t>
            </a:r>
            <a:endParaRPr lang="ru-RU" sz="4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599" y="609600"/>
            <a:ext cx="7274769" cy="1320800"/>
          </a:xfrm>
        </p:spPr>
        <p:txBody>
          <a:bodyPr>
            <a:normAutofit fontScale="90000"/>
          </a:bodyPr>
          <a:lstStyle/>
          <a:p>
            <a:r>
              <a:rPr lang="kk-KZ" b="1"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Оқу мақсаты: </a:t>
            </a:r>
            <a:r>
              <a:rPr lang="kk-KZ" b="1" i="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kk-KZ" b="1" i="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kk-KZ" b="1" i="1" dirty="0" smtClean="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А5</a:t>
            </a:r>
            <a:r>
              <a:rPr lang="kk-KZ" b="1" i="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Берілген сұрақты дұрыс түсініп, лайықты жауап беру, шағын диалогке </a:t>
            </a:r>
            <a:r>
              <a:rPr lang="kk-KZ" b="1" i="1" dirty="0" smtClean="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қатысу.Сан есім атауларын және</a:t>
            </a:r>
            <a:br>
              <a:rPr lang="kk-KZ" b="1" i="1" dirty="0" smtClean="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kk-KZ" b="1" i="1" dirty="0" smtClean="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құрамын білу.</a:t>
            </a:r>
            <a:r>
              <a:rPr lang="kk-KZ" sz="3100" b="1" i="1" dirty="0" smtClean="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br>
              <a:rPr lang="kk-KZ" sz="3100" b="1" i="1" dirty="0" smtClean="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kk-KZ" sz="3100" b="1"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Сабақ </a:t>
            </a:r>
            <a:r>
              <a:rPr lang="kk-KZ" sz="3100" b="1"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мақсаты:</a:t>
            </a:r>
            <a:br>
              <a:rPr lang="kk-KZ" sz="3100" b="1"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kk-KZ" sz="3100" b="1" i="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Су тақырыбына қатысты сөздер мен сөз тіркесіннің мағынасын меңгеру;</a:t>
            </a:r>
            <a:br>
              <a:rPr lang="kk-KZ" sz="3100" b="1" i="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kk-KZ" sz="3100" b="1" i="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Тәжірибеде меңгерген сөздерді қолданады;</a:t>
            </a:r>
            <a:br>
              <a:rPr lang="kk-KZ" sz="3100" b="1" i="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kk-KZ" sz="3100" b="1" i="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Берілген </a:t>
            </a:r>
            <a:r>
              <a:rPr lang="kk-KZ" sz="3100" b="1" i="1" dirty="0" smtClean="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тапсырмаларды </a:t>
            </a:r>
            <a:r>
              <a:rPr lang="kk-KZ" sz="3100" b="1" i="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түсініп,  жүйелі жауап береді;</a:t>
            </a:r>
            <a:r>
              <a:rPr lang="kk-KZ" b="1"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kk-KZ" b="1"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kk-KZ" b="1" i="1" dirty="0" smtClean="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kk-KZ" b="1" i="1" dirty="0" smtClean="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ru-RU" b="1" i="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603424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002" y="0"/>
            <a:ext cx="9167002"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Заголовок 1"/>
          <p:cNvSpPr>
            <a:spLocks noGrp="1"/>
          </p:cNvSpPr>
          <p:nvPr>
            <p:ph type="title"/>
          </p:nvPr>
        </p:nvSpPr>
        <p:spPr>
          <a:xfrm>
            <a:off x="1259632" y="3933056"/>
            <a:ext cx="7704856" cy="1320800"/>
          </a:xfrm>
        </p:spPr>
        <p:txBody>
          <a:bodyPr>
            <a:noAutofit/>
          </a:bodyPr>
          <a:lstStyle/>
          <a:p>
            <a:r>
              <a:rPr lang="ru-RU" sz="3200" b="1" i="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Су </a:t>
            </a:r>
            <a:r>
              <a:rPr lang="ru-RU" sz="3200" b="1" i="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жүргізер тіршіліктің тамырын</a:t>
            </a:r>
            <a:r>
              <a:rPr lang="ru-RU" sz="3200" b="1" i="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br>
              <a:rPr lang="ru-RU" sz="3200" b="1" i="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ru-RU" sz="3200" b="1" i="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Су </a:t>
            </a:r>
            <a:r>
              <a:rPr lang="ru-RU" sz="3200" b="1" i="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жоқ болса</a:t>
            </a:r>
            <a:r>
              <a:rPr lang="ru-RU" sz="3200" b="1" i="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1" i="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тіршілік</a:t>
            </a:r>
            <a:r>
              <a:rPr lang="ru-RU" sz="3200" b="1" i="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1" i="1" dirty="0" err="1" smtClean="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жоқ </a:t>
            </a:r>
            <a:r>
              <a:rPr lang="ru-RU" sz="3200" b="1" i="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бауырым</a:t>
            </a:r>
            <a:r>
              <a:rPr lang="ru-RU" sz="3200" b="1" i="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br>
              <a:rPr lang="ru-RU" sz="3200" b="1" i="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ru-RU" sz="3200" b="1" i="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Судың</a:t>
            </a:r>
            <a:r>
              <a:rPr lang="ru-RU" sz="3200" b="1" i="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1" i="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біз</a:t>
            </a:r>
            <a:r>
              <a:rPr lang="ru-RU" sz="3200" b="1" i="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1" i="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біле</a:t>
            </a:r>
            <a:r>
              <a:rPr lang="ru-RU" sz="3200" b="1" i="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1" i="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тұра</a:t>
            </a:r>
            <a:r>
              <a:rPr lang="ru-RU" sz="3200" b="1" i="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1" i="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маңызын</a:t>
            </a:r>
            <a:r>
              <a:rPr lang="ru-RU" sz="3200" b="1" i="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br>
              <a:rPr lang="ru-RU" sz="3200" b="1" i="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ru-RU" sz="3200" b="1" i="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Көп</a:t>
            </a:r>
            <a:r>
              <a:rPr lang="ru-RU" sz="3200" b="1" i="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1" i="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болған</a:t>
            </a:r>
            <a:r>
              <a:rPr lang="ru-RU" sz="3200" b="1" i="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1" i="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соң</a:t>
            </a:r>
            <a:r>
              <a:rPr lang="ru-RU" sz="3200" b="1" i="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1" i="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ұмытамыз</a:t>
            </a:r>
            <a:r>
              <a:rPr lang="ru-RU" sz="3200" b="1" i="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200" b="1" i="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қадірін</a:t>
            </a:r>
            <a:r>
              <a:rPr lang="ru-RU" sz="3200" b="1" i="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ru-RU" sz="3200" b="1" i="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ru-RU" sz="3200" b="1" i="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77556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76672"/>
            <a:ext cx="8354889" cy="1320800"/>
          </a:xfrm>
        </p:spPr>
        <p:txBody>
          <a:bodyPr>
            <a:noAutofit/>
          </a:bodyPr>
          <a:lstStyle/>
          <a:p>
            <a:pPr marL="457200" indent="-457200">
              <a:buFont typeface="Wingdings" panose="05000000000000000000" pitchFamily="2" charset="2"/>
              <a:buChar char="Ø"/>
            </a:pPr>
            <a:r>
              <a:rPr lang="ru-RU" sz="2800" b="1" dirty="0" err="1">
                <a:solidFill>
                  <a:srgbClr val="FF0000"/>
                </a:solidFill>
                <a:latin typeface="Times New Roman" panose="02020603050405020304" pitchFamily="18" charset="0"/>
                <a:cs typeface="Times New Roman" panose="02020603050405020304" pitchFamily="18" charset="0"/>
              </a:rPr>
              <a:t>Айтылым</a:t>
            </a:r>
            <a:r>
              <a:rPr lang="ru-RU" sz="2800" b="1" dirty="0">
                <a:solidFill>
                  <a:srgbClr val="FF0000"/>
                </a:solidFill>
                <a:latin typeface="Times New Roman" panose="02020603050405020304" pitchFamily="18" charset="0"/>
                <a:cs typeface="Times New Roman" panose="02020603050405020304" pitchFamily="18" charset="0"/>
              </a:rPr>
              <a:t> </a:t>
            </a:r>
            <a:r>
              <a:rPr lang="ru-RU" sz="2800" b="1" dirty="0" err="1">
                <a:solidFill>
                  <a:srgbClr val="FF0000"/>
                </a:solidFill>
                <a:latin typeface="Times New Roman" panose="02020603050405020304" pitchFamily="18" charset="0"/>
                <a:cs typeface="Times New Roman" panose="02020603050405020304" pitchFamily="18" charset="0"/>
              </a:rPr>
              <a:t>тапсырмасы</a:t>
            </a:r>
            <a:r>
              <a:rPr lang="ru-RU" sz="2800" dirty="0">
                <a:latin typeface="Times New Roman" panose="02020603050405020304" pitchFamily="18" charset="0"/>
                <a:cs typeface="Times New Roman" panose="02020603050405020304" pitchFamily="18" charset="0"/>
              </a:rPr>
              <a:t/>
            </a:r>
            <a:br>
              <a:rPr lang="ru-RU" sz="2800" dirty="0">
                <a:latin typeface="Times New Roman" panose="02020603050405020304" pitchFamily="18" charset="0"/>
                <a:cs typeface="Times New Roman" panose="02020603050405020304" pitchFamily="18" charset="0"/>
              </a:rPr>
            </a:br>
            <a:r>
              <a:rPr lang="ru-RU" sz="2800" b="1" dirty="0">
                <a:solidFill>
                  <a:srgbClr val="FF0000"/>
                </a:solidFill>
                <a:latin typeface="Times New Roman" panose="02020603050405020304" pitchFamily="18" charset="0"/>
                <a:cs typeface="Times New Roman" panose="02020603050405020304" pitchFamily="18" charset="0"/>
              </a:rPr>
              <a:t>1-тапсырма:</a:t>
            </a:r>
            <a:br>
              <a:rPr lang="ru-RU" sz="2800" b="1" dirty="0">
                <a:solidFill>
                  <a:srgbClr val="FF0000"/>
                </a:solidFill>
                <a:latin typeface="Times New Roman" panose="02020603050405020304" pitchFamily="18" charset="0"/>
                <a:cs typeface="Times New Roman" panose="02020603050405020304" pitchFamily="18" charset="0"/>
              </a:rPr>
            </a:br>
            <a:r>
              <a:rPr lang="ru-RU" sz="2800" b="1" dirty="0">
                <a:solidFill>
                  <a:srgbClr val="FF0000"/>
                </a:solidFill>
                <a:latin typeface="Times New Roman" panose="02020603050405020304" pitchFamily="18" charset="0"/>
                <a:cs typeface="Times New Roman" panose="02020603050405020304" pitchFamily="18" charset="0"/>
              </a:rPr>
              <a:t>«</a:t>
            </a:r>
            <a:r>
              <a:rPr lang="ru-RU" sz="2800" b="1" dirty="0" err="1">
                <a:solidFill>
                  <a:srgbClr val="FF0000"/>
                </a:solidFill>
                <a:latin typeface="Times New Roman" panose="02020603050405020304" pitchFamily="18" charset="0"/>
                <a:cs typeface="Times New Roman" panose="02020603050405020304" pitchFamily="18" charset="0"/>
              </a:rPr>
              <a:t>Миға</a:t>
            </a:r>
            <a:r>
              <a:rPr lang="ru-RU" sz="2800" b="1" dirty="0">
                <a:solidFill>
                  <a:srgbClr val="FF0000"/>
                </a:solidFill>
                <a:latin typeface="Times New Roman" panose="02020603050405020304" pitchFamily="18" charset="0"/>
                <a:cs typeface="Times New Roman" panose="02020603050405020304" pitchFamily="18" charset="0"/>
              </a:rPr>
              <a:t> </a:t>
            </a:r>
            <a:r>
              <a:rPr lang="ru-RU" sz="2800" b="1" dirty="0" err="1">
                <a:solidFill>
                  <a:srgbClr val="FF0000"/>
                </a:solidFill>
                <a:latin typeface="Times New Roman" panose="02020603050405020304" pitchFamily="18" charset="0"/>
                <a:cs typeface="Times New Roman" panose="02020603050405020304" pitchFamily="18" charset="0"/>
              </a:rPr>
              <a:t>шабуыл</a:t>
            </a:r>
            <a:r>
              <a:rPr lang="ru-RU" sz="2800" b="1" dirty="0" smtClean="0">
                <a:solidFill>
                  <a:srgbClr val="FF0000"/>
                </a:solidFill>
                <a:latin typeface="Times New Roman" panose="02020603050405020304" pitchFamily="18" charset="0"/>
                <a:cs typeface="Times New Roman" panose="02020603050405020304" pitchFamily="18" charset="0"/>
              </a:rPr>
              <a:t>»</a:t>
            </a:r>
            <a:br>
              <a:rPr lang="ru-RU" sz="2800" b="1" dirty="0" smtClean="0">
                <a:solidFill>
                  <a:srgbClr val="FF0000"/>
                </a:solidFill>
                <a:latin typeface="Times New Roman" panose="02020603050405020304" pitchFamily="18" charset="0"/>
                <a:cs typeface="Times New Roman" panose="02020603050405020304" pitchFamily="18" charset="0"/>
              </a:rPr>
            </a:br>
            <a:r>
              <a:rPr lang="ru-RU" sz="2800" dirty="0">
                <a:latin typeface="Times New Roman" panose="02020603050405020304" pitchFamily="18" charset="0"/>
                <a:cs typeface="Times New Roman" panose="02020603050405020304" pitchFamily="18" charset="0"/>
              </a:rPr>
              <a:t/>
            </a:r>
            <a:br>
              <a:rPr lang="ru-RU" sz="2800" dirty="0">
                <a:latin typeface="Times New Roman" panose="02020603050405020304" pitchFamily="18" charset="0"/>
                <a:cs typeface="Times New Roman" panose="02020603050405020304" pitchFamily="18" charset="0"/>
              </a:rPr>
            </a:br>
            <a:r>
              <a:rPr lang="ru-RU" sz="2800" b="1" dirty="0" err="1" smtClean="0">
                <a:solidFill>
                  <a:srgbClr val="002060"/>
                </a:solidFill>
                <a:latin typeface="Times New Roman" panose="02020603050405020304" pitchFamily="18" charset="0"/>
                <a:cs typeface="Times New Roman" panose="02020603050405020304" pitchFamily="18" charset="0"/>
              </a:rPr>
              <a:t>Балалар</a:t>
            </a:r>
            <a:r>
              <a:rPr lang="ru-RU" sz="2800" b="1" dirty="0">
                <a:solidFill>
                  <a:srgbClr val="002060"/>
                </a:solidFill>
                <a:latin typeface="Times New Roman" panose="02020603050405020304" pitchFamily="18" charset="0"/>
                <a:cs typeface="Times New Roman" panose="02020603050405020304" pitchFamily="18" charset="0"/>
              </a:rPr>
              <a:t>, су </a:t>
            </a:r>
            <a:r>
              <a:rPr lang="ru-RU" sz="2800" b="1" dirty="0" err="1">
                <a:solidFill>
                  <a:srgbClr val="002060"/>
                </a:solidFill>
                <a:latin typeface="Times New Roman" panose="02020603050405020304" pitchFamily="18" charset="0"/>
                <a:cs typeface="Times New Roman" panose="02020603050405020304" pitchFamily="18" charset="0"/>
              </a:rPr>
              <a:t>қандай</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зат</a:t>
            </a:r>
            <a:r>
              <a:rPr lang="ru-RU" sz="2800" b="1" dirty="0">
                <a:solidFill>
                  <a:srgbClr val="002060"/>
                </a:solidFill>
                <a:latin typeface="Times New Roman" panose="02020603050405020304" pitchFamily="18" charset="0"/>
                <a:cs typeface="Times New Roman" panose="02020603050405020304" pitchFamily="18" charset="0"/>
              </a:rPr>
              <a:t>? </a:t>
            </a:r>
            <a:br>
              <a:rPr lang="ru-RU" sz="2800" b="1" dirty="0">
                <a:solidFill>
                  <a:srgbClr val="002060"/>
                </a:solidFill>
                <a:latin typeface="Times New Roman" panose="02020603050405020304" pitchFamily="18" charset="0"/>
                <a:cs typeface="Times New Roman" panose="02020603050405020304" pitchFamily="18" charset="0"/>
              </a:rPr>
            </a:br>
            <a:r>
              <a:rPr lang="ru-RU" sz="2800" b="1" dirty="0" smtClean="0">
                <a:solidFill>
                  <a:srgbClr val="002060"/>
                </a:solidFill>
                <a:latin typeface="Times New Roman" panose="02020603050405020304" pitchFamily="18" charset="0"/>
                <a:cs typeface="Times New Roman" panose="02020603050405020304" pitchFamily="18" charset="0"/>
              </a:rPr>
              <a:t>Ал </a:t>
            </a:r>
            <a:r>
              <a:rPr lang="ru-RU" sz="2800" b="1" dirty="0" err="1">
                <a:solidFill>
                  <a:srgbClr val="002060"/>
                </a:solidFill>
                <a:latin typeface="Times New Roman" panose="02020603050405020304" pitchFamily="18" charset="0"/>
                <a:cs typeface="Times New Roman" panose="02020603050405020304" pitchFamily="18" charset="0"/>
              </a:rPr>
              <a:t>судың</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иісі</a:t>
            </a:r>
            <a:r>
              <a:rPr lang="ru-RU" sz="2800" b="1" dirty="0">
                <a:solidFill>
                  <a:srgbClr val="002060"/>
                </a:solidFill>
                <a:latin typeface="Times New Roman" panose="02020603050405020304" pitchFamily="18" charset="0"/>
                <a:cs typeface="Times New Roman" panose="02020603050405020304" pitchFamily="18" charset="0"/>
              </a:rPr>
              <a:t> бар </a:t>
            </a:r>
            <a:r>
              <a:rPr lang="ru-RU" sz="2800" b="1" dirty="0" err="1">
                <a:solidFill>
                  <a:srgbClr val="002060"/>
                </a:solidFill>
                <a:latin typeface="Times New Roman" panose="02020603050405020304" pitchFamily="18" charset="0"/>
                <a:cs typeface="Times New Roman" panose="02020603050405020304" pitchFamily="18" charset="0"/>
              </a:rPr>
              <a:t>ма</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иіскеп</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көріңдерші</a:t>
            </a:r>
            <a:r>
              <a:rPr lang="ru-RU" sz="2800" b="1" dirty="0">
                <a:solidFill>
                  <a:srgbClr val="002060"/>
                </a:solidFill>
                <a:latin typeface="Times New Roman" panose="02020603050405020304" pitchFamily="18" charset="0"/>
                <a:cs typeface="Times New Roman" panose="02020603050405020304" pitchFamily="18" charset="0"/>
              </a:rPr>
              <a:t>? </a:t>
            </a:r>
            <a:br>
              <a:rPr lang="ru-RU" sz="2800" b="1" dirty="0">
                <a:solidFill>
                  <a:srgbClr val="002060"/>
                </a:solidFill>
                <a:latin typeface="Times New Roman" panose="02020603050405020304" pitchFamily="18" charset="0"/>
                <a:cs typeface="Times New Roman" panose="02020603050405020304" pitchFamily="18" charset="0"/>
              </a:rPr>
            </a:br>
            <a:r>
              <a:rPr lang="ru-RU" sz="2800" b="1" dirty="0" err="1" smtClean="0">
                <a:solidFill>
                  <a:srgbClr val="002060"/>
                </a:solidFill>
                <a:latin typeface="Times New Roman" panose="02020603050405020304" pitchFamily="18" charset="0"/>
                <a:cs typeface="Times New Roman" panose="02020603050405020304" pitchFamily="18" charset="0"/>
              </a:rPr>
              <a:t>Судың</a:t>
            </a:r>
            <a:r>
              <a:rPr lang="ru-RU" sz="2800" b="1" dirty="0" smtClean="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пішіні</a:t>
            </a:r>
            <a:r>
              <a:rPr lang="ru-RU" sz="2800" b="1" dirty="0">
                <a:solidFill>
                  <a:srgbClr val="002060"/>
                </a:solidFill>
                <a:latin typeface="Times New Roman" panose="02020603050405020304" pitchFamily="18" charset="0"/>
                <a:cs typeface="Times New Roman" panose="02020603050405020304" pitchFamily="18" charset="0"/>
              </a:rPr>
              <a:t> бар </a:t>
            </a:r>
            <a:r>
              <a:rPr lang="ru-RU" sz="2800" b="1" dirty="0" err="1">
                <a:solidFill>
                  <a:srgbClr val="002060"/>
                </a:solidFill>
                <a:latin typeface="Times New Roman" panose="02020603050405020304" pitchFamily="18" charset="0"/>
                <a:cs typeface="Times New Roman" panose="02020603050405020304" pitchFamily="18" charset="0"/>
              </a:rPr>
              <a:t>ма</a:t>
            </a:r>
            <a:r>
              <a:rPr lang="ru-RU" sz="2800" b="1" dirty="0" smtClean="0">
                <a:solidFill>
                  <a:srgbClr val="002060"/>
                </a:solidFill>
                <a:latin typeface="Times New Roman" panose="02020603050405020304" pitchFamily="18" charset="0"/>
                <a:cs typeface="Times New Roman" panose="02020603050405020304" pitchFamily="18" charset="0"/>
              </a:rPr>
              <a:t>?</a:t>
            </a:r>
            <a:br>
              <a:rPr lang="ru-RU" sz="2800" b="1" dirty="0" smtClean="0">
                <a:solidFill>
                  <a:srgbClr val="002060"/>
                </a:solidFill>
                <a:latin typeface="Times New Roman" panose="02020603050405020304" pitchFamily="18" charset="0"/>
                <a:cs typeface="Times New Roman" panose="02020603050405020304" pitchFamily="18" charset="0"/>
              </a:rPr>
            </a:br>
            <a:r>
              <a:rPr lang="ru-RU" sz="2800" b="1" dirty="0" err="1" smtClean="0">
                <a:solidFill>
                  <a:srgbClr val="002060"/>
                </a:solidFill>
                <a:latin typeface="Times New Roman" panose="02020603050405020304" pitchFamily="18" charset="0"/>
                <a:cs typeface="Times New Roman" panose="02020603050405020304" pitchFamily="18" charset="0"/>
              </a:rPr>
              <a:t>Судың</a:t>
            </a:r>
            <a:r>
              <a:rPr lang="ru-RU" sz="2800" b="1" dirty="0" smtClean="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дәмі</a:t>
            </a:r>
            <a:r>
              <a:rPr lang="ru-RU" sz="2800" b="1" dirty="0">
                <a:solidFill>
                  <a:srgbClr val="002060"/>
                </a:solidFill>
                <a:latin typeface="Times New Roman" panose="02020603050405020304" pitchFamily="18" charset="0"/>
                <a:cs typeface="Times New Roman" panose="02020603050405020304" pitchFamily="18" charset="0"/>
              </a:rPr>
              <a:t> бар </a:t>
            </a:r>
            <a:r>
              <a:rPr lang="ru-RU" sz="2800" b="1" dirty="0" err="1">
                <a:solidFill>
                  <a:srgbClr val="002060"/>
                </a:solidFill>
                <a:latin typeface="Times New Roman" panose="02020603050405020304" pitchFamily="18" charset="0"/>
                <a:cs typeface="Times New Roman" panose="02020603050405020304" pitchFamily="18" charset="0"/>
              </a:rPr>
              <a:t>ма</a:t>
            </a:r>
            <a:r>
              <a:rPr lang="ru-RU" sz="2800" b="1" dirty="0">
                <a:solidFill>
                  <a:srgbClr val="002060"/>
                </a:solidFill>
                <a:latin typeface="Times New Roman" panose="02020603050405020304" pitchFamily="18" charset="0"/>
                <a:cs typeface="Times New Roman" panose="02020603050405020304" pitchFamily="18" charset="0"/>
              </a:rPr>
              <a:t>? </a:t>
            </a:r>
            <a:br>
              <a:rPr lang="ru-RU" sz="2800" b="1" dirty="0">
                <a:solidFill>
                  <a:srgbClr val="002060"/>
                </a:solidFill>
                <a:latin typeface="Times New Roman" panose="02020603050405020304" pitchFamily="18" charset="0"/>
                <a:cs typeface="Times New Roman" panose="02020603050405020304" pitchFamily="18" charset="0"/>
              </a:rPr>
            </a:br>
            <a:r>
              <a:rPr lang="ru-RU" sz="2800" b="1" dirty="0" err="1" smtClean="0">
                <a:solidFill>
                  <a:srgbClr val="002060"/>
                </a:solidFill>
                <a:latin typeface="Times New Roman" panose="02020603050405020304" pitchFamily="18" charset="0"/>
                <a:cs typeface="Times New Roman" panose="02020603050405020304" pitchFamily="18" charset="0"/>
              </a:rPr>
              <a:t>Суға</a:t>
            </a:r>
            <a:r>
              <a:rPr lang="ru-RU" sz="2800" b="1" dirty="0" smtClean="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қантты</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немесе</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тұзды</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қоссақ</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дәмі</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өзгереді</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ме</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Суға</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біз</a:t>
            </a:r>
            <a:r>
              <a:rPr lang="ru-RU" sz="2800" b="1" dirty="0">
                <a:solidFill>
                  <a:srgbClr val="002060"/>
                </a:solidFill>
                <a:latin typeface="Times New Roman" panose="02020603050405020304" pitchFamily="18" charset="0"/>
                <a:cs typeface="Times New Roman" panose="02020603050405020304" pitchFamily="18" charset="0"/>
              </a:rPr>
              <a:t> не </a:t>
            </a:r>
            <a:r>
              <a:rPr lang="ru-RU" sz="2800" b="1" dirty="0" err="1">
                <a:solidFill>
                  <a:srgbClr val="002060"/>
                </a:solidFill>
                <a:latin typeface="Times New Roman" panose="02020603050405020304" pitchFamily="18" charset="0"/>
                <a:cs typeface="Times New Roman" panose="02020603050405020304" pitchFamily="18" charset="0"/>
              </a:rPr>
              <a:t>қоссақ</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сол</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заттың</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дәмін</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сеземіз</a:t>
            </a:r>
            <a:r>
              <a:rPr lang="ru-RU" sz="2800" b="1" dirty="0">
                <a:solidFill>
                  <a:srgbClr val="002060"/>
                </a:solidFill>
                <a:latin typeface="Times New Roman" panose="02020603050405020304" pitchFamily="18" charset="0"/>
                <a:cs typeface="Times New Roman" panose="02020603050405020304" pitchFamily="18" charset="0"/>
              </a:rPr>
              <a:t>, ал </a:t>
            </a:r>
            <a:r>
              <a:rPr lang="ru-RU" sz="2800" b="1" dirty="0" err="1">
                <a:solidFill>
                  <a:srgbClr val="002060"/>
                </a:solidFill>
                <a:latin typeface="Times New Roman" panose="02020603050405020304" pitchFamily="18" charset="0"/>
                <a:cs typeface="Times New Roman" panose="02020603050405020304" pitchFamily="18" charset="0"/>
              </a:rPr>
              <a:t>судың</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дәмі</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жоқ</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екен</a:t>
            </a:r>
            <a:r>
              <a:rPr lang="ru-RU" sz="2800" b="1" dirty="0">
                <a:solidFill>
                  <a:srgbClr val="002060"/>
                </a:solidFill>
                <a:latin typeface="Times New Roman" panose="02020603050405020304" pitchFamily="18" charset="0"/>
                <a:cs typeface="Times New Roman" panose="02020603050405020304" pitchFamily="18" charset="0"/>
              </a:rPr>
              <a:t>.)</a:t>
            </a:r>
            <a:br>
              <a:rPr lang="ru-RU" sz="2800" b="1" dirty="0">
                <a:solidFill>
                  <a:srgbClr val="002060"/>
                </a:solidFill>
                <a:latin typeface="Times New Roman" panose="02020603050405020304" pitchFamily="18" charset="0"/>
                <a:cs typeface="Times New Roman" panose="02020603050405020304" pitchFamily="18" charset="0"/>
              </a:rPr>
            </a:br>
            <a:r>
              <a:rPr lang="ru-RU" sz="2800" b="1" dirty="0" err="1" smtClean="0">
                <a:solidFill>
                  <a:srgbClr val="002060"/>
                </a:solidFill>
                <a:latin typeface="Times New Roman" panose="02020603050405020304" pitchFamily="18" charset="0"/>
                <a:cs typeface="Times New Roman" panose="02020603050405020304" pitchFamily="18" charset="0"/>
              </a:rPr>
              <a:t>Судың</a:t>
            </a:r>
            <a:r>
              <a:rPr lang="ru-RU" sz="2800" b="1" dirty="0" smtClean="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түсі</a:t>
            </a:r>
            <a:r>
              <a:rPr lang="ru-RU" sz="2800" b="1" dirty="0">
                <a:solidFill>
                  <a:srgbClr val="002060"/>
                </a:solidFill>
                <a:latin typeface="Times New Roman" panose="02020603050405020304" pitchFamily="18" charset="0"/>
                <a:cs typeface="Times New Roman" panose="02020603050405020304" pitchFamily="18" charset="0"/>
              </a:rPr>
              <a:t> бар </a:t>
            </a:r>
            <a:r>
              <a:rPr lang="ru-RU" sz="2800" b="1" dirty="0" err="1">
                <a:solidFill>
                  <a:srgbClr val="002060"/>
                </a:solidFill>
                <a:latin typeface="Times New Roman" panose="02020603050405020304" pitchFamily="18" charset="0"/>
                <a:cs typeface="Times New Roman" panose="02020603050405020304" pitchFamily="18" charset="0"/>
              </a:rPr>
              <a:t>ма</a:t>
            </a:r>
            <a:r>
              <a:rPr lang="ru-RU" sz="2800" b="1" dirty="0">
                <a:solidFill>
                  <a:srgbClr val="002060"/>
                </a:solidFill>
                <a:latin typeface="Times New Roman" panose="02020603050405020304" pitchFamily="18" charset="0"/>
                <a:cs typeface="Times New Roman" panose="02020603050405020304" pitchFamily="18" charset="0"/>
              </a:rPr>
              <a:t>? </a:t>
            </a:r>
            <a:br>
              <a:rPr lang="ru-RU" sz="2800" b="1" dirty="0">
                <a:solidFill>
                  <a:srgbClr val="002060"/>
                </a:solidFill>
                <a:latin typeface="Times New Roman" panose="02020603050405020304" pitchFamily="18" charset="0"/>
                <a:cs typeface="Times New Roman" panose="02020603050405020304" pitchFamily="18" charset="0"/>
              </a:rPr>
            </a:br>
            <a:r>
              <a:rPr lang="ru-RU" sz="2800" b="1" dirty="0" err="1" smtClean="0">
                <a:solidFill>
                  <a:srgbClr val="002060"/>
                </a:solidFill>
                <a:latin typeface="Times New Roman" panose="02020603050405020304" pitchFamily="18" charset="0"/>
                <a:cs typeface="Times New Roman" panose="02020603050405020304" pitchFamily="18" charset="0"/>
              </a:rPr>
              <a:t>Судың</a:t>
            </a:r>
            <a:r>
              <a:rPr lang="ru-RU" sz="2800" b="1" dirty="0" smtClean="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қандай</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қасиеттерін</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білесіңдер</a:t>
            </a:r>
            <a:r>
              <a:rPr lang="ru-RU" sz="2800" b="1" dirty="0">
                <a:solidFill>
                  <a:srgbClr val="002060"/>
                </a:solidFill>
                <a:latin typeface="Times New Roman" panose="02020603050405020304" pitchFamily="18" charset="0"/>
                <a:cs typeface="Times New Roman" panose="02020603050405020304" pitchFamily="18" charset="0"/>
              </a:rPr>
              <a:t>? </a:t>
            </a:r>
            <a:br>
              <a:rPr lang="ru-RU" sz="2800" b="1" dirty="0">
                <a:solidFill>
                  <a:srgbClr val="002060"/>
                </a:solidFill>
                <a:latin typeface="Times New Roman" panose="02020603050405020304" pitchFamily="18" charset="0"/>
                <a:cs typeface="Times New Roman" panose="02020603050405020304" pitchFamily="18" charset="0"/>
              </a:rPr>
            </a:br>
            <a:endParaRPr lang="ru-RU" sz="28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96489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2-тапсырма</a:t>
            </a:r>
            <a:r>
              <a:rPr lang="ru-RU"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ru-RU"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ru-RU"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ru-RU"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ru-RU" b="1" dirty="0" err="1"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Суретке</a:t>
            </a:r>
            <a:r>
              <a:rPr lang="ru-RU"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қарап</a:t>
            </a:r>
            <a:r>
              <a:rPr lang="ru-RU"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сөйлеп</a:t>
            </a:r>
            <a:r>
              <a:rPr lang="ru-RU"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көр</a:t>
            </a:r>
            <a:r>
              <a:rPr lang="ru-RU"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ru-RU"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843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75656" y="1772816"/>
            <a:ext cx="4608512"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539552" y="5877272"/>
            <a:ext cx="8496944" cy="830997"/>
          </a:xfrm>
          <a:prstGeom prst="rect">
            <a:avLst/>
          </a:prstGeom>
        </p:spPr>
        <p:txBody>
          <a:bodyPr wrap="square">
            <a:spAutoFit/>
          </a:bodyPr>
          <a:lstStyle/>
          <a:p>
            <a:r>
              <a:rPr lang="ru-RU" sz="2400" b="1" dirty="0" smtClean="0">
                <a:latin typeface="Times New Roman" panose="02020603050405020304" pitchFamily="18" charset="0"/>
                <a:cs typeface="Times New Roman" panose="02020603050405020304" pitchFamily="18" charset="0"/>
              </a:rPr>
              <a:t>2</a:t>
            </a:r>
            <a:r>
              <a:rPr lang="kk-KZ" sz="2400" b="1" dirty="0" smtClean="0">
                <a:latin typeface="Times New Roman" panose="02020603050405020304" pitchFamily="18" charset="0"/>
                <a:cs typeface="Times New Roman" panose="02020603050405020304" pitchFamily="18" charset="0"/>
              </a:rPr>
              <a:t>.</a:t>
            </a:r>
            <a:r>
              <a:rPr lang="ru-RU" sz="2400" b="1" dirty="0" err="1" smtClean="0">
                <a:latin typeface="Times New Roman" panose="02020603050405020304" pitchFamily="18" charset="0"/>
                <a:cs typeface="Times New Roman" panose="02020603050405020304" pitchFamily="18" charset="0"/>
              </a:rPr>
              <a:t>Жер</a:t>
            </a:r>
            <a:r>
              <a:rPr lang="ru-RU" sz="2400" b="1" dirty="0" smtClean="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шарындағы</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судың</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үлесі</a:t>
            </a:r>
            <a:r>
              <a:rPr lang="ru-RU" sz="2400" b="1" dirty="0">
                <a:latin typeface="Times New Roman" panose="02020603050405020304" pitchFamily="18" charset="0"/>
                <a:cs typeface="Times New Roman" panose="02020603050405020304" pitchFamily="18" charset="0"/>
              </a:rPr>
              <a:t> (су, </a:t>
            </a:r>
            <a:r>
              <a:rPr lang="ru-RU" sz="2400" b="1" dirty="0" err="1">
                <a:latin typeface="Times New Roman" panose="02020603050405020304" pitchFamily="18" charset="0"/>
                <a:cs typeface="Times New Roman" panose="02020603050405020304" pitchFamily="18" charset="0"/>
              </a:rPr>
              <a:t>жер</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өзен</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көл</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теңіз</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мұхит</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тұщы</a:t>
            </a:r>
            <a:r>
              <a:rPr lang="ru-RU" sz="2400" b="1" dirty="0">
                <a:latin typeface="Times New Roman" panose="02020603050405020304" pitchFamily="18" charset="0"/>
                <a:cs typeface="Times New Roman" panose="02020603050405020304" pitchFamily="18" charset="0"/>
              </a:rPr>
              <a:t> су, </a:t>
            </a:r>
            <a:r>
              <a:rPr lang="ru-RU" sz="2400" b="1" dirty="0" err="1">
                <a:latin typeface="Times New Roman" panose="02020603050405020304" pitchFamily="18" charset="0"/>
                <a:cs typeface="Times New Roman" panose="02020603050405020304" pitchFamily="18" charset="0"/>
              </a:rPr>
              <a:t>ащы</a:t>
            </a:r>
            <a:r>
              <a:rPr lang="ru-RU" sz="2400" b="1" dirty="0">
                <a:latin typeface="Times New Roman" panose="02020603050405020304" pitchFamily="18" charset="0"/>
                <a:cs typeface="Times New Roman" panose="02020603050405020304" pitchFamily="18" charset="0"/>
              </a:rPr>
              <a:t> су, </a:t>
            </a:r>
            <a:r>
              <a:rPr lang="ru-RU" sz="2400" b="1" dirty="0" err="1">
                <a:latin typeface="Times New Roman" panose="02020603050405020304" pitchFamily="18" charset="0"/>
                <a:cs typeface="Times New Roman" panose="02020603050405020304" pitchFamily="18" charset="0"/>
              </a:rPr>
              <a:t>ауыз</a:t>
            </a:r>
            <a:r>
              <a:rPr lang="ru-RU" sz="2400" b="1" dirty="0">
                <a:latin typeface="Times New Roman" panose="02020603050405020304" pitchFamily="18" charset="0"/>
                <a:cs typeface="Times New Roman" panose="02020603050405020304" pitchFamily="18" charset="0"/>
              </a:rPr>
              <a:t> су </a:t>
            </a:r>
            <a:r>
              <a:rPr lang="ru-RU" sz="2400" b="1" dirty="0" err="1">
                <a:latin typeface="Times New Roman" panose="02020603050405020304" pitchFamily="18" charset="0"/>
                <a:cs typeface="Times New Roman" panose="02020603050405020304" pitchFamily="18" charset="0"/>
              </a:rPr>
              <a:t>т.б</a:t>
            </a:r>
            <a:r>
              <a:rPr lang="ru-RU" sz="2400" b="1" dirty="0">
                <a:latin typeface="Times New Roman" panose="02020603050405020304" pitchFamily="18" charset="0"/>
                <a:cs typeface="Times New Roman" panose="02020603050405020304" pitchFamily="18" charset="0"/>
              </a:rPr>
              <a:t>.)</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0166" y="1785926"/>
            <a:ext cx="4608512"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2566" y="1938326"/>
            <a:ext cx="4608512"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72215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476672"/>
            <a:ext cx="9190880" cy="5661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899267" y="5649964"/>
            <a:ext cx="7848872" cy="1200329"/>
          </a:xfrm>
          <a:prstGeom prst="rect">
            <a:avLst/>
          </a:prstGeom>
        </p:spPr>
        <p:txBody>
          <a:bodyPr wrap="square">
            <a:spAutoFit/>
          </a:bodyPr>
          <a:lstStyle/>
          <a:p>
            <a:r>
              <a:rPr lang="ru-RU" sz="2400" b="1" dirty="0" smtClean="0">
                <a:latin typeface="Times New Roman" panose="02020603050405020304" pitchFamily="18" charset="0"/>
                <a:cs typeface="Times New Roman" panose="02020603050405020304" pitchFamily="18" charset="0"/>
              </a:rPr>
              <a:t>1.Судың </a:t>
            </a:r>
            <a:r>
              <a:rPr lang="ru-RU" sz="2400" b="1" dirty="0" err="1">
                <a:latin typeface="Times New Roman" panose="02020603050405020304" pitchFamily="18" charset="0"/>
                <a:cs typeface="Times New Roman" panose="02020603050405020304" pitchFamily="18" charset="0"/>
              </a:rPr>
              <a:t>күнделікті</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өмірде</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қолданылуы</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туралы</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жуыну</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тамақ</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пісіру</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тазалау</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ішу</a:t>
            </a:r>
            <a:r>
              <a:rPr lang="ru-RU" sz="2400" b="1" dirty="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қолдану</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пайдалану</a:t>
            </a:r>
            <a:r>
              <a:rPr lang="ru-RU" sz="2400" b="1" dirty="0" smtClean="0">
                <a:latin typeface="Times New Roman" panose="02020603050405020304" pitchFamily="18" charset="0"/>
                <a:cs typeface="Times New Roman" panose="02020603050405020304" pitchFamily="18" charset="0"/>
              </a:rPr>
              <a:t> )</a:t>
            </a:r>
            <a:endParaRPr lang="ru-RU"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81843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31" y="-123130"/>
            <a:ext cx="9161931" cy="5805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827584" y="5877272"/>
            <a:ext cx="7200800" cy="830997"/>
          </a:xfrm>
          <a:prstGeom prst="rect">
            <a:avLst/>
          </a:prstGeom>
        </p:spPr>
        <p:txBody>
          <a:bodyPr wrap="square">
            <a:spAutoFit/>
          </a:bodyPr>
          <a:lstStyle/>
          <a:p>
            <a:r>
              <a:rPr lang="ru-RU" sz="2400" b="1" dirty="0" smtClean="0">
                <a:latin typeface="Times New Roman" panose="02020603050405020304" pitchFamily="18" charset="0"/>
                <a:cs typeface="Times New Roman" panose="02020603050405020304" pitchFamily="18" charset="0"/>
              </a:rPr>
              <a:t>4.Судың </a:t>
            </a:r>
            <a:r>
              <a:rPr lang="ru-RU" sz="2400" b="1" dirty="0" err="1">
                <a:latin typeface="Times New Roman" panose="02020603050405020304" pitchFamily="18" charset="0"/>
                <a:cs typeface="Times New Roman" panose="02020603050405020304" pitchFamily="18" charset="0"/>
              </a:rPr>
              <a:t>күйлері</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иіс</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дәм</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түс</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мұз</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қатты</a:t>
            </a:r>
            <a:r>
              <a:rPr lang="ru-RU" sz="2400" b="1" dirty="0">
                <a:latin typeface="Times New Roman" panose="02020603050405020304" pitchFamily="18" charset="0"/>
                <a:cs typeface="Times New Roman" panose="02020603050405020304" pitchFamily="18" charset="0"/>
              </a:rPr>
              <a:t>, газ, </a:t>
            </a:r>
            <a:r>
              <a:rPr lang="ru-RU" sz="2400" b="1" dirty="0" err="1">
                <a:latin typeface="Times New Roman" panose="02020603050405020304" pitchFamily="18" charset="0"/>
                <a:cs typeface="Times New Roman" panose="02020603050405020304" pitchFamily="18" charset="0"/>
              </a:rPr>
              <a:t>сұйық</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қайнау</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булану</a:t>
            </a:r>
            <a:r>
              <a:rPr lang="ru-RU" sz="2400" b="1" dirty="0">
                <a:latin typeface="Times New Roman" panose="02020603050405020304" pitchFamily="18" charset="0"/>
                <a:cs typeface="Times New Roman" panose="02020603050405020304" pitchFamily="18" charset="0"/>
              </a:rPr>
              <a:t> </a:t>
            </a:r>
            <a:r>
              <a:rPr lang="ru-RU" sz="2400" b="1" dirty="0" smtClean="0">
                <a:latin typeface="Times New Roman" panose="02020603050405020304" pitchFamily="18" charset="0"/>
                <a:cs typeface="Times New Roman" panose="02020603050405020304" pitchFamily="18" charset="0"/>
              </a:rPr>
              <a:t>)</a:t>
            </a:r>
            <a:endParaRPr lang="ru-RU"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54773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59457"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5236381" y="4919008"/>
            <a:ext cx="3884090" cy="1569660"/>
          </a:xfrm>
          <a:prstGeom prst="rect">
            <a:avLst/>
          </a:prstGeom>
        </p:spPr>
        <p:txBody>
          <a:bodyPr wrap="square">
            <a:spAutoFit/>
          </a:bodyPr>
          <a:lstStyle/>
          <a:p>
            <a:r>
              <a:rPr lang="ru-RU" sz="2400" b="1" dirty="0" smtClean="0">
                <a:latin typeface="Times New Roman" panose="02020603050405020304" pitchFamily="18" charset="0"/>
                <a:cs typeface="Times New Roman" panose="02020603050405020304" pitchFamily="18" charset="0"/>
              </a:rPr>
              <a:t>3.Су </a:t>
            </a:r>
            <a:r>
              <a:rPr lang="ru-RU" sz="2400" b="1" dirty="0" err="1">
                <a:latin typeface="Times New Roman" panose="02020603050405020304" pitchFamily="18" charset="0"/>
                <a:cs typeface="Times New Roman" panose="02020603050405020304" pitchFamily="18" charset="0"/>
              </a:rPr>
              <a:t>айналымы</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булану</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жаңбыр</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бұлт</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қар</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жауу</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өзен</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көл</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жер</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асты</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сулары</a:t>
            </a:r>
            <a:r>
              <a:rPr lang="ru-RU" sz="2400" b="1" dirty="0">
                <a:latin typeface="Times New Roman" panose="02020603050405020304" pitchFamily="18" charset="0"/>
                <a:cs typeface="Times New Roman" panose="02020603050405020304" pitchFamily="18" charset="0"/>
              </a:rPr>
              <a:t>, </a:t>
            </a:r>
            <a:r>
              <a:rPr lang="ru-RU" sz="2400" b="1" dirty="0" smtClean="0">
                <a:latin typeface="Times New Roman" panose="02020603050405020304" pitchFamily="18" charset="0"/>
                <a:cs typeface="Times New Roman" panose="02020603050405020304" pitchFamily="18" charset="0"/>
              </a:rPr>
              <a:t>су </a:t>
            </a:r>
            <a:r>
              <a:rPr lang="ru-RU" sz="2400" b="1" dirty="0" err="1" smtClean="0">
                <a:latin typeface="Times New Roman" panose="02020603050405020304" pitchFamily="18" charset="0"/>
                <a:cs typeface="Times New Roman" panose="02020603050405020304" pitchFamily="18" charset="0"/>
              </a:rPr>
              <a:t>айналымы</a:t>
            </a:r>
            <a:r>
              <a:rPr lang="ru-RU" sz="2400" b="1" dirty="0" smtClean="0">
                <a:latin typeface="Times New Roman" panose="02020603050405020304" pitchFamily="18" charset="0"/>
                <a:cs typeface="Times New Roman" panose="02020603050405020304" pitchFamily="18" charset="0"/>
              </a:rPr>
              <a:t>)</a:t>
            </a:r>
            <a:endParaRPr lang="ru-RU"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93596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mp;Kcy;&amp;acy;&amp;rcy;&amp;tcy;&amp;icy;&amp;ncy;&amp;kcy;&amp;icy; &amp;pcy;&amp;ocy; &amp;zcy;&amp;acy;&amp;pcy;&amp;rcy;&amp;ocy;&amp;scy;&amp;ucy; &amp;fcy;&amp;ocy;&amp;ncy; &amp;vcy;&amp;ocy;&amp;dcy;&amp;ac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05" y="27384"/>
            <a:ext cx="9145353"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359568" y="404663"/>
            <a:ext cx="4493025" cy="1015663"/>
          </a:xfrm>
          <a:prstGeom prst="rect">
            <a:avLst/>
          </a:prstGeom>
        </p:spPr>
        <p:txBody>
          <a:bodyPr wrap="none">
            <a:spAutoFit/>
          </a:bodyPr>
          <a:lstStyle/>
          <a:p>
            <a:r>
              <a:rPr lang="kk-KZ" sz="6000" b="1" dirty="0">
                <a:solidFill>
                  <a:srgbClr val="C00000"/>
                </a:solidFill>
                <a:latin typeface="Times New Roman"/>
                <a:ea typeface="Times New Roman"/>
              </a:rPr>
              <a:t>Ой шақыру </a:t>
            </a:r>
            <a:endParaRPr lang="ru-RU" sz="6000" b="1" dirty="0">
              <a:solidFill>
                <a:srgbClr val="C00000"/>
              </a:solidFill>
            </a:endParaRPr>
          </a:p>
        </p:txBody>
      </p:sp>
      <p:sp>
        <p:nvSpPr>
          <p:cNvPr id="7" name="Скругленный прямоугольник 6"/>
          <p:cNvSpPr/>
          <p:nvPr/>
        </p:nvSpPr>
        <p:spPr>
          <a:xfrm>
            <a:off x="1081890" y="1880125"/>
            <a:ext cx="1753344" cy="533400"/>
          </a:xfrm>
          <a:prstGeom prst="roundRect">
            <a:avLst/>
          </a:prstGeom>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kk-KZ" sz="2000" b="1" dirty="0">
                <a:effectLst/>
                <a:latin typeface="Times New Roman"/>
                <a:ea typeface="Times New Roman"/>
              </a:rPr>
              <a:t>АТАУЛАРЫ</a:t>
            </a:r>
            <a:endParaRPr lang="ru-RU" sz="3200" b="1" dirty="0">
              <a:effectLst/>
              <a:latin typeface="Arial"/>
              <a:ea typeface="Times New Roman"/>
            </a:endParaRPr>
          </a:p>
        </p:txBody>
      </p:sp>
      <p:sp>
        <p:nvSpPr>
          <p:cNvPr id="8" name="Овал 7"/>
          <p:cNvSpPr/>
          <p:nvPr/>
        </p:nvSpPr>
        <p:spPr>
          <a:xfrm>
            <a:off x="3624163" y="1692322"/>
            <a:ext cx="1661145" cy="914400"/>
          </a:xfrm>
          <a:prstGeom prst="ellipse">
            <a:avLst/>
          </a:prstGeom>
          <a:solidFill>
            <a:sysClr val="window" lastClr="FFFFFF"/>
          </a:solidFill>
          <a:ln w="25400"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kk-KZ" sz="2000" b="1" i="0" u="none" strike="noStrike" kern="0" cap="none" spc="0" normalizeH="0" baseline="0" noProof="0" dirty="0">
                <a:ln>
                  <a:noFill/>
                </a:ln>
                <a:solidFill>
                  <a:sysClr val="windowText" lastClr="000000"/>
                </a:solidFill>
                <a:effectLst/>
                <a:uLnTx/>
                <a:uFillTx/>
                <a:latin typeface="Times New Roman"/>
                <a:ea typeface="Times New Roman"/>
                <a:cs typeface="+mn-cs"/>
              </a:rPr>
              <a:t>САН ЕСІМ</a:t>
            </a:r>
            <a:endParaRPr kumimoji="0" lang="ru-RU" sz="2000" b="0" i="0" u="none" strike="noStrike" kern="0" cap="none" spc="0" normalizeH="0" baseline="0" noProof="0" dirty="0">
              <a:ln>
                <a:noFill/>
              </a:ln>
              <a:solidFill>
                <a:sysClr val="windowText" lastClr="000000"/>
              </a:solidFill>
              <a:effectLst/>
              <a:uLnTx/>
              <a:uFillTx/>
              <a:latin typeface="Arial"/>
              <a:ea typeface="Times New Roman"/>
              <a:cs typeface="+mn-cs"/>
            </a:endParaRPr>
          </a:p>
        </p:txBody>
      </p:sp>
      <p:sp>
        <p:nvSpPr>
          <p:cNvPr id="9" name="Скругленный прямоугольник 8"/>
          <p:cNvSpPr/>
          <p:nvPr/>
        </p:nvSpPr>
        <p:spPr>
          <a:xfrm>
            <a:off x="6159970" y="1882822"/>
            <a:ext cx="1623790" cy="533400"/>
          </a:xfrm>
          <a:prstGeom prst="round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kk-KZ" b="1" dirty="0">
                <a:effectLst/>
                <a:latin typeface="Times New Roman"/>
                <a:ea typeface="Times New Roman"/>
              </a:rPr>
              <a:t>ҚҰРАМЫ</a:t>
            </a:r>
            <a:endParaRPr lang="ru-RU" sz="2800" b="1" dirty="0">
              <a:effectLst/>
              <a:latin typeface="Arial"/>
              <a:ea typeface="Times New Roman"/>
            </a:endParaRPr>
          </a:p>
        </p:txBody>
      </p:sp>
      <p:sp>
        <p:nvSpPr>
          <p:cNvPr id="4" name="Прямоугольник 3"/>
          <p:cNvSpPr/>
          <p:nvPr/>
        </p:nvSpPr>
        <p:spPr>
          <a:xfrm>
            <a:off x="899592" y="3293921"/>
            <a:ext cx="7810590" cy="830997"/>
          </a:xfrm>
          <a:prstGeom prst="rect">
            <a:avLst/>
          </a:prstGeom>
        </p:spPr>
        <p:txBody>
          <a:bodyPr wrap="square">
            <a:spAutoFit/>
          </a:bodyPr>
          <a:lstStyle/>
          <a:p>
            <a:pPr algn="just"/>
            <a:r>
              <a:rPr lang="kk-KZ" sz="2400" b="1" dirty="0">
                <a:latin typeface="Times New Roman"/>
              </a:rPr>
              <a:t>Атаулары:</a:t>
            </a:r>
            <a:r>
              <a:rPr lang="kk-KZ" sz="2400" dirty="0">
                <a:latin typeface="Times New Roman"/>
              </a:rPr>
              <a:t> бірліктер, ондықтар, жүздіктер, мыңдықтар</a:t>
            </a:r>
            <a:endParaRPr lang="ru-RU" sz="2400" dirty="0"/>
          </a:p>
          <a:p>
            <a:r>
              <a:rPr lang="kk-KZ" sz="2400" b="1" dirty="0">
                <a:latin typeface="Times New Roman"/>
                <a:ea typeface="Times New Roman"/>
              </a:rPr>
              <a:t>Құрамы:</a:t>
            </a:r>
            <a:r>
              <a:rPr lang="kk-KZ" sz="2400" dirty="0">
                <a:latin typeface="Times New Roman"/>
                <a:ea typeface="Times New Roman"/>
              </a:rPr>
              <a:t> дара сан есім, күрделі сан есім</a:t>
            </a:r>
            <a:endParaRPr lang="ru-RU" sz="2400" dirty="0"/>
          </a:p>
        </p:txBody>
      </p:sp>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3704" y="0"/>
            <a:ext cx="1890296" cy="18510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627965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67744" y="547286"/>
            <a:ext cx="4945585" cy="1015663"/>
          </a:xfrm>
          <a:prstGeom prst="rect">
            <a:avLst/>
          </a:prstGeom>
        </p:spPr>
        <p:txBody>
          <a:bodyPr wrap="none">
            <a:spAutoFit/>
          </a:bodyPr>
          <a:lstStyle/>
          <a:p>
            <a:r>
              <a:rPr lang="kk-KZ" sz="6000" b="1" dirty="0">
                <a:solidFill>
                  <a:srgbClr val="C00000"/>
                </a:solidFill>
                <a:latin typeface="Times New Roman"/>
                <a:ea typeface="Times New Roman"/>
              </a:rPr>
              <a:t>Кім </a:t>
            </a:r>
            <a:r>
              <a:rPr lang="kk-KZ" sz="6000" b="1" dirty="0" smtClean="0">
                <a:solidFill>
                  <a:srgbClr val="C00000"/>
                </a:solidFill>
                <a:latin typeface="Times New Roman"/>
                <a:ea typeface="Times New Roman"/>
              </a:rPr>
              <a:t>жылдам</a:t>
            </a:r>
            <a:r>
              <a:rPr lang="en-US" sz="6000" b="1" dirty="0" smtClean="0">
                <a:solidFill>
                  <a:srgbClr val="C00000"/>
                </a:solidFill>
                <a:latin typeface="Times New Roman"/>
                <a:ea typeface="Times New Roman"/>
              </a:rPr>
              <a:t>?</a:t>
            </a:r>
            <a:endParaRPr lang="ru-RU" sz="6000" b="1" dirty="0">
              <a:solidFill>
                <a:srgbClr val="C00000"/>
              </a:solidFill>
            </a:endParaRPr>
          </a:p>
        </p:txBody>
      </p:sp>
      <p:pic>
        <p:nvPicPr>
          <p:cNvPr id="6148" name="Picture 4" descr="&amp;Pcy;&amp;ocy;&amp;khcy;&amp;ocy;&amp;zhcy;&amp;iecy;&amp;iecy; &amp;icy;&amp;zcy;&amp;ocy;&amp;bcy;&amp;rcy;&amp;acy;&amp;zhcy;&amp;iecy;&amp;ncy;&amp;icy;&amp;iec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1844824"/>
            <a:ext cx="5990580" cy="4320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03118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mp;Kcy;&amp;acy;&amp;rcy;&amp;tcy;&amp;icy;&amp;ncy;&amp;kcy;&amp;icy; &amp;pcy;&amp;ocy; &amp;zcy;&amp;acy;&amp;pcy;&amp;rcy;&amp;ocy;&amp;scy;&amp;ucy; &amp;fcy;&amp;ocy;&amp;ncy; &amp;vcy;&amp;ocy;&amp;dcy;&amp;ac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5353" cy="6858000"/>
          </a:xfrm>
          <a:prstGeom prst="rect">
            <a:avLst/>
          </a:prstGeom>
          <a:noFill/>
          <a:extLst>
            <a:ext uri="{909E8E84-426E-40DD-AFC4-6F175D3DCCD1}">
              <a14:hiddenFill xmlns:a14="http://schemas.microsoft.com/office/drawing/2010/main">
                <a:solidFill>
                  <a:srgbClr val="FFFFFF"/>
                </a:solidFill>
              </a14:hiddenFill>
            </a:ext>
          </a:extLst>
        </p:spPr>
      </p:pic>
      <p:sp>
        <p:nvSpPr>
          <p:cNvPr id="12289" name="Rectangle 1"/>
          <p:cNvSpPr>
            <a:spLocks noChangeArrowheads="1"/>
          </p:cNvSpPr>
          <p:nvPr/>
        </p:nvSpPr>
        <p:spPr bwMode="auto">
          <a:xfrm>
            <a:off x="500034" y="0"/>
            <a:ext cx="8215370" cy="378619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endParaRPr kumimoji="0" lang="kk-KZ" sz="4000" b="1" i="0" u="none" strike="noStrike" cap="none" normalizeH="0" baseline="0" dirty="0" smtClean="0">
              <a:ln>
                <a:noFill/>
              </a:ln>
              <a:solidFill>
                <a:schemeClr val="tx1"/>
              </a:solidFill>
              <a:effectLst/>
              <a:latin typeface="Times New Roman" pitchFamily="18" charset="0"/>
              <a:cs typeface="Times New Roman" pitchFamily="18" charset="0"/>
            </a:endParaRPr>
          </a:p>
          <a:p>
            <a:pPr algn="ctr" fontAlgn="base">
              <a:spcBef>
                <a:spcPct val="0"/>
              </a:spcBef>
              <a:spcAft>
                <a:spcPct val="0"/>
              </a:spcAft>
            </a:pPr>
            <a:endParaRPr lang="kk-KZ" sz="4000" b="1" dirty="0" smtClean="0">
              <a:latin typeface="Times New Roman" pitchFamily="18" charset="0"/>
              <a:cs typeface="Times New Roman" pitchFamily="18" charset="0"/>
            </a:endParaRPr>
          </a:p>
          <a:p>
            <a:pPr algn="ctr" fontAlgn="base">
              <a:spcBef>
                <a:spcPct val="0"/>
              </a:spcBef>
              <a:spcAft>
                <a:spcPct val="0"/>
              </a:spcAft>
            </a:pPr>
            <a:endParaRPr kumimoji="0" lang="kk-KZ" sz="4000" b="1" i="0" u="none" strike="noStrike" cap="none" normalizeH="0" baseline="0" dirty="0" smtClean="0">
              <a:ln>
                <a:noFill/>
              </a:ln>
              <a:solidFill>
                <a:schemeClr val="tx1"/>
              </a:solidFill>
              <a:effectLst/>
              <a:latin typeface="Times New Roman" pitchFamily="18" charset="0"/>
              <a:cs typeface="Times New Roman" pitchFamily="18" charset="0"/>
            </a:endParaRPr>
          </a:p>
          <a:p>
            <a:pPr algn="ctr" fontAlgn="base">
              <a:spcBef>
                <a:spcPct val="0"/>
              </a:spcBef>
              <a:spcAft>
                <a:spcPct val="0"/>
              </a:spcAft>
            </a:pPr>
            <a:endParaRPr lang="kk-KZ" sz="4000" b="1" dirty="0" smtClean="0">
              <a:latin typeface="Times New Roman" pitchFamily="18" charset="0"/>
              <a:cs typeface="Times New Roman" pitchFamily="18" charset="0"/>
            </a:endParaRPr>
          </a:p>
          <a:p>
            <a:pPr algn="ctr" fontAlgn="base">
              <a:spcBef>
                <a:spcPct val="0"/>
              </a:spcBef>
              <a:spcAft>
                <a:spcPct val="0"/>
              </a:spcAft>
            </a:pPr>
            <a:r>
              <a:rPr kumimoji="0" lang="kk-KZ" sz="4000" b="1" i="0" u="none" strike="noStrike" cap="none" normalizeH="0" baseline="0" dirty="0" smtClean="0">
                <a:ln>
                  <a:noFill/>
                </a:ln>
                <a:solidFill>
                  <a:schemeClr val="tx1"/>
                </a:solidFill>
                <a:effectLst/>
                <a:latin typeface="Times New Roman" pitchFamily="18" charset="0"/>
                <a:cs typeface="Times New Roman" pitchFamily="18" charset="0"/>
              </a:rPr>
              <a:t>Мағынану тану:</a:t>
            </a:r>
            <a:endParaRPr kumimoji="0" lang="ru-RU" sz="4000" b="0" i="0" u="none" strike="noStrike" cap="none" normalizeH="0" baseline="0" dirty="0" smtClean="0">
              <a:ln>
                <a:noFill/>
              </a:ln>
              <a:solidFill>
                <a:schemeClr val="tx1"/>
              </a:solidFill>
              <a:effectLst/>
              <a:latin typeface="Arial" pitchFamily="34" charset="0"/>
              <a:cs typeface="Arial" pitchFamily="34" charset="0"/>
            </a:endParaRPr>
          </a:p>
          <a:p>
            <a:pPr algn="ctr" eaLnBrk="0" fontAlgn="base" hangingPunct="0">
              <a:spcBef>
                <a:spcPct val="0"/>
              </a:spcBef>
              <a:spcAft>
                <a:spcPct val="0"/>
              </a:spcAft>
            </a:pPr>
            <a:r>
              <a:rPr kumimoji="0" lang="kk-KZ" sz="4000" b="1" i="0" u="none" strike="noStrike" cap="none" normalizeH="0" baseline="0" dirty="0" smtClean="0">
                <a:ln>
                  <a:noFill/>
                </a:ln>
                <a:solidFill>
                  <a:schemeClr val="tx1"/>
                </a:solidFill>
                <a:effectLst/>
                <a:latin typeface="Times New Roman" pitchFamily="18" charset="0"/>
                <a:cs typeface="Times New Roman" pitchFamily="18" charset="0"/>
              </a:rPr>
              <a:t>Тыңдалымалды тапсырмасы</a:t>
            </a:r>
            <a:endParaRPr kumimoji="0" lang="kk-KZ" sz="40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2767727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472" y="595552"/>
            <a:ext cx="8349931" cy="626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571472" y="285728"/>
            <a:ext cx="8136904" cy="400110"/>
          </a:xfrm>
          <a:prstGeom prst="rect">
            <a:avLst/>
          </a:prstGeom>
        </p:spPr>
        <p:txBody>
          <a:bodyPr wrap="square">
            <a:spAutoFit/>
          </a:bodyPr>
          <a:lstStyle/>
          <a:p>
            <a:pPr algn="ctr"/>
            <a:r>
              <a:rPr lang="ru-RU" sz="2000"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graphicFrame>
        <p:nvGraphicFramePr>
          <p:cNvPr id="4" name="Таблица 3"/>
          <p:cNvGraphicFramePr>
            <a:graphicFrameLocks noGrp="1"/>
          </p:cNvGraphicFramePr>
          <p:nvPr/>
        </p:nvGraphicFramePr>
        <p:xfrm>
          <a:off x="928662" y="1357299"/>
          <a:ext cx="7143800" cy="4894825"/>
        </p:xfrm>
        <a:graphic>
          <a:graphicData uri="http://schemas.openxmlformats.org/drawingml/2006/table">
            <a:tbl>
              <a:tblPr/>
              <a:tblGrid>
                <a:gridCol w="3237424"/>
                <a:gridCol w="3906376"/>
              </a:tblGrid>
              <a:tr h="1557265">
                <a:tc>
                  <a:txBody>
                    <a:bodyPr/>
                    <a:lstStyle/>
                    <a:p>
                      <a:pPr algn="just"/>
                      <a:r>
                        <a:rPr lang="kk-KZ" sz="4000" i="1" dirty="0">
                          <a:latin typeface="Times New Roman"/>
                          <a:ea typeface="Calibri"/>
                          <a:cs typeface="Times New Roman"/>
                        </a:rPr>
                        <a:t>Сұйықтық-сұйық </a:t>
                      </a:r>
                      <a:r>
                        <a:rPr lang="kk-KZ" sz="4000" i="1" dirty="0" smtClean="0">
                          <a:latin typeface="Times New Roman"/>
                          <a:ea typeface="Calibri"/>
                          <a:cs typeface="Times New Roman"/>
                        </a:rPr>
                        <a:t>зат,су</a:t>
                      </a:r>
                      <a:endParaRPr lang="ru-RU" sz="4000" dirty="0">
                        <a:latin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endParaRPr lang="ru-RU" sz="1100" dirty="0">
                        <a:latin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98598">
                <a:tc>
                  <a:txBody>
                    <a:bodyPr/>
                    <a:lstStyle/>
                    <a:p>
                      <a:pPr algn="just"/>
                      <a:r>
                        <a:rPr lang="kk-KZ" sz="4000" i="1">
                          <a:latin typeface="Times New Roman"/>
                          <a:ea typeface="Calibri"/>
                          <a:cs typeface="Times New Roman"/>
                        </a:rPr>
                        <a:t>Жұту-ішу, сіңіру</a:t>
                      </a:r>
                      <a:endParaRPr lang="ru-RU" sz="4000">
                        <a:latin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endParaRPr lang="ru-RU" sz="1100" dirty="0" smtClean="0">
                        <a:latin typeface="Calibri"/>
                        <a:cs typeface="Times New Roman"/>
                      </a:endParaRPr>
                    </a:p>
                    <a:p>
                      <a:pPr algn="just"/>
                      <a:endParaRPr lang="ru-RU" sz="1100" dirty="0" smtClean="0">
                        <a:latin typeface="Calibri"/>
                        <a:cs typeface="Times New Roman"/>
                      </a:endParaRPr>
                    </a:p>
                    <a:p>
                      <a:pPr algn="just"/>
                      <a:endParaRPr lang="ru-RU" sz="1100" dirty="0" smtClean="0">
                        <a:latin typeface="Calibri"/>
                        <a:cs typeface="Times New Roman"/>
                      </a:endParaRPr>
                    </a:p>
                    <a:p>
                      <a:pPr algn="just"/>
                      <a:endParaRPr lang="ru-RU" sz="1100" dirty="0" smtClean="0">
                        <a:latin typeface="Calibri"/>
                        <a:cs typeface="Times New Roman"/>
                      </a:endParaRPr>
                    </a:p>
                    <a:p>
                      <a:pPr algn="just"/>
                      <a:endParaRPr lang="ru-RU" sz="1100" dirty="0" smtClean="0">
                        <a:latin typeface="Calibri"/>
                        <a:cs typeface="Times New Roman"/>
                      </a:endParaRPr>
                    </a:p>
                    <a:p>
                      <a:pPr algn="just"/>
                      <a:endParaRPr lang="ru-RU" sz="1100" dirty="0" smtClean="0">
                        <a:latin typeface="Calibri"/>
                        <a:cs typeface="Times New Roman"/>
                      </a:endParaRPr>
                    </a:p>
                    <a:p>
                      <a:pPr algn="just"/>
                      <a:endParaRPr lang="ru-RU" sz="1100" dirty="0" smtClean="0">
                        <a:latin typeface="Calibri"/>
                        <a:cs typeface="Times New Roman"/>
                      </a:endParaRPr>
                    </a:p>
                    <a:p>
                      <a:pPr algn="just"/>
                      <a:endParaRPr lang="ru-RU" sz="1100" dirty="0" smtClean="0">
                        <a:latin typeface="Calibri"/>
                        <a:cs typeface="Times New Roman"/>
                      </a:endParaRPr>
                    </a:p>
                    <a:p>
                      <a:pPr algn="just"/>
                      <a:endParaRPr lang="ru-RU" sz="1100" dirty="0">
                        <a:latin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42708">
                <a:tc>
                  <a:txBody>
                    <a:bodyPr/>
                    <a:lstStyle/>
                    <a:p>
                      <a:pPr algn="just"/>
                      <a:r>
                        <a:rPr lang="kk-KZ" sz="4000" i="1" dirty="0">
                          <a:latin typeface="Times New Roman"/>
                          <a:ea typeface="Calibri"/>
                          <a:cs typeface="Times New Roman"/>
                        </a:rPr>
                        <a:t>Құбыр-су өткізуші құрал</a:t>
                      </a:r>
                      <a:endParaRPr lang="ru-RU" sz="4000" dirty="0">
                        <a:latin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endParaRPr lang="ru-RU" sz="1100" dirty="0" smtClean="0">
                        <a:latin typeface="Calibri"/>
                        <a:cs typeface="Times New Roman"/>
                      </a:endParaRPr>
                    </a:p>
                    <a:p>
                      <a:pPr algn="just"/>
                      <a:endParaRPr lang="ru-RU" sz="1100" dirty="0" smtClean="0">
                        <a:latin typeface="Calibri"/>
                        <a:cs typeface="Times New Roman"/>
                      </a:endParaRPr>
                    </a:p>
                    <a:p>
                      <a:pPr algn="just"/>
                      <a:endParaRPr lang="ru-RU" sz="1100" dirty="0" smtClean="0">
                        <a:latin typeface="Calibri"/>
                        <a:cs typeface="Times New Roman"/>
                      </a:endParaRPr>
                    </a:p>
                    <a:p>
                      <a:pPr algn="just"/>
                      <a:endParaRPr lang="ru-RU" sz="1100" dirty="0" smtClean="0">
                        <a:latin typeface="Calibri"/>
                        <a:cs typeface="Times New Roman"/>
                      </a:endParaRPr>
                    </a:p>
                    <a:p>
                      <a:pPr algn="just"/>
                      <a:endParaRPr lang="ru-RU" sz="1100" dirty="0" smtClean="0">
                        <a:latin typeface="Calibri"/>
                        <a:cs typeface="Times New Roman"/>
                      </a:endParaRPr>
                    </a:p>
                    <a:p>
                      <a:pPr algn="just"/>
                      <a:endParaRPr lang="ru-RU" sz="1100" dirty="0" smtClean="0">
                        <a:latin typeface="Calibri"/>
                        <a:cs typeface="Times New Roman"/>
                      </a:endParaRPr>
                    </a:p>
                    <a:p>
                      <a:pPr algn="just"/>
                      <a:endParaRPr lang="ru-RU" sz="1100" dirty="0" smtClean="0">
                        <a:latin typeface="Calibri"/>
                        <a:cs typeface="Times New Roman"/>
                      </a:endParaRPr>
                    </a:p>
                    <a:p>
                      <a:pPr algn="just"/>
                      <a:endParaRPr lang="ru-RU" sz="1100" dirty="0">
                        <a:latin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8195" name="Рисунок 11" descr="Картинки по запросу жидкость картинки"/>
          <p:cNvPicPr>
            <a:picLocks noChangeAspect="1" noChangeArrowheads="1"/>
          </p:cNvPicPr>
          <p:nvPr/>
        </p:nvPicPr>
        <p:blipFill>
          <a:blip r:embed="rId4"/>
          <a:srcRect/>
          <a:stretch>
            <a:fillRect/>
          </a:stretch>
        </p:blipFill>
        <p:spPr bwMode="auto">
          <a:xfrm>
            <a:off x="5143504" y="1489926"/>
            <a:ext cx="2143140" cy="1334408"/>
          </a:xfrm>
          <a:prstGeom prst="rect">
            <a:avLst/>
          </a:prstGeom>
          <a:noFill/>
        </p:spPr>
      </p:pic>
      <p:pic>
        <p:nvPicPr>
          <p:cNvPr id="8" name="Рисунок 6"/>
          <p:cNvPicPr>
            <a:picLocks noChangeAspect="1" noChangeArrowheads="1"/>
          </p:cNvPicPr>
          <p:nvPr/>
        </p:nvPicPr>
        <p:blipFill>
          <a:blip r:embed="rId5"/>
          <a:srcRect/>
          <a:stretch>
            <a:fillRect/>
          </a:stretch>
        </p:blipFill>
        <p:spPr bwMode="auto">
          <a:xfrm>
            <a:off x="4500562" y="3071810"/>
            <a:ext cx="2571768" cy="1285877"/>
          </a:xfrm>
          <a:prstGeom prst="rect">
            <a:avLst/>
          </a:prstGeom>
          <a:noFill/>
        </p:spPr>
      </p:pic>
      <p:pic>
        <p:nvPicPr>
          <p:cNvPr id="9" name="Рисунок 9"/>
          <p:cNvPicPr>
            <a:picLocks noChangeAspect="1" noChangeArrowheads="1"/>
          </p:cNvPicPr>
          <p:nvPr/>
        </p:nvPicPr>
        <p:blipFill>
          <a:blip r:embed="rId6"/>
          <a:srcRect/>
          <a:stretch>
            <a:fillRect/>
          </a:stretch>
        </p:blipFill>
        <p:spPr bwMode="auto">
          <a:xfrm>
            <a:off x="4571999" y="4643446"/>
            <a:ext cx="3067725" cy="938214"/>
          </a:xfrm>
          <a:prstGeom prst="rect">
            <a:avLst/>
          </a:prstGeom>
          <a:noFill/>
        </p:spPr>
      </p:pic>
    </p:spTree>
    <p:extLst>
      <p:ext uri="{BB962C8B-B14F-4D97-AF65-F5344CB8AC3E}">
        <p14:creationId xmlns:p14="http://schemas.microsoft.com/office/powerpoint/2010/main" val="35882332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mp;Kcy;&amp;acy;&amp;rcy;&amp;tcy;&amp;icy;&amp;ncy;&amp;kcy;&amp;icy; &amp;pcy;&amp;ocy; &amp;zcy;&amp;acy;&amp;pcy;&amp;rcy;&amp;ocy;&amp;scy;&amp;ucy; &amp;fcy;&amp;ocy;&amp;ncy; &amp;vcy;&amp;ocy;&amp;dcy;&amp;ac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8652"/>
            <a:ext cx="9145353"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827584" y="548680"/>
            <a:ext cx="7416824" cy="861774"/>
          </a:xfrm>
          <a:prstGeom prst="rect">
            <a:avLst/>
          </a:prstGeom>
        </p:spPr>
        <p:txBody>
          <a:bodyPr wrap="square">
            <a:spAutoFit/>
          </a:bodyPr>
          <a:lstStyle/>
          <a:p>
            <a:pPr algn="ctr"/>
            <a:endParaRPr lang="kk-KZ" sz="3200" b="1" dirty="0" smtClean="0">
              <a:solidFill>
                <a:schemeClr val="tx2"/>
              </a:solidFill>
              <a:latin typeface="Times New Roman" panose="02020603050405020304" pitchFamily="18" charset="0"/>
              <a:cs typeface="Times New Roman" panose="02020603050405020304" pitchFamily="18" charset="0"/>
            </a:endParaRPr>
          </a:p>
          <a:p>
            <a:endParaRPr lang="kk-KZ" dirty="0"/>
          </a:p>
        </p:txBody>
      </p:sp>
      <p:graphicFrame>
        <p:nvGraphicFramePr>
          <p:cNvPr id="17" name="Таблица 16"/>
          <p:cNvGraphicFramePr>
            <a:graphicFrameLocks noGrp="1"/>
          </p:cNvGraphicFramePr>
          <p:nvPr/>
        </p:nvGraphicFramePr>
        <p:xfrm>
          <a:off x="928662" y="928670"/>
          <a:ext cx="7215238" cy="5374024"/>
        </p:xfrm>
        <a:graphic>
          <a:graphicData uri="http://schemas.openxmlformats.org/drawingml/2006/table">
            <a:tbl>
              <a:tblPr/>
              <a:tblGrid>
                <a:gridCol w="3316243"/>
                <a:gridCol w="3898995"/>
              </a:tblGrid>
              <a:tr h="2869025">
                <a:tc>
                  <a:txBody>
                    <a:bodyPr/>
                    <a:lstStyle/>
                    <a:p>
                      <a:pPr algn="just"/>
                      <a:r>
                        <a:rPr lang="kk-KZ" sz="4000" i="1" kern="1200" dirty="0" smtClean="0">
                          <a:solidFill>
                            <a:schemeClr val="tx1"/>
                          </a:solidFill>
                          <a:latin typeface="Times New Roman" pitchFamily="18" charset="0"/>
                          <a:ea typeface="+mn-ea"/>
                          <a:cs typeface="Times New Roman" pitchFamily="18" charset="0"/>
                        </a:rPr>
                        <a:t>Лас-кір, таза емес</a:t>
                      </a:r>
                      <a:endParaRPr lang="ru-RU" sz="4000" dirty="0">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endParaRPr lang="ru-RU" sz="1100" dirty="0">
                        <a:latin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4999">
                <a:tc>
                  <a:txBody>
                    <a:bodyPr/>
                    <a:lstStyle/>
                    <a:p>
                      <a:pPr algn="just"/>
                      <a:r>
                        <a:rPr lang="kk-KZ" sz="4000" i="1" dirty="0">
                          <a:latin typeface="Times New Roman" pitchFamily="18" charset="0"/>
                          <a:ea typeface="Calibri"/>
                          <a:cs typeface="Times New Roman" pitchFamily="18" charset="0"/>
                        </a:rPr>
                        <a:t>Сүзгі-арнайы тазалайтын құрал</a:t>
                      </a:r>
                      <a:endParaRPr lang="ru-RU" sz="4000" dirty="0">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endParaRPr lang="ru-RU" sz="1100" dirty="0">
                        <a:latin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6151" name="Рисунок 4" descr="Картинки по запросу фильтр картинки"/>
          <p:cNvPicPr>
            <a:picLocks noChangeAspect="1" noChangeArrowheads="1"/>
          </p:cNvPicPr>
          <p:nvPr/>
        </p:nvPicPr>
        <p:blipFill>
          <a:blip r:embed="rId3"/>
          <a:srcRect/>
          <a:stretch>
            <a:fillRect/>
          </a:stretch>
        </p:blipFill>
        <p:spPr bwMode="auto">
          <a:xfrm>
            <a:off x="4643438" y="4143380"/>
            <a:ext cx="2689949" cy="1556328"/>
          </a:xfrm>
          <a:prstGeom prst="rect">
            <a:avLst/>
          </a:prstGeom>
          <a:noFill/>
        </p:spPr>
      </p:pic>
      <p:pic>
        <p:nvPicPr>
          <p:cNvPr id="20" name="Рисунок 19" descr="Картинки по запросу кляксы картинки"/>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14810" y="1285860"/>
            <a:ext cx="2500330" cy="1919295"/>
          </a:xfrm>
          <a:prstGeom prst="rect">
            <a:avLst/>
          </a:prstGeom>
          <a:noFill/>
          <a:ln>
            <a:noFill/>
          </a:ln>
        </p:spPr>
      </p:pic>
    </p:spTree>
    <p:extLst>
      <p:ext uri="{BB962C8B-B14F-4D97-AF65-F5344CB8AC3E}">
        <p14:creationId xmlns:p14="http://schemas.microsoft.com/office/powerpoint/2010/main" val="6627965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mp;Kcy;&amp;acy;&amp;rcy;&amp;tcy;&amp;icy;&amp;ncy;&amp;kcy;&amp;icy; &amp;pcy;&amp;ocy; &amp;zcy;&amp;acy;&amp;pcy;&amp;rcy;&amp;ocy;&amp;scy;&amp;ucy; &amp;fcy;&amp;ocy;&amp;ncy; &amp;vcy;&amp;ocy;&amp;dcy;&amp;ac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596" y="285728"/>
            <a:ext cx="8143932" cy="583691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827584" y="548680"/>
            <a:ext cx="7416824" cy="861774"/>
          </a:xfrm>
          <a:prstGeom prst="rect">
            <a:avLst/>
          </a:prstGeom>
        </p:spPr>
        <p:txBody>
          <a:bodyPr wrap="square">
            <a:spAutoFit/>
          </a:bodyPr>
          <a:lstStyle/>
          <a:p>
            <a:pPr algn="ctr"/>
            <a:endParaRPr lang="kk-KZ" sz="3200" b="1" dirty="0" smtClean="0">
              <a:solidFill>
                <a:schemeClr val="tx2"/>
              </a:solidFill>
              <a:latin typeface="Times New Roman" panose="02020603050405020304" pitchFamily="18" charset="0"/>
              <a:cs typeface="Times New Roman" panose="02020603050405020304" pitchFamily="18" charset="0"/>
            </a:endParaRPr>
          </a:p>
          <a:p>
            <a:endParaRPr lang="kk-KZ" dirty="0"/>
          </a:p>
        </p:txBody>
      </p:sp>
      <p:graphicFrame>
        <p:nvGraphicFramePr>
          <p:cNvPr id="5" name="Таблица 4"/>
          <p:cNvGraphicFramePr>
            <a:graphicFrameLocks noGrp="1"/>
          </p:cNvGraphicFramePr>
          <p:nvPr/>
        </p:nvGraphicFramePr>
        <p:xfrm>
          <a:off x="928662" y="500042"/>
          <a:ext cx="7143800" cy="4900586"/>
        </p:xfrm>
        <a:graphic>
          <a:graphicData uri="http://schemas.openxmlformats.org/drawingml/2006/table">
            <a:tbl>
              <a:tblPr/>
              <a:tblGrid>
                <a:gridCol w="4239413"/>
                <a:gridCol w="2904387"/>
              </a:tblGrid>
              <a:tr h="402270">
                <a:tc>
                  <a:txBody>
                    <a:bodyPr/>
                    <a:lstStyle/>
                    <a:p>
                      <a:pPr algn="ctr">
                        <a:spcAft>
                          <a:spcPts val="0"/>
                        </a:spcAft>
                      </a:pPr>
                      <a:r>
                        <a:rPr lang="kk-KZ" sz="2000" b="1" dirty="0">
                          <a:latin typeface="Times New Roman"/>
                          <a:ea typeface="Times New Roman"/>
                          <a:cs typeface="Times New Roman"/>
                        </a:rPr>
                        <a:t>Сұрақ</a:t>
                      </a:r>
                      <a:endParaRPr lang="ru-RU" sz="20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2000" b="1" dirty="0">
                          <a:latin typeface="Times New Roman"/>
                          <a:ea typeface="Times New Roman"/>
                          <a:cs typeface="Times New Roman"/>
                        </a:rPr>
                        <a:t>Жауап</a:t>
                      </a:r>
                      <a:endParaRPr lang="ru-RU" sz="20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4539">
                <a:tc>
                  <a:txBody>
                    <a:bodyPr/>
                    <a:lstStyle/>
                    <a:p>
                      <a:pPr>
                        <a:spcAft>
                          <a:spcPts val="0"/>
                        </a:spcAft>
                      </a:pPr>
                      <a:r>
                        <a:rPr lang="kk-KZ" sz="2400" i="1" dirty="0">
                          <a:latin typeface="Times New Roman"/>
                          <a:ea typeface="Times New Roman"/>
                          <a:cs typeface="Times New Roman"/>
                        </a:rPr>
                        <a:t>Адам ағзасында судың мөлшері қанша?</a:t>
                      </a:r>
                      <a:endParaRPr lang="ru-RU" sz="24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3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4539">
                <a:tc>
                  <a:txBody>
                    <a:bodyPr/>
                    <a:lstStyle/>
                    <a:p>
                      <a:pPr>
                        <a:spcAft>
                          <a:spcPts val="0"/>
                        </a:spcAft>
                      </a:pPr>
                      <a:r>
                        <a:rPr lang="kk-KZ" sz="2400" i="1" dirty="0">
                          <a:latin typeface="Times New Roman"/>
                          <a:ea typeface="Times New Roman"/>
                          <a:cs typeface="Times New Roman"/>
                        </a:rPr>
                        <a:t>Суық судың ағзаға қандай зияны бар?</a:t>
                      </a:r>
                      <a:endParaRPr lang="ru-RU" sz="24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3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2270">
                <a:tc>
                  <a:txBody>
                    <a:bodyPr/>
                    <a:lstStyle/>
                    <a:p>
                      <a:pPr>
                        <a:spcAft>
                          <a:spcPts val="0"/>
                        </a:spcAft>
                      </a:pPr>
                      <a:r>
                        <a:rPr lang="kk-KZ" sz="2400" i="1" dirty="0">
                          <a:latin typeface="Times New Roman"/>
                          <a:ea typeface="Times New Roman"/>
                          <a:cs typeface="Times New Roman"/>
                        </a:rPr>
                        <a:t>Суды қалай ішкен пайдалы?</a:t>
                      </a:r>
                      <a:endParaRPr lang="ru-RU" sz="24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3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4539">
                <a:tc>
                  <a:txBody>
                    <a:bodyPr/>
                    <a:lstStyle/>
                    <a:p>
                      <a:pPr>
                        <a:spcAft>
                          <a:spcPts val="0"/>
                        </a:spcAft>
                      </a:pPr>
                      <a:r>
                        <a:rPr lang="kk-KZ" sz="2400" i="1" dirty="0">
                          <a:latin typeface="Times New Roman"/>
                          <a:ea typeface="Times New Roman"/>
                          <a:cs typeface="Times New Roman"/>
                        </a:rPr>
                        <a:t>Құбыр арқылы келетін суды неге ішуге болмайды?</a:t>
                      </a:r>
                      <a:endParaRPr lang="ru-RU" sz="24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3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4539">
                <a:tc>
                  <a:txBody>
                    <a:bodyPr/>
                    <a:lstStyle/>
                    <a:p>
                      <a:pPr>
                        <a:spcAft>
                          <a:spcPts val="0"/>
                        </a:spcAft>
                      </a:pPr>
                      <a:r>
                        <a:rPr lang="kk-KZ" sz="2400" i="1" dirty="0">
                          <a:latin typeface="Times New Roman"/>
                          <a:ea typeface="Times New Roman"/>
                          <a:cs typeface="Times New Roman"/>
                        </a:rPr>
                        <a:t>Өзен суын неліктен ішуге болмайды?</a:t>
                      </a:r>
                      <a:endParaRPr lang="ru-RU" sz="24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36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6460">
                <a:tc>
                  <a:txBody>
                    <a:bodyPr/>
                    <a:lstStyle/>
                    <a:p>
                      <a:pPr>
                        <a:spcAft>
                          <a:spcPts val="0"/>
                        </a:spcAft>
                      </a:pPr>
                      <a:r>
                        <a:rPr lang="kk-KZ" sz="2400" i="1" dirty="0">
                          <a:latin typeface="Times New Roman"/>
                          <a:ea typeface="Times New Roman"/>
                          <a:cs typeface="Times New Roman"/>
                        </a:rPr>
                        <a:t>Мәтіннің </a:t>
                      </a:r>
                      <a:r>
                        <a:rPr lang="kk-KZ" sz="2400" i="1" dirty="0" smtClean="0">
                          <a:latin typeface="Times New Roman"/>
                          <a:ea typeface="Times New Roman"/>
                          <a:cs typeface="Times New Roman"/>
                        </a:rPr>
                        <a:t>атауы</a:t>
                      </a:r>
                      <a:endParaRPr lang="ru-RU" sz="2400" i="1" dirty="0" smtClean="0">
                        <a:latin typeface="Times New Roman"/>
                        <a:ea typeface="Times New Roman"/>
                        <a:cs typeface="Times New Roman"/>
                      </a:endParaRPr>
                    </a:p>
                    <a:p>
                      <a:pPr>
                        <a:spcAft>
                          <a:spcPts val="0"/>
                        </a:spcAft>
                      </a:pPr>
                      <a:endParaRPr lang="ru-RU" sz="24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6627965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500034" y="857232"/>
            <a:ext cx="6341465" cy="1093774"/>
          </a:xfrm>
        </p:spPr>
        <p:txBody>
          <a:bodyPr/>
          <a:lstStyle/>
          <a:p>
            <a:pPr fontAlgn="t"/>
            <a:endParaRPr lang="ru-RU" dirty="0"/>
          </a:p>
        </p:txBody>
      </p:sp>
      <p:sp>
        <p:nvSpPr>
          <p:cNvPr id="5" name="Текст 4"/>
          <p:cNvSpPr>
            <a:spLocks noGrp="1"/>
          </p:cNvSpPr>
          <p:nvPr>
            <p:ph type="body" sz="quarter" idx="13"/>
          </p:nvPr>
        </p:nvSpPr>
        <p:spPr/>
        <p:txBody>
          <a:bodyPr/>
          <a:lstStyle/>
          <a:p>
            <a:endParaRPr lang="ru-RU"/>
          </a:p>
        </p:txBody>
      </p:sp>
      <p:sp>
        <p:nvSpPr>
          <p:cNvPr id="4" name="Текст 3"/>
          <p:cNvSpPr>
            <a:spLocks noGrp="1"/>
          </p:cNvSpPr>
          <p:nvPr>
            <p:ph type="body" idx="1"/>
          </p:nvPr>
        </p:nvSpPr>
        <p:spPr/>
        <p:txBody>
          <a:bodyPr/>
          <a:lstStyle/>
          <a:p>
            <a:endParaRPr lang="ru-RU" dirty="0"/>
          </a:p>
        </p:txBody>
      </p:sp>
      <p:graphicFrame>
        <p:nvGraphicFramePr>
          <p:cNvPr id="7" name="Таблица 6"/>
          <p:cNvGraphicFramePr>
            <a:graphicFrameLocks noGrp="1"/>
          </p:cNvGraphicFramePr>
          <p:nvPr/>
        </p:nvGraphicFramePr>
        <p:xfrm>
          <a:off x="1524000" y="1397000"/>
          <a:ext cx="7143800" cy="4754216"/>
        </p:xfrm>
        <a:graphic>
          <a:graphicData uri="http://schemas.openxmlformats.org/drawingml/2006/table">
            <a:tbl>
              <a:tblPr/>
              <a:tblGrid>
                <a:gridCol w="4239413"/>
                <a:gridCol w="2904387"/>
              </a:tblGrid>
              <a:tr h="402270">
                <a:tc>
                  <a:txBody>
                    <a:bodyPr/>
                    <a:lstStyle/>
                    <a:p>
                      <a:pPr algn="ctr">
                        <a:spcAft>
                          <a:spcPts val="0"/>
                        </a:spcAft>
                      </a:pPr>
                      <a:r>
                        <a:rPr lang="kk-KZ" sz="2000" b="1" dirty="0">
                          <a:latin typeface="Times New Roman"/>
                          <a:ea typeface="Times New Roman"/>
                          <a:cs typeface="Times New Roman"/>
                        </a:rPr>
                        <a:t>Сұрақ</a:t>
                      </a:r>
                      <a:endParaRPr lang="ru-RU" sz="20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2000" b="1" dirty="0">
                          <a:latin typeface="Times New Roman"/>
                          <a:ea typeface="Times New Roman"/>
                          <a:cs typeface="Times New Roman"/>
                        </a:rPr>
                        <a:t>Жауап</a:t>
                      </a:r>
                      <a:endParaRPr lang="ru-RU" sz="20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4539">
                <a:tc>
                  <a:txBody>
                    <a:bodyPr/>
                    <a:lstStyle/>
                    <a:p>
                      <a:pPr>
                        <a:spcAft>
                          <a:spcPts val="0"/>
                        </a:spcAft>
                      </a:pPr>
                      <a:r>
                        <a:rPr lang="kk-KZ" sz="2400" i="1" dirty="0" smtClean="0">
                          <a:latin typeface="Times New Roman"/>
                          <a:ea typeface="Times New Roman"/>
                          <a:cs typeface="Times New Roman"/>
                        </a:rPr>
                        <a:t>Адам </a:t>
                      </a:r>
                      <a:r>
                        <a:rPr lang="kk-KZ" sz="2400" i="1" dirty="0">
                          <a:latin typeface="Times New Roman"/>
                          <a:ea typeface="Times New Roman"/>
                          <a:cs typeface="Times New Roman"/>
                        </a:rPr>
                        <a:t>ағзасында судың мөлшері қанша?</a:t>
                      </a:r>
                      <a:endParaRPr lang="ru-RU" sz="24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2400" dirty="0" smtClean="0">
                          <a:latin typeface="Times New Roman"/>
                          <a:ea typeface="Times New Roman"/>
                          <a:cs typeface="Times New Roman"/>
                        </a:rPr>
                        <a:t>86%</a:t>
                      </a:r>
                      <a:endParaRPr lang="kk-KZ" sz="24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4539">
                <a:tc>
                  <a:txBody>
                    <a:bodyPr/>
                    <a:lstStyle/>
                    <a:p>
                      <a:pPr>
                        <a:spcAft>
                          <a:spcPts val="0"/>
                        </a:spcAft>
                      </a:pPr>
                      <a:r>
                        <a:rPr lang="kk-KZ" sz="2400" i="1" dirty="0">
                          <a:latin typeface="Times New Roman"/>
                          <a:ea typeface="Times New Roman"/>
                          <a:cs typeface="Times New Roman"/>
                        </a:rPr>
                        <a:t>Суық судың ағзаға қандай зияны бар?</a:t>
                      </a:r>
                      <a:endParaRPr lang="ru-RU" sz="24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2400" dirty="0" smtClean="0">
                          <a:latin typeface="Times New Roman"/>
                          <a:ea typeface="Times New Roman"/>
                          <a:cs typeface="Times New Roman"/>
                        </a:rPr>
                        <a:t>Буйрекке зиян</a:t>
                      </a:r>
                      <a:endParaRPr lang="kk-KZ" sz="24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2270">
                <a:tc>
                  <a:txBody>
                    <a:bodyPr/>
                    <a:lstStyle/>
                    <a:p>
                      <a:pPr>
                        <a:spcAft>
                          <a:spcPts val="0"/>
                        </a:spcAft>
                      </a:pPr>
                      <a:r>
                        <a:rPr lang="kk-KZ" sz="2400" i="1" dirty="0">
                          <a:latin typeface="Times New Roman"/>
                          <a:ea typeface="Times New Roman"/>
                          <a:cs typeface="Times New Roman"/>
                        </a:rPr>
                        <a:t>Суды қалай ішкен пайдалы?</a:t>
                      </a:r>
                      <a:endParaRPr lang="ru-RU" sz="24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2400" dirty="0" smtClean="0">
                          <a:latin typeface="Times New Roman"/>
                          <a:ea typeface="Times New Roman"/>
                          <a:cs typeface="Times New Roman"/>
                        </a:rPr>
                        <a:t>Аз-аздан</a:t>
                      </a:r>
                      <a:endParaRPr lang="kk-KZ" sz="24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4539">
                <a:tc>
                  <a:txBody>
                    <a:bodyPr/>
                    <a:lstStyle/>
                    <a:p>
                      <a:pPr>
                        <a:spcAft>
                          <a:spcPts val="0"/>
                        </a:spcAft>
                      </a:pPr>
                      <a:r>
                        <a:rPr lang="kk-KZ" sz="2400" i="1" dirty="0">
                          <a:latin typeface="Times New Roman"/>
                          <a:ea typeface="Times New Roman"/>
                          <a:cs typeface="Times New Roman"/>
                        </a:rPr>
                        <a:t>Құбыр арқылы келетін суды неге ішуге болмайды?</a:t>
                      </a:r>
                      <a:endParaRPr lang="ru-RU" sz="24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2400" dirty="0" smtClean="0">
                          <a:latin typeface="Times New Roman"/>
                          <a:ea typeface="Times New Roman"/>
                          <a:cs typeface="Times New Roman"/>
                        </a:rPr>
                        <a:t>Хлор бар</a:t>
                      </a:r>
                      <a:endParaRPr lang="kk-KZ" sz="24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4539">
                <a:tc>
                  <a:txBody>
                    <a:bodyPr/>
                    <a:lstStyle/>
                    <a:p>
                      <a:pPr>
                        <a:spcAft>
                          <a:spcPts val="0"/>
                        </a:spcAft>
                      </a:pPr>
                      <a:r>
                        <a:rPr lang="kk-KZ" sz="2400" i="1" dirty="0">
                          <a:latin typeface="Times New Roman"/>
                          <a:ea typeface="Times New Roman"/>
                          <a:cs typeface="Times New Roman"/>
                        </a:rPr>
                        <a:t>Өзен суын неліктен ішуге болмайды?</a:t>
                      </a:r>
                      <a:endParaRPr lang="ru-RU" sz="24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2400" dirty="0" smtClean="0">
                          <a:latin typeface="Times New Roman"/>
                          <a:ea typeface="Times New Roman"/>
                          <a:cs typeface="Times New Roman"/>
                        </a:rPr>
                        <a:t>Таза емес</a:t>
                      </a:r>
                      <a:endParaRPr lang="kk-KZ" sz="24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6460">
                <a:tc>
                  <a:txBody>
                    <a:bodyPr/>
                    <a:lstStyle/>
                    <a:p>
                      <a:pPr>
                        <a:spcAft>
                          <a:spcPts val="0"/>
                        </a:spcAft>
                      </a:pPr>
                      <a:r>
                        <a:rPr lang="kk-KZ" sz="2400" i="1" dirty="0">
                          <a:latin typeface="Times New Roman"/>
                          <a:ea typeface="Times New Roman"/>
                          <a:cs typeface="Times New Roman"/>
                        </a:rPr>
                        <a:t>Мәтіннің </a:t>
                      </a:r>
                      <a:r>
                        <a:rPr lang="kk-KZ" sz="2400" i="1" dirty="0" smtClean="0">
                          <a:latin typeface="Times New Roman"/>
                          <a:ea typeface="Times New Roman"/>
                          <a:cs typeface="Times New Roman"/>
                        </a:rPr>
                        <a:t>атауы</a:t>
                      </a:r>
                      <a:endParaRPr lang="ru-RU" sz="2400" i="1" dirty="0" smtClean="0">
                        <a:latin typeface="Times New Roman"/>
                        <a:ea typeface="Times New Roman"/>
                        <a:cs typeface="Times New Roman"/>
                      </a:endParaRPr>
                    </a:p>
                    <a:p>
                      <a:pPr>
                        <a:spcAft>
                          <a:spcPts val="0"/>
                        </a:spcAft>
                      </a:pPr>
                      <a:endParaRPr lang="ru-RU" sz="24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1200" baseline="0" dirty="0" smtClean="0">
                          <a:latin typeface="Times New Roman"/>
                          <a:ea typeface="Times New Roman"/>
                          <a:cs typeface="Times New Roman"/>
                        </a:rPr>
                        <a:t>                        </a:t>
                      </a:r>
                      <a:endParaRPr lang="kk-KZ"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6028160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323528" y="764704"/>
            <a:ext cx="8280920" cy="4278094"/>
          </a:xfrm>
          <a:prstGeom prst="rect">
            <a:avLst/>
          </a:prstGeom>
        </p:spPr>
        <p:txBody>
          <a:bodyPr wrap="square">
            <a:spAutoFit/>
          </a:bodyPr>
          <a:lstStyle/>
          <a:p>
            <a:r>
              <a:rPr lang="kk-KZ" sz="4000" b="1" dirty="0" smtClean="0">
                <a:latin typeface="Times New Roman" pitchFamily="18" charset="0"/>
                <a:cs typeface="Times New Roman" pitchFamily="18" charset="0"/>
              </a:rPr>
              <a:t>Тыңдалымнан кейінгі тапсырма</a:t>
            </a:r>
          </a:p>
          <a:p>
            <a:endParaRPr lang="ru-RU" sz="4000" dirty="0" smtClean="0">
              <a:latin typeface="Times New Roman" pitchFamily="18" charset="0"/>
              <a:cs typeface="Times New Roman" pitchFamily="18" charset="0"/>
            </a:endParaRPr>
          </a:p>
          <a:p>
            <a:r>
              <a:rPr lang="kk-KZ" sz="4000" dirty="0" smtClean="0">
                <a:latin typeface="Times New Roman" pitchFamily="18" charset="0"/>
                <a:cs typeface="Times New Roman" pitchFamily="18" charset="0"/>
              </a:rPr>
              <a:t>Мәтіннің тақырыбы мен мазмұнын ашатын постер құрастырыңыздар. </a:t>
            </a:r>
          </a:p>
          <a:p>
            <a:endParaRPr lang="kk-KZ" sz="4000" dirty="0" smtClean="0">
              <a:latin typeface="Times New Roman" pitchFamily="18" charset="0"/>
              <a:cs typeface="Times New Roman" pitchFamily="18" charset="0"/>
            </a:endParaRPr>
          </a:p>
          <a:p>
            <a:r>
              <a:rPr lang="kk-KZ" sz="4000" dirty="0" smtClean="0">
                <a:latin typeface="Times New Roman" pitchFamily="18" charset="0"/>
                <a:cs typeface="Times New Roman" pitchFamily="18" charset="0"/>
              </a:rPr>
              <a:t>Постер сюжетін мазмұндаңыздар.</a:t>
            </a:r>
            <a:endParaRPr lang="ru-RU" sz="4000" dirty="0" smtClean="0">
              <a:latin typeface="Times New Roman" pitchFamily="18" charset="0"/>
              <a:cs typeface="Times New Roman" pitchFamily="18" charset="0"/>
            </a:endParaRPr>
          </a:p>
          <a:p>
            <a:endParaRPr lang="ru-RU" sz="3200" dirty="0">
              <a:solidFill>
                <a:schemeClr val="tx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04873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mp;Kcy;&amp;acy;&amp;rcy;&amp;tcy;&amp;icy;&amp;ncy;&amp;kcy;&amp;icy; &amp;pcy;&amp;ocy; &amp;zcy;&amp;acy;&amp;pcy;&amp;rcy;&amp;ocy;&amp;scy;&amp;ucy; &amp;fcy;&amp;ocy;&amp;ncy; &amp;vcy;&amp;ocy;&amp;dcy;&amp;ac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5353"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403648" y="682513"/>
            <a:ext cx="5648278" cy="769441"/>
          </a:xfrm>
          <a:prstGeom prst="rect">
            <a:avLst/>
          </a:prstGeom>
        </p:spPr>
        <p:txBody>
          <a:bodyPr wrap="none">
            <a:spAutoFit/>
          </a:bodyPr>
          <a:lstStyle/>
          <a:p>
            <a:r>
              <a:rPr lang="kk-KZ" sz="4400" b="1" dirty="0" smtClean="0">
                <a:solidFill>
                  <a:srgbClr val="002060"/>
                </a:solidFill>
                <a:latin typeface="Times New Roman"/>
                <a:ea typeface="Times New Roman"/>
              </a:rPr>
              <a:t>«Төрт </a:t>
            </a:r>
            <a:r>
              <a:rPr lang="kk-KZ" sz="4400" b="1" dirty="0">
                <a:solidFill>
                  <a:srgbClr val="002060"/>
                </a:solidFill>
                <a:latin typeface="Times New Roman"/>
                <a:ea typeface="Times New Roman"/>
              </a:rPr>
              <a:t>қадам» ойыны</a:t>
            </a:r>
            <a:endParaRPr lang="ru-RU" sz="4400" b="1" dirty="0">
              <a:solidFill>
                <a:srgbClr val="002060"/>
              </a:solidFill>
            </a:endParaRP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08304" y="260648"/>
            <a:ext cx="1613173" cy="16131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1096165" y="1700808"/>
            <a:ext cx="6768752" cy="3046988"/>
          </a:xfrm>
          <a:prstGeom prst="rect">
            <a:avLst/>
          </a:prstGeom>
        </p:spPr>
        <p:txBody>
          <a:bodyPr wrap="square">
            <a:spAutoFit/>
          </a:bodyPr>
          <a:lstStyle/>
          <a:p>
            <a:r>
              <a:rPr lang="ru-RU" sz="2400" dirty="0">
                <a:latin typeface="Times New Roman" panose="02020603050405020304" pitchFamily="18" charset="0"/>
                <a:cs typeface="Times New Roman" panose="02020603050405020304" pitchFamily="18" charset="0"/>
              </a:rPr>
              <a:t>1.Суға </a:t>
            </a:r>
            <a:r>
              <a:rPr lang="ru-RU" sz="2400" dirty="0" err="1">
                <a:latin typeface="Times New Roman" panose="02020603050405020304" pitchFamily="18" charset="0"/>
                <a:cs typeface="Times New Roman" panose="02020603050405020304" pitchFamily="18" charset="0"/>
              </a:rPr>
              <a:t>қатысты</a:t>
            </a:r>
            <a:r>
              <a:rPr lang="ru-RU" sz="2400" dirty="0">
                <a:latin typeface="Times New Roman" panose="02020603050405020304" pitchFamily="18" charset="0"/>
                <a:cs typeface="Times New Roman" panose="02020603050405020304" pitchFamily="18" charset="0"/>
              </a:rPr>
              <a:t> 5 </a:t>
            </a:r>
            <a:r>
              <a:rPr lang="ru-RU" sz="2400" dirty="0" err="1">
                <a:latin typeface="Times New Roman" panose="02020603050405020304" pitchFamily="18" charset="0"/>
                <a:cs typeface="Times New Roman" panose="02020603050405020304" pitchFamily="18" charset="0"/>
              </a:rPr>
              <a:t>етістік</a:t>
            </a:r>
            <a:r>
              <a:rPr lang="ru-RU" sz="2400" dirty="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айтыңыз</a:t>
            </a:r>
            <a:endParaRPr lang="en-US" sz="2400" dirty="0" smtClean="0">
              <a:latin typeface="Times New Roman" panose="02020603050405020304" pitchFamily="18" charset="0"/>
              <a:cs typeface="Times New Roman" panose="02020603050405020304" pitchFamily="18" charset="0"/>
            </a:endParaRPr>
          </a:p>
          <a:p>
            <a:endParaRPr lang="ru-RU" sz="2400" dirty="0">
              <a:latin typeface="Times New Roman" panose="02020603050405020304" pitchFamily="18" charset="0"/>
              <a:cs typeface="Times New Roman" panose="02020603050405020304" pitchFamily="18" charset="0"/>
            </a:endParaRPr>
          </a:p>
          <a:p>
            <a:r>
              <a:rPr lang="ru-RU" sz="2400" dirty="0">
                <a:latin typeface="Times New Roman" panose="02020603050405020304" pitchFamily="18" charset="0"/>
                <a:cs typeface="Times New Roman" panose="02020603050405020304" pitchFamily="18" charset="0"/>
              </a:rPr>
              <a:t>2.Суға </a:t>
            </a:r>
            <a:r>
              <a:rPr lang="ru-RU" sz="2400" dirty="0" err="1">
                <a:latin typeface="Times New Roman" panose="02020603050405020304" pitchFamily="18" charset="0"/>
                <a:cs typeface="Times New Roman" panose="02020603050405020304" pitchFamily="18" charset="0"/>
              </a:rPr>
              <a:t>қатысты</a:t>
            </a:r>
            <a:r>
              <a:rPr lang="ru-RU" sz="2400" dirty="0">
                <a:latin typeface="Times New Roman" panose="02020603050405020304" pitchFamily="18" charset="0"/>
                <a:cs typeface="Times New Roman" panose="02020603050405020304" pitchFamily="18" charset="0"/>
              </a:rPr>
              <a:t> 5 сын </a:t>
            </a:r>
            <a:r>
              <a:rPr lang="ru-RU" sz="2400" dirty="0" err="1">
                <a:latin typeface="Times New Roman" panose="02020603050405020304" pitchFamily="18" charset="0"/>
                <a:cs typeface="Times New Roman" panose="02020603050405020304" pitchFamily="18" charset="0"/>
              </a:rPr>
              <a:t>есім</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айтыңыз</a:t>
            </a:r>
            <a:r>
              <a:rPr lang="ru-RU" sz="2400" dirty="0" smtClean="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endParaRPr lang="ru-RU" sz="2400" dirty="0">
              <a:latin typeface="Times New Roman" panose="02020603050405020304" pitchFamily="18" charset="0"/>
              <a:cs typeface="Times New Roman" panose="02020603050405020304" pitchFamily="18" charset="0"/>
            </a:endParaRPr>
          </a:p>
          <a:p>
            <a:r>
              <a:rPr lang="ru-RU" sz="2400" dirty="0" smtClean="0">
                <a:latin typeface="Times New Roman" panose="02020603050405020304" pitchFamily="18" charset="0"/>
                <a:cs typeface="Times New Roman" panose="02020603050405020304" pitchFamily="18" charset="0"/>
              </a:rPr>
              <a:t>3.Су</a:t>
            </a:r>
            <a:r>
              <a:rPr lang="kk-KZ" sz="2400" dirty="0" smtClean="0">
                <a:latin typeface="Times New Roman" panose="02020603050405020304" pitchFamily="18" charset="0"/>
                <a:cs typeface="Times New Roman" panose="02020603050405020304" pitchFamily="18" charset="0"/>
              </a:rPr>
              <a:t>ға қатысты 5 сан есім айтыңыз.</a:t>
            </a:r>
            <a:endParaRPr lang="en-US" sz="2400" dirty="0" smtClean="0">
              <a:latin typeface="Times New Roman" panose="02020603050405020304" pitchFamily="18" charset="0"/>
              <a:cs typeface="Times New Roman" panose="02020603050405020304" pitchFamily="18" charset="0"/>
            </a:endParaRPr>
          </a:p>
          <a:p>
            <a:endParaRPr lang="ru-RU" sz="2400" dirty="0">
              <a:latin typeface="Times New Roman" panose="02020603050405020304" pitchFamily="18" charset="0"/>
              <a:cs typeface="Times New Roman" panose="02020603050405020304" pitchFamily="18" charset="0"/>
            </a:endParaRPr>
          </a:p>
          <a:p>
            <a:r>
              <a:rPr lang="ru-RU" sz="2400" dirty="0" smtClean="0">
                <a:latin typeface="Times New Roman" panose="02020603050405020304" pitchFamily="18" charset="0"/>
                <a:cs typeface="Times New Roman" panose="02020603050405020304" pitchFamily="18" charset="0"/>
              </a:rPr>
              <a:t>4.Суды </a:t>
            </a:r>
            <a:r>
              <a:rPr lang="ru-RU" sz="2400" dirty="0" err="1">
                <a:latin typeface="Times New Roman" panose="02020603050405020304" pitchFamily="18" charset="0"/>
                <a:cs typeface="Times New Roman" panose="02020603050405020304" pitchFamily="18" charset="0"/>
              </a:rPr>
              <a:t>қандай мақсатта қолданатынымызды айтыңыз</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896140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2492896"/>
            <a:ext cx="7143443" cy="1320800"/>
          </a:xfrm>
        </p:spPr>
        <p:txBody>
          <a:bodyPr>
            <a:normAutofit fontScale="90000"/>
          </a:bodyPr>
          <a:lstStyle/>
          <a:p>
            <a:r>
              <a:rPr lang="ru-RU" b="1" dirty="0" smtClean="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smtClean="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Сіз</a:t>
            </a:r>
            <a:r>
              <a:rPr lang="ru-RU" b="1" dirty="0" smtClean="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бүгінгі</a:t>
            </a:r>
            <a:r>
              <a:rPr lang="ru-RU"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оқу</a:t>
            </a:r>
            <a:r>
              <a:rPr lang="ru-RU"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мақсатына</a:t>
            </a:r>
            <a:r>
              <a:rPr lang="ru-RU"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жеттім</a:t>
            </a:r>
            <a:r>
              <a:rPr lang="ru-RU"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деп</a:t>
            </a:r>
            <a:r>
              <a:rPr lang="ru-RU"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санайсыз</a:t>
            </a:r>
            <a:r>
              <a:rPr lang="ru-RU"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ба? </a:t>
            </a:r>
            <a:r>
              <a:rPr lang="ru-RU" b="1" dirty="0" smtClean="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Неге?</a:t>
            </a:r>
            <a:br>
              <a:rPr lang="ru-RU" b="1" dirty="0" smtClean="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ru-RU" b="1" dirty="0" smtClean="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smtClean="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Тапсырмалардың </a:t>
            </a:r>
            <a:r>
              <a:rPr lang="ru-RU" b="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қайсысы қиынырақ болды</a:t>
            </a:r>
            <a:r>
              <a:rPr lang="ru-RU"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Неге?</a:t>
            </a:r>
            <a:br>
              <a:rPr lang="ru-RU"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ru-RU"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1626041" y="1124744"/>
            <a:ext cx="5112297"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5400" b="1" cap="none" spc="0" dirty="0" err="1" smtClean="0">
                <a:ln w="11430"/>
                <a:solidFill>
                  <a:schemeClr val="accent2">
                    <a:lumMod val="50000"/>
                  </a:schemeClr>
                </a:solidFill>
                <a:effectLst>
                  <a:outerShdw blurRad="50800" dist="39000" dir="5460000" algn="tl">
                    <a:srgbClr val="000000">
                      <a:alpha val="38000"/>
                    </a:srgbClr>
                  </a:outerShdw>
                </a:effectLst>
              </a:rPr>
              <a:t>Кері</a:t>
            </a:r>
            <a:r>
              <a:rPr lang="ru-RU" sz="5400" b="1" cap="none" spc="0" dirty="0" smtClean="0">
                <a:ln w="11430"/>
                <a:solidFill>
                  <a:schemeClr val="accent2">
                    <a:lumMod val="50000"/>
                  </a:schemeClr>
                </a:solidFill>
                <a:effectLst>
                  <a:outerShdw blurRad="50800" dist="39000" dir="5460000" algn="tl">
                    <a:srgbClr val="000000">
                      <a:alpha val="38000"/>
                    </a:srgbClr>
                  </a:outerShdw>
                </a:effectLst>
              </a:rPr>
              <a:t> </a:t>
            </a:r>
            <a:r>
              <a:rPr lang="ru-RU" sz="5400" b="1" cap="none" spc="0" dirty="0" err="1" smtClean="0">
                <a:ln w="11430"/>
                <a:solidFill>
                  <a:schemeClr val="accent2">
                    <a:lumMod val="50000"/>
                  </a:schemeClr>
                </a:solidFill>
                <a:effectLst>
                  <a:outerShdw blurRad="50800" dist="39000" dir="5460000" algn="tl">
                    <a:srgbClr val="000000">
                      <a:alpha val="38000"/>
                    </a:srgbClr>
                  </a:outerShdw>
                </a:effectLst>
              </a:rPr>
              <a:t>байланыс</a:t>
            </a:r>
            <a:endParaRPr lang="ru-RU" sz="5400" b="1" cap="none" spc="0" dirty="0" smtClean="0">
              <a:ln w="11430"/>
              <a:solidFill>
                <a:schemeClr val="accent2">
                  <a:lumMod val="50000"/>
                </a:schemeClr>
              </a:solidFill>
              <a:effectLst>
                <a:outerShdw blurRad="50800" dist="39000" dir="5460000" algn="tl">
                  <a:srgbClr val="000000">
                    <a:alpha val="38000"/>
                  </a:srgbClr>
                </a:outerShdw>
              </a:effectLst>
            </a:endParaRPr>
          </a:p>
          <a:p>
            <a:pPr algn="ctr"/>
            <a:endParaRPr lang="ru-RU" sz="5400" b="1" cap="none" spc="0" dirty="0">
              <a:ln w="11430"/>
              <a:solidFill>
                <a:schemeClr val="accent2">
                  <a:lumMod val="50000"/>
                </a:schemeClr>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9539446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500034" y="857232"/>
            <a:ext cx="6341465" cy="1093774"/>
          </a:xfrm>
        </p:spPr>
        <p:txBody>
          <a:bodyPr/>
          <a:lstStyle/>
          <a:p>
            <a:pPr fontAlgn="t"/>
            <a:endParaRPr lang="ru-RU" dirty="0"/>
          </a:p>
        </p:txBody>
      </p:sp>
      <p:sp>
        <p:nvSpPr>
          <p:cNvPr id="5" name="Текст 4"/>
          <p:cNvSpPr>
            <a:spLocks noGrp="1"/>
          </p:cNvSpPr>
          <p:nvPr>
            <p:ph type="body" sz="quarter" idx="13"/>
          </p:nvPr>
        </p:nvSpPr>
        <p:spPr/>
        <p:txBody>
          <a:bodyPr/>
          <a:lstStyle/>
          <a:p>
            <a:endParaRPr lang="ru-RU"/>
          </a:p>
        </p:txBody>
      </p:sp>
      <p:sp>
        <p:nvSpPr>
          <p:cNvPr id="4" name="Текст 3"/>
          <p:cNvSpPr>
            <a:spLocks noGrp="1"/>
          </p:cNvSpPr>
          <p:nvPr>
            <p:ph type="body" idx="1"/>
          </p:nvPr>
        </p:nvSpPr>
        <p:spPr/>
        <p:txBody>
          <a:bodyPr/>
          <a:lstStyle/>
          <a:p>
            <a:endParaRPr lang="ru-RU" dirty="0"/>
          </a:p>
        </p:txBody>
      </p:sp>
      <p:graphicFrame>
        <p:nvGraphicFramePr>
          <p:cNvPr id="7" name="Таблица 6"/>
          <p:cNvGraphicFramePr>
            <a:graphicFrameLocks noGrp="1"/>
          </p:cNvGraphicFramePr>
          <p:nvPr/>
        </p:nvGraphicFramePr>
        <p:xfrm>
          <a:off x="1524000" y="1397000"/>
          <a:ext cx="7143800" cy="4754216"/>
        </p:xfrm>
        <a:graphic>
          <a:graphicData uri="http://schemas.openxmlformats.org/drawingml/2006/table">
            <a:tbl>
              <a:tblPr/>
              <a:tblGrid>
                <a:gridCol w="4239413"/>
                <a:gridCol w="2904387"/>
              </a:tblGrid>
              <a:tr h="402270">
                <a:tc>
                  <a:txBody>
                    <a:bodyPr/>
                    <a:lstStyle/>
                    <a:p>
                      <a:pPr algn="ctr">
                        <a:spcAft>
                          <a:spcPts val="0"/>
                        </a:spcAft>
                      </a:pPr>
                      <a:r>
                        <a:rPr lang="kk-KZ" sz="2000" b="1" dirty="0">
                          <a:latin typeface="Times New Roman"/>
                          <a:ea typeface="Times New Roman"/>
                          <a:cs typeface="Times New Roman"/>
                        </a:rPr>
                        <a:t>Сұрақ</a:t>
                      </a:r>
                      <a:endParaRPr lang="ru-RU" sz="20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2000" b="1" dirty="0">
                          <a:latin typeface="Times New Roman"/>
                          <a:ea typeface="Times New Roman"/>
                          <a:cs typeface="Times New Roman"/>
                        </a:rPr>
                        <a:t>Жауап</a:t>
                      </a:r>
                      <a:endParaRPr lang="ru-RU" sz="20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4539">
                <a:tc>
                  <a:txBody>
                    <a:bodyPr/>
                    <a:lstStyle/>
                    <a:p>
                      <a:pPr>
                        <a:spcAft>
                          <a:spcPts val="0"/>
                        </a:spcAft>
                      </a:pPr>
                      <a:r>
                        <a:rPr lang="kk-KZ" sz="2400" i="1" dirty="0" smtClean="0">
                          <a:latin typeface="Times New Roman"/>
                          <a:ea typeface="Times New Roman"/>
                          <a:cs typeface="Times New Roman"/>
                        </a:rPr>
                        <a:t>Адам </a:t>
                      </a:r>
                      <a:r>
                        <a:rPr lang="kk-KZ" sz="2400" i="1" dirty="0">
                          <a:latin typeface="Times New Roman"/>
                          <a:ea typeface="Times New Roman"/>
                          <a:cs typeface="Times New Roman"/>
                        </a:rPr>
                        <a:t>ағзасында судың мөлшері қанша?</a:t>
                      </a:r>
                      <a:endParaRPr lang="ru-RU" sz="24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2400" dirty="0" smtClean="0">
                          <a:latin typeface="Times New Roman"/>
                          <a:ea typeface="Times New Roman"/>
                          <a:cs typeface="Times New Roman"/>
                        </a:rPr>
                        <a:t>86%</a:t>
                      </a:r>
                      <a:endParaRPr lang="kk-KZ" sz="24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4539">
                <a:tc>
                  <a:txBody>
                    <a:bodyPr/>
                    <a:lstStyle/>
                    <a:p>
                      <a:pPr>
                        <a:spcAft>
                          <a:spcPts val="0"/>
                        </a:spcAft>
                      </a:pPr>
                      <a:r>
                        <a:rPr lang="kk-KZ" sz="2400" i="1" dirty="0">
                          <a:latin typeface="Times New Roman"/>
                          <a:ea typeface="Times New Roman"/>
                          <a:cs typeface="Times New Roman"/>
                        </a:rPr>
                        <a:t>Суық судың ағзаға қандай зияны бар?</a:t>
                      </a:r>
                      <a:endParaRPr lang="ru-RU" sz="24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2400" dirty="0" smtClean="0">
                          <a:latin typeface="Times New Roman"/>
                          <a:ea typeface="Times New Roman"/>
                          <a:cs typeface="Times New Roman"/>
                        </a:rPr>
                        <a:t>Буйрекке зиян</a:t>
                      </a:r>
                      <a:endParaRPr lang="kk-KZ" sz="24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2270">
                <a:tc>
                  <a:txBody>
                    <a:bodyPr/>
                    <a:lstStyle/>
                    <a:p>
                      <a:pPr>
                        <a:spcAft>
                          <a:spcPts val="0"/>
                        </a:spcAft>
                      </a:pPr>
                      <a:r>
                        <a:rPr lang="kk-KZ" sz="2400" i="1" dirty="0">
                          <a:latin typeface="Times New Roman"/>
                          <a:ea typeface="Times New Roman"/>
                          <a:cs typeface="Times New Roman"/>
                        </a:rPr>
                        <a:t>Суды қалай ішкен пайдалы?</a:t>
                      </a:r>
                      <a:endParaRPr lang="ru-RU" sz="24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2400" dirty="0" smtClean="0">
                          <a:latin typeface="Times New Roman"/>
                          <a:ea typeface="Times New Roman"/>
                          <a:cs typeface="Times New Roman"/>
                        </a:rPr>
                        <a:t>Аз-аздан</a:t>
                      </a:r>
                      <a:endParaRPr lang="kk-KZ" sz="24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4539">
                <a:tc>
                  <a:txBody>
                    <a:bodyPr/>
                    <a:lstStyle/>
                    <a:p>
                      <a:pPr>
                        <a:spcAft>
                          <a:spcPts val="0"/>
                        </a:spcAft>
                      </a:pPr>
                      <a:r>
                        <a:rPr lang="kk-KZ" sz="2400" i="1" dirty="0">
                          <a:latin typeface="Times New Roman"/>
                          <a:ea typeface="Times New Roman"/>
                          <a:cs typeface="Times New Roman"/>
                        </a:rPr>
                        <a:t>Құбыр арқылы келетін суды неге ішуге болмайды?</a:t>
                      </a:r>
                      <a:endParaRPr lang="ru-RU" sz="24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2400" dirty="0" smtClean="0">
                          <a:latin typeface="Times New Roman"/>
                          <a:ea typeface="Times New Roman"/>
                          <a:cs typeface="Times New Roman"/>
                        </a:rPr>
                        <a:t>Хлор бар</a:t>
                      </a:r>
                      <a:endParaRPr lang="kk-KZ" sz="24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4539">
                <a:tc>
                  <a:txBody>
                    <a:bodyPr/>
                    <a:lstStyle/>
                    <a:p>
                      <a:pPr>
                        <a:spcAft>
                          <a:spcPts val="0"/>
                        </a:spcAft>
                      </a:pPr>
                      <a:r>
                        <a:rPr lang="kk-KZ" sz="2400" i="1" dirty="0">
                          <a:latin typeface="Times New Roman"/>
                          <a:ea typeface="Times New Roman"/>
                          <a:cs typeface="Times New Roman"/>
                        </a:rPr>
                        <a:t>Өзен суын неліктен ішуге болмайды?</a:t>
                      </a:r>
                      <a:endParaRPr lang="ru-RU" sz="24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2400" dirty="0" smtClean="0">
                          <a:latin typeface="Times New Roman"/>
                          <a:ea typeface="Times New Roman"/>
                          <a:cs typeface="Times New Roman"/>
                        </a:rPr>
                        <a:t>Таза емес</a:t>
                      </a:r>
                      <a:endParaRPr lang="kk-KZ" sz="24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6460">
                <a:tc>
                  <a:txBody>
                    <a:bodyPr/>
                    <a:lstStyle/>
                    <a:p>
                      <a:pPr>
                        <a:spcAft>
                          <a:spcPts val="0"/>
                        </a:spcAft>
                      </a:pPr>
                      <a:r>
                        <a:rPr lang="kk-KZ" sz="2400" i="1" dirty="0">
                          <a:latin typeface="Times New Roman"/>
                          <a:ea typeface="Times New Roman"/>
                          <a:cs typeface="Times New Roman"/>
                        </a:rPr>
                        <a:t>Мәтіннің </a:t>
                      </a:r>
                      <a:r>
                        <a:rPr lang="kk-KZ" sz="2400" i="1" dirty="0" smtClean="0">
                          <a:latin typeface="Times New Roman"/>
                          <a:ea typeface="Times New Roman"/>
                          <a:cs typeface="Times New Roman"/>
                        </a:rPr>
                        <a:t>атауы</a:t>
                      </a:r>
                      <a:endParaRPr lang="ru-RU" sz="2400" i="1" dirty="0" smtClean="0">
                        <a:latin typeface="Times New Roman"/>
                        <a:ea typeface="Times New Roman"/>
                        <a:cs typeface="Times New Roman"/>
                      </a:endParaRPr>
                    </a:p>
                    <a:p>
                      <a:pPr>
                        <a:spcAft>
                          <a:spcPts val="0"/>
                        </a:spcAft>
                      </a:pPr>
                      <a:endParaRPr lang="ru-RU" sz="24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1200" baseline="0" dirty="0" smtClean="0">
                          <a:latin typeface="Times New Roman"/>
                          <a:ea typeface="Times New Roman"/>
                          <a:cs typeface="Times New Roman"/>
                        </a:rPr>
                        <a:t>                        </a:t>
                      </a:r>
                      <a:endParaRPr lang="kk-KZ"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427054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endParaRPr lang="ru-RU"/>
          </a:p>
        </p:txBody>
      </p:sp>
      <p:sp>
        <p:nvSpPr>
          <p:cNvPr id="5" name="Текст 4"/>
          <p:cNvSpPr>
            <a:spLocks noGrp="1"/>
          </p:cNvSpPr>
          <p:nvPr>
            <p:ph type="body" sz="quarter" idx="13"/>
          </p:nvPr>
        </p:nvSpPr>
        <p:spPr/>
        <p:txBody>
          <a:bodyPr/>
          <a:lstStyle/>
          <a:p>
            <a:endParaRPr lang="ru-RU"/>
          </a:p>
        </p:txBody>
      </p:sp>
      <p:sp>
        <p:nvSpPr>
          <p:cNvPr id="4" name="Текст 3"/>
          <p:cNvSpPr>
            <a:spLocks noGrp="1"/>
          </p:cNvSpPr>
          <p:nvPr>
            <p:ph type="body" idx="1"/>
          </p:nvPr>
        </p:nvSpPr>
        <p:spPr/>
        <p:txBody>
          <a:bodyPr/>
          <a:lstStyle/>
          <a:p>
            <a:endParaRPr lang="ru-RU" dirty="0"/>
          </a:p>
        </p:txBody>
      </p:sp>
      <p:pic>
        <p:nvPicPr>
          <p:cNvPr id="22530"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0" y="1052513"/>
            <a:ext cx="6713538" cy="4824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42705457"/>
      </p:ext>
    </p:extLst>
  </p:cSld>
  <p:clrMapOvr>
    <a:masterClrMapping/>
  </p:clrMapOvr>
  <p:timing>
    <p:tnLst>
      <p:par>
        <p:cTn id="1" dur="indefinite" restart="never" nodeType="tmRoot"/>
      </p:par>
    </p:tnLst>
  </p:timing>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Грань">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769</TotalTime>
  <Words>365</Words>
  <Application>Microsoft Office PowerPoint</Application>
  <PresentationFormat>Экран (4:3)</PresentationFormat>
  <Paragraphs>100</Paragraphs>
  <Slides>23</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Грань</vt:lpstr>
      <vt:lpstr>Презентация PowerPoint</vt:lpstr>
      <vt:lpstr>Презентация PowerPoint</vt:lpstr>
      <vt:lpstr>Самал жел бізді желдетші, Күн нұры бізді жарқырат Таза ауа бізге дем берші, Мөлдір су бізді салқындат. </vt:lpstr>
      <vt:lpstr>Презентация PowerPoint</vt:lpstr>
      <vt:lpstr>Оқу мақсаты:  А5. Берілген сұрақты дұрыс түсініп, лайықты жауап беру, шағын диалогке қатысу.Сан есім атауларын және құрамын білу.  Сабақ мақсаты: Су тақырыбына қатысты сөздер мен сөз тіркесіннің мағынасын меңгеру; Тәжірибеде меңгерген сөздерді қолданады; Берілген тапсырмаларды түсініп,  жүйелі жауап береді;  </vt:lpstr>
      <vt:lpstr>Су жүргізер тіршіліктің тамырын, Су жоқ болса, тіршілік жоқ бауырым. Судың біз біле тұра маңызын, Көп болған соң ұмытамыз қадірін </vt:lpstr>
      <vt:lpstr>Айтылым тапсырмасы 1-тапсырма: «Миға шабуыл»  Балалар, су қандай зат?  Ал судың иісі бар ма, иіскеп көріңдерші?  Судың пішіні бар ма? Судың дәмі бар ма?  Суға қантты немесе тұзды қоссақ, дәмі өзгереді ме? (Суға біз не қоссақ, сол заттың дәмін сеземіз, ал судың дәмі жоқ екен.) Судың түсі бар ма?  Судың қандай қасиеттерін білесіңдер?  </vt:lpstr>
      <vt:lpstr>2-тапсырма: «Суретке қарап, сөйлеп көр»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Сіз  бүгінгі оқу мақсатына жеттім деп санайсыз ба? Неге? * Тапсырмалардың қайсысы қиынырақ болды? Неге? </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Elena Nurlibekova</dc:creator>
  <cp:lastModifiedBy>Admin</cp:lastModifiedBy>
  <cp:revision>83</cp:revision>
  <dcterms:created xsi:type="dcterms:W3CDTF">2014-11-18T03:50:49Z</dcterms:created>
  <dcterms:modified xsi:type="dcterms:W3CDTF">2017-11-30T09:37:34Z</dcterms:modified>
</cp:coreProperties>
</file>