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2" r:id="rId8"/>
    <p:sldId id="264" r:id="rId9"/>
    <p:sldId id="265" r:id="rId10"/>
    <p:sldId id="266" r:id="rId11"/>
    <p:sldId id="268" r:id="rId12"/>
    <p:sldId id="267" r:id="rId13"/>
    <p:sldId id="26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9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162" y="78"/>
      </p:cViewPr>
      <p:guideLst>
        <p:guide orient="horz" pos="2137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iki.wargaming.net/ru/Navy:&#1043;&#1072;&#1083;&#1077;&#1086;&#1085;" TargetMode="External"/><Relationship Id="rId7" Type="http://schemas.openxmlformats.org/officeDocument/2006/relationships/hyperlink" Target="http://www.liveinternet.ru/users/stewardess0202/post392574554?aid_refresh=yes" TargetMode="External"/><Relationship Id="rId2" Type="http://schemas.openxmlformats.org/officeDocument/2006/relationships/hyperlink" Target="https://www.syl.ru/article/288676/new_sozdatel-knigopechataniya-iogann-gutenberg-biografiya-knigi-i-interesnyie-faktyi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fb.ru/article/355061/prints-enrike-moreplavatel-biografiya-i-otkryitiya" TargetMode="External"/><Relationship Id="rId5" Type="http://schemas.openxmlformats.org/officeDocument/2006/relationships/hyperlink" Target="http://fb.ru/article/295807/gde-i-kogda-izobreli-poroh" TargetMode="External"/><Relationship Id="rId4" Type="http://schemas.openxmlformats.org/officeDocument/2006/relationships/hyperlink" Target="https://yandex.ru/images/search?text=&#1075;&#1072;&#1083;&#1077;&#1086;&#1085;&amp;img_url=https://scottmcgee.files.wordpress.com/2010/08/8-ship-small3.jpg&amp;pos=20&amp;rpt=simage&amp;lr=2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Технические открытия и выход к мировому океану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212" y="3657600"/>
            <a:ext cx="5968048" cy="1025313"/>
          </a:xfrm>
        </p:spPr>
        <p:txBody>
          <a:bodyPr/>
          <a:lstStyle/>
          <a:p>
            <a:r>
              <a:rPr lang="ru-RU" dirty="0" smtClean="0"/>
              <a:t>Урок истории в 7 классе </a:t>
            </a:r>
            <a:endParaRPr lang="ru-RU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6469380" y="5295900"/>
            <a:ext cx="5968048" cy="102531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2500" lnSpcReduction="2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chemeClr val="tx1"/>
                </a:solidFill>
              </a:rPr>
              <a:t>Подготовила: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Учитель истории МОУ </a:t>
            </a:r>
            <a:r>
              <a:rPr lang="ru-RU" dirty="0" err="1" smtClean="0">
                <a:solidFill>
                  <a:schemeClr val="tx1"/>
                </a:solidFill>
              </a:rPr>
              <a:t>Приветненской</a:t>
            </a:r>
            <a:r>
              <a:rPr lang="ru-RU" dirty="0" smtClean="0">
                <a:solidFill>
                  <a:schemeClr val="tx1"/>
                </a:solidFill>
              </a:rPr>
              <a:t> школы </a:t>
            </a:r>
            <a:r>
              <a:rPr lang="ru-RU" dirty="0" smtClean="0">
                <a:solidFill>
                  <a:schemeClr val="tx1"/>
                </a:solidFill>
              </a:rPr>
              <a:t>города Алушты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Лысенко Н.А, 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68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77240" y="816016"/>
            <a:ext cx="9395460" cy="3578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ea typeface="BatangChe" panose="02030609000101010101" pitchFamily="49" charset="-127"/>
                <a:cs typeface="Times New Roman" panose="02020603050405020304" pitchFamily="18" charset="0"/>
              </a:rPr>
              <a:t>План урока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ea typeface="BatangChe" panose="02030609000101010101" pitchFamily="49" charset="-127"/>
                <a:cs typeface="Times New Roman" panose="02020603050405020304" pitchFamily="18" charset="0"/>
              </a:rPr>
              <a:t>1.  </a:t>
            </a:r>
            <a:r>
              <a:rPr lang="ru-RU" sz="2800" dirty="0">
                <a:ea typeface="BatangChe" panose="02030609000101010101" pitchFamily="49" charset="-127"/>
                <a:cs typeface="Times New Roman" panose="02020603050405020304" pitchFamily="18" charset="0"/>
              </a:rPr>
              <a:t>Новые изобретения и усовершенствования. </a:t>
            </a:r>
            <a:endParaRPr lang="ru-RU" sz="2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ea typeface="BatangChe" panose="02030609000101010101" pitchFamily="49" charset="-127"/>
                <a:cs typeface="Times New Roman" panose="02020603050405020304" pitchFamily="18" charset="0"/>
              </a:rPr>
              <a:t>2. Причины Великих географических открытий. </a:t>
            </a:r>
            <a:endParaRPr lang="ru-RU" sz="2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ea typeface="BatangChe" panose="02030609000101010101" pitchFamily="49" charset="-127"/>
                <a:cs typeface="Times New Roman" panose="02020603050405020304" pitchFamily="18" charset="0"/>
              </a:rPr>
              <a:t>3. Энрике Мореплаватель и открытие ближней Атлантики. </a:t>
            </a:r>
            <a:endParaRPr lang="ru-RU" sz="2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ea typeface="BatangChe" panose="02030609000101010101" pitchFamily="49" charset="-127"/>
                <a:cs typeface="Times New Roman" panose="02020603050405020304" pitchFamily="18" charset="0"/>
              </a:rPr>
              <a:t>4. Вокруг Африки в Индию.</a:t>
            </a:r>
            <a:endParaRPr lang="ru-RU" sz="28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03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3900" y="841355"/>
            <a:ext cx="107442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ea typeface="BatangChe" panose="02030609000101010101" pitchFamily="49" charset="-127"/>
              </a:rPr>
              <a:t>Проблемный вопрос:</a:t>
            </a:r>
          </a:p>
          <a:p>
            <a:r>
              <a:rPr lang="ru-RU" sz="3200" dirty="0" smtClean="0">
                <a:ea typeface="BatangChe" panose="02030609000101010101" pitchFamily="49" charset="-127"/>
              </a:rPr>
              <a:t>какой </a:t>
            </a:r>
            <a:r>
              <a:rPr lang="ru-RU" sz="3200" dirty="0">
                <a:ea typeface="BatangChe" panose="02030609000101010101" pitchFamily="49" charset="-127"/>
              </a:rPr>
              <a:t>эпохе больше соответствуют Великие географические открытия — Средневековью или Новому времени?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72493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675" y="1249363"/>
            <a:ext cx="4286250" cy="42862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096000" y="747236"/>
            <a:ext cx="6096000" cy="427809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/>
              <a:t>Создатель книгопечатания Иоганн </a:t>
            </a:r>
            <a:r>
              <a:rPr lang="ru-RU" sz="2800" dirty="0" err="1"/>
              <a:t>Гутенберг</a:t>
            </a:r>
            <a:r>
              <a:rPr lang="ru-RU" sz="2800" dirty="0"/>
              <a:t> </a:t>
            </a:r>
            <a:r>
              <a:rPr lang="ru-RU" sz="2400" dirty="0" smtClean="0"/>
              <a:t>-</a:t>
            </a:r>
            <a:r>
              <a:rPr lang="ru-RU" sz="2400" dirty="0"/>
              <a:t>Своим открытием создатель технологии книгопечатания Иоганн </a:t>
            </a:r>
            <a:r>
              <a:rPr lang="ru-RU" sz="2400" dirty="0" err="1"/>
              <a:t>Гутенберг</a:t>
            </a:r>
            <a:r>
              <a:rPr lang="ru-RU" sz="2400" dirty="0"/>
              <a:t> произвел настоящую революцию, благодаря которой книги и знания стали доступными для самых широких слоев населения Европы. Его изобретение оказалось одним из главных символов наступившего Нового времени</a:t>
            </a:r>
            <a:r>
              <a:rPr lang="ru-RU" dirty="0"/>
              <a:t>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99512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305" y="1244600"/>
            <a:ext cx="3333750" cy="42957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784985"/>
            <a:ext cx="5238750" cy="35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357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7940" y="1131509"/>
            <a:ext cx="5800725" cy="404812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1940" y="47027"/>
            <a:ext cx="5814060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2000" dirty="0"/>
              <a:t>Галеон - большое многопалубное парусное судно XVI—XVIII веков с достаточно сильным артиллерийским вооружением, использовавшееся как военное и торговое. Основным толчком к его созданию было возникновение постоянных перевозок между Европой и американскими колониями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dirty="0" smtClean="0"/>
              <a:t> </a:t>
            </a:r>
            <a:r>
              <a:rPr lang="ru-RU" sz="2000" dirty="0"/>
              <a:t>Наибольшую известность галеоны получили в качестве судов, перевозящих испанские сокровища. Испанский галеон представлял собой военно-транспортный парусный двухпалубный корабль XVI—XVII веков с высокой кормой.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Длина </a:t>
            </a:r>
            <a:r>
              <a:rPr lang="ru-RU" sz="2000" dirty="0"/>
              <a:t>40 метров, ширина — 16. Вооружение 50—80 орудий. Экипаж состоял из 600 матросов и солдат.</a:t>
            </a:r>
          </a:p>
        </p:txBody>
      </p:sp>
    </p:spTree>
    <p:extLst>
      <p:ext uri="{BB962C8B-B14F-4D97-AF65-F5344CB8AC3E}">
        <p14:creationId xmlns:p14="http://schemas.microsoft.com/office/powerpoint/2010/main" val="75641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" y="963613"/>
            <a:ext cx="5715000" cy="48577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6701" y="1552258"/>
            <a:ext cx="4941017" cy="368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738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4540" y="2111375"/>
            <a:ext cx="5715000" cy="256222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87680" y="945663"/>
            <a:ext cx="515874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За всю историю человечества было немало изобретений, которые полностью перевернули ход истории в те или иные моменты. Но единицы из них имеют значение планетарного масштаба. Изобретение пороха относится именно к таким редким открытиям, которые дали большой толчок к появлению и развитию новых отраслей науки и промышленности. </a:t>
            </a:r>
          </a:p>
        </p:txBody>
      </p:sp>
    </p:spTree>
    <p:extLst>
      <p:ext uri="{BB962C8B-B14F-4D97-AF65-F5344CB8AC3E}">
        <p14:creationId xmlns:p14="http://schemas.microsoft.com/office/powerpoint/2010/main" val="2871099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9610" y="685800"/>
            <a:ext cx="10812780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Причины Географических открытий и их предпосылки:</a:t>
            </a:r>
          </a:p>
          <a:p>
            <a:endParaRPr lang="ru-RU" sz="2800" dirty="0"/>
          </a:p>
          <a:p>
            <a:r>
              <a:rPr lang="ru-RU" sz="2400" dirty="0" smtClean="0"/>
              <a:t>1</a:t>
            </a:r>
            <a:r>
              <a:rPr lang="ru-RU" sz="2400" dirty="0"/>
              <a:t>) люди перестали непреклонно следовать старым </a:t>
            </a:r>
            <a:r>
              <a:rPr lang="ru-RU" sz="2400" dirty="0" smtClean="0"/>
              <a:t>традициям;</a:t>
            </a:r>
          </a:p>
          <a:p>
            <a:r>
              <a:rPr lang="ru-RU" sz="2400" dirty="0" smtClean="0"/>
              <a:t>2</a:t>
            </a:r>
            <a:r>
              <a:rPr lang="ru-RU" sz="2400" dirty="0"/>
              <a:t>) появилось понимание необходимости внедрения новых методов ведения хозяйства, технических изобретений и усовершенствований</a:t>
            </a:r>
            <a:r>
              <a:rPr lang="ru-RU" sz="2400" dirty="0" smtClean="0"/>
              <a:t>;</a:t>
            </a:r>
          </a:p>
          <a:p>
            <a:r>
              <a:rPr lang="ru-RU" sz="2400" dirty="0"/>
              <a:t>3</a:t>
            </a:r>
            <a:r>
              <a:rPr lang="ru-RU" sz="2400" dirty="0" smtClean="0"/>
              <a:t>) </a:t>
            </a:r>
            <a:r>
              <a:rPr lang="ru-RU" sz="2400" dirty="0"/>
              <a:t>человек позволил себе усомниться в достоверности старых географических знаний и захотел узнать истинное положение вещей</a:t>
            </a:r>
            <a:r>
              <a:rPr lang="ru-RU" sz="2400" dirty="0" smtClean="0"/>
              <a:t>;</a:t>
            </a:r>
          </a:p>
          <a:p>
            <a:r>
              <a:rPr lang="ru-RU" sz="2400" dirty="0"/>
              <a:t>4</a:t>
            </a:r>
            <a:r>
              <a:rPr lang="ru-RU" sz="2400" dirty="0" smtClean="0"/>
              <a:t>) </a:t>
            </a:r>
            <a:r>
              <a:rPr lang="ru-RU" sz="2400" dirty="0"/>
              <a:t>у европейцев выросла уверенность в своих возможностях и при нарушении их сухопутной торговли с Востоком они рискнули шагнуть в неизведанное — открыть морской путь в Индию;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5</a:t>
            </a:r>
            <a:r>
              <a:rPr lang="ru-RU" sz="2400" dirty="0"/>
              <a:t>) в обществе появились люди, обладающие предпринимательской активностью, стремлением разбогатеть, способные пойти на риск.</a:t>
            </a:r>
            <a:endParaRPr lang="ru-RU" sz="2400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324798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8718" y="1574165"/>
            <a:ext cx="5462771" cy="363664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97776" y="1044416"/>
            <a:ext cx="5271504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Португальский принц Энрике Мореплаватель </a:t>
            </a:r>
            <a:r>
              <a:rPr lang="ru-RU" sz="2400" dirty="0"/>
              <a:t>совершил множество географических открытий, хотя сам выходил в море всего три раза. Он положил начало эпохе великих географических открытий и значительно улучшил положение Португалии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18693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6240" y="1111657"/>
            <a:ext cx="6096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 </a:t>
            </a:r>
            <a:r>
              <a:rPr lang="ru-RU" sz="2800" dirty="0" err="1">
                <a:latin typeface="+mj-lt"/>
              </a:rPr>
              <a:t>Ва́ско</a:t>
            </a:r>
            <a:r>
              <a:rPr lang="ru-RU" sz="2800" dirty="0">
                <a:latin typeface="+mj-lt"/>
              </a:rPr>
              <a:t> да </a:t>
            </a:r>
            <a:r>
              <a:rPr lang="ru-RU" sz="2800" dirty="0" err="1">
                <a:latin typeface="+mj-lt"/>
              </a:rPr>
              <a:t>Га́ма</a:t>
            </a:r>
            <a:r>
              <a:rPr lang="ru-RU" sz="2800" dirty="0">
                <a:latin typeface="+mj-lt"/>
              </a:rPr>
              <a:t> (</a:t>
            </a:r>
            <a:r>
              <a:rPr lang="ru-RU" sz="2800" dirty="0" err="1">
                <a:latin typeface="+mj-lt"/>
              </a:rPr>
              <a:t>Vasco</a:t>
            </a:r>
            <a:r>
              <a:rPr lang="ru-RU" sz="2800" dirty="0">
                <a:latin typeface="+mj-lt"/>
              </a:rPr>
              <a:t> </a:t>
            </a:r>
            <a:r>
              <a:rPr lang="ru-RU" sz="2800" dirty="0" err="1">
                <a:latin typeface="+mj-lt"/>
              </a:rPr>
              <a:t>da</a:t>
            </a:r>
            <a:r>
              <a:rPr lang="ru-RU" sz="2800" dirty="0">
                <a:latin typeface="+mj-lt"/>
              </a:rPr>
              <a:t> </a:t>
            </a:r>
            <a:r>
              <a:rPr lang="ru-RU" sz="2800" dirty="0" err="1">
                <a:latin typeface="+mj-lt"/>
              </a:rPr>
              <a:t>Gama</a:t>
            </a:r>
            <a:r>
              <a:rPr lang="ru-RU" sz="2800" dirty="0">
                <a:latin typeface="+mj-lt"/>
              </a:rPr>
              <a:t>, 1460-1524)</a:t>
            </a:r>
            <a:r>
              <a:rPr lang="ru-RU" sz="2400" dirty="0">
                <a:latin typeface="+mj-lt"/>
              </a:rPr>
              <a:t> — известный португальский мореплаватель эпохи Великих Географических Открытий. Первым открыл морской путь в Индию (1497-99) вокруг Африки. Занимал должности губернатора и вице-короля Португальской Индии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0" y="761075"/>
            <a:ext cx="3839099" cy="526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183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416981"/>
            <a:ext cx="8077200" cy="595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305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0" y="841355"/>
            <a:ext cx="11216640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hlinkClick r:id="rId2"/>
              </a:rPr>
              <a:t>Ссылки на интернет – источники </a:t>
            </a:r>
          </a:p>
          <a:p>
            <a:endParaRPr lang="ru-RU" dirty="0">
              <a:hlinkClick r:id="rId2"/>
            </a:endParaRPr>
          </a:p>
          <a:p>
            <a:r>
              <a:rPr lang="en-US" dirty="0" smtClean="0">
                <a:hlinkClick r:id="rId2"/>
              </a:rPr>
              <a:t>https://www.syl.ru/article/288676/new_sozdatel-knigopechataniya-iogann-gutenberg-biografiya-knigi-i-interesnyie-faktyi</a:t>
            </a:r>
            <a:endParaRPr lang="ru-RU" dirty="0" smtClean="0"/>
          </a:p>
          <a:p>
            <a:endParaRPr lang="ru-RU" dirty="0"/>
          </a:p>
          <a:p>
            <a:r>
              <a:rPr lang="en-US" dirty="0">
                <a:hlinkClick r:id="rId3"/>
              </a:rPr>
              <a:t>http://wiki.wargaming.net/ru/Navy:</a:t>
            </a:r>
            <a:r>
              <a:rPr lang="ru-RU" dirty="0" smtClean="0">
                <a:hlinkClick r:id="rId3"/>
              </a:rPr>
              <a:t>Галеон</a:t>
            </a:r>
            <a:endParaRPr lang="ru-RU" dirty="0" smtClean="0"/>
          </a:p>
          <a:p>
            <a:endParaRPr lang="ru-RU" dirty="0"/>
          </a:p>
          <a:p>
            <a:r>
              <a:rPr lang="en-US" dirty="0">
                <a:hlinkClick r:id="rId4"/>
              </a:rPr>
              <a:t>https://yandex.ru/images/search?text=</a:t>
            </a:r>
            <a:r>
              <a:rPr lang="ru-RU" dirty="0">
                <a:hlinkClick r:id="rId4"/>
              </a:rPr>
              <a:t>галеон&amp;</a:t>
            </a:r>
            <a:r>
              <a:rPr lang="en-US" dirty="0" err="1" smtClean="0">
                <a:hlinkClick r:id="rId4"/>
              </a:rPr>
              <a:t>img_url</a:t>
            </a:r>
            <a:r>
              <a:rPr lang="en-US" dirty="0" smtClean="0">
                <a:hlinkClick r:id="rId4"/>
              </a:rPr>
              <a:t>=https%3A%2F%2Fscottmcgee.files.wordpress.com%2F2010%2F08%2F8-ship-small3.jpg&amp;pos=20&amp;rpt=</a:t>
            </a:r>
            <a:r>
              <a:rPr lang="en-US" dirty="0" err="1" smtClean="0">
                <a:hlinkClick r:id="rId4"/>
              </a:rPr>
              <a:t>simage&amp;lr</a:t>
            </a:r>
            <a:r>
              <a:rPr lang="en-US" dirty="0" smtClean="0">
                <a:hlinkClick r:id="rId4"/>
              </a:rPr>
              <a:t>=213</a:t>
            </a:r>
            <a:endParaRPr lang="ru-RU" dirty="0" smtClean="0"/>
          </a:p>
          <a:p>
            <a:endParaRPr lang="ru-RU" dirty="0"/>
          </a:p>
          <a:p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fb.ru/article/295807/gde-i-kogda-izobreli-poroh</a:t>
            </a:r>
            <a:endParaRPr lang="ru-RU" dirty="0" smtClean="0"/>
          </a:p>
          <a:p>
            <a:endParaRPr lang="ru-RU" dirty="0"/>
          </a:p>
          <a:p>
            <a:r>
              <a:rPr lang="en-US" dirty="0">
                <a:hlinkClick r:id="rId6"/>
              </a:rPr>
              <a:t>http://</a:t>
            </a:r>
            <a:r>
              <a:rPr lang="en-US" dirty="0" smtClean="0">
                <a:hlinkClick r:id="rId6"/>
              </a:rPr>
              <a:t>fb.ru/article/355061/prints-enrike-moreplavatel-biografiya-i-otkryitiya</a:t>
            </a:r>
            <a:endParaRPr lang="ru-RU" dirty="0" smtClean="0"/>
          </a:p>
          <a:p>
            <a:endParaRPr lang="ru-RU" dirty="0"/>
          </a:p>
          <a:p>
            <a:r>
              <a:rPr lang="en-US" dirty="0">
                <a:hlinkClick r:id="rId7"/>
              </a:rPr>
              <a:t>http://</a:t>
            </a:r>
            <a:r>
              <a:rPr lang="en-US" dirty="0" smtClean="0">
                <a:hlinkClick r:id="rId7"/>
              </a:rPr>
              <a:t>www.liveinternet.ru/users/stewardess0202/post392574554?aid_refresh=yes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3712312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32</TotalTime>
  <Words>441</Words>
  <Application>Microsoft Office PowerPoint</Application>
  <PresentationFormat>Широкоэкранный</PresentationFormat>
  <Paragraphs>51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BatangChe</vt:lpstr>
      <vt:lpstr>Century Gothic</vt:lpstr>
      <vt:lpstr>Times New Roman</vt:lpstr>
      <vt:lpstr>Wingdings 3</vt:lpstr>
      <vt:lpstr>Сектор</vt:lpstr>
      <vt:lpstr>Технические открытия и выход к мировому океану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Технические открытия и выход к мировому океану</dc:title>
  <dc:creator>Наталья</dc:creator>
  <cp:lastModifiedBy>Наталья</cp:lastModifiedBy>
  <cp:revision>6</cp:revision>
  <dcterms:created xsi:type="dcterms:W3CDTF">2017-12-20T15:28:05Z</dcterms:created>
  <dcterms:modified xsi:type="dcterms:W3CDTF">2017-12-20T16:14:48Z</dcterms:modified>
</cp:coreProperties>
</file>