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86" r:id="rId4"/>
    <p:sldId id="305" r:id="rId5"/>
    <p:sldId id="289" r:id="rId6"/>
    <p:sldId id="259" r:id="rId7"/>
    <p:sldId id="291" r:id="rId8"/>
    <p:sldId id="312" r:id="rId9"/>
    <p:sldId id="272" r:id="rId10"/>
    <p:sldId id="313" r:id="rId11"/>
    <p:sldId id="288" r:id="rId12"/>
    <p:sldId id="276" r:id="rId13"/>
    <p:sldId id="277" r:id="rId14"/>
    <p:sldId id="279" r:id="rId15"/>
    <p:sldId id="311" r:id="rId16"/>
    <p:sldId id="297" r:id="rId17"/>
    <p:sldId id="292" r:id="rId18"/>
    <p:sldId id="293" r:id="rId19"/>
    <p:sldId id="262" r:id="rId20"/>
    <p:sldId id="300" r:id="rId21"/>
    <p:sldId id="294" r:id="rId22"/>
    <p:sldId id="295" r:id="rId23"/>
    <p:sldId id="296" r:id="rId24"/>
    <p:sldId id="298" r:id="rId25"/>
    <p:sldId id="301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CC"/>
    <a:srgbClr val="FFFF66"/>
    <a:srgbClr val="E0E0E0"/>
    <a:srgbClr val="B2B2B2"/>
    <a:srgbClr val="FFFF5B"/>
    <a:srgbClr val="960000"/>
    <a:srgbClr val="B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39" autoAdjust="0"/>
    <p:restoredTop sz="94660"/>
  </p:normalViewPr>
  <p:slideViewPr>
    <p:cSldViewPr>
      <p:cViewPr varScale="1">
        <p:scale>
          <a:sx n="70" d="100"/>
          <a:sy n="70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61DBC37-58C3-450B-9568-662051B163AA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447F25CC-30D0-49A2-A066-2A1339C809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Все переходы осуществляются по щелчку.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7F2DA-4023-4CF9-8660-19D760167F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639F2-CF61-49F8-8BBE-BCF1C7B9E5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F44EA-15B1-4231-8CAD-1D8FC5CFDE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7A5A9-BD57-4913-8D7D-8E8C7D0610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3C7AE-EA9A-47E5-99DA-624C548CEE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1BDE2-68F0-460E-B502-7AAA89EA3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C12DF-5510-4284-91B4-639887324F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D21F8-5558-4F04-8BF7-D5C6C5C802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59693-CB23-4573-8813-9B2391072A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5D864-5D68-46F5-B619-BDC02EC03A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692FC-4380-4E4A-A632-B2C0A5F26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250D0CC-D382-4323-8415-5B92E06A1C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Times New Roman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11" Type="http://schemas.openxmlformats.org/officeDocument/2006/relationships/image" Target="../media/image72.png"/><Relationship Id="rId5" Type="http://schemas.openxmlformats.org/officeDocument/2006/relationships/image" Target="../media/image66.jpeg"/><Relationship Id="rId10" Type="http://schemas.openxmlformats.org/officeDocument/2006/relationships/image" Target="../media/image71.png"/><Relationship Id="rId4" Type="http://schemas.openxmlformats.org/officeDocument/2006/relationships/image" Target="../media/image65.jpeg"/><Relationship Id="rId9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eg"/><Relationship Id="rId7" Type="http://schemas.openxmlformats.org/officeDocument/2006/relationships/image" Target="../media/image78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9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img0.liveinternet.ru/images/foto/c/9/apps/2/380/2380970_3f2989ae1ebc7316af13ed45492_prev.jpg" TargetMode="External"/><Relationship Id="rId13" Type="http://schemas.openxmlformats.org/officeDocument/2006/relationships/hyperlink" Target="http://www.hcandersen-homepage.dk/Danish-journal/HPIM2147.JPG" TargetMode="External"/><Relationship Id="rId18" Type="http://schemas.openxmlformats.org/officeDocument/2006/relationships/hyperlink" Target="http://s47.radikal.ru/i117/0810/84/8c17bacdc41c.jpg" TargetMode="External"/><Relationship Id="rId3" Type="http://schemas.openxmlformats.org/officeDocument/2006/relationships/hyperlink" Target="http://ru.wikipedia.org/wiki/%D0%90%D0%BD%D0%B4%D0%B5%D1%80%D1%81%D0%B5%D0%BD" TargetMode="External"/><Relationship Id="rId7" Type="http://schemas.openxmlformats.org/officeDocument/2006/relationships/hyperlink" Target="http://photoshopy.net/28827-vesennyaya-ramka-dlya-fotoshopa-vesennyaya-skazka.html" TargetMode="External"/><Relationship Id="rId12" Type="http://schemas.openxmlformats.org/officeDocument/2006/relationships/hyperlink" Target="http://nat-ka.livejournal.com/168998.html" TargetMode="External"/><Relationship Id="rId17" Type="http://schemas.openxmlformats.org/officeDocument/2006/relationships/hyperlink" Target="http://read.ru/images/booksillustrations/2355.jpg" TargetMode="External"/><Relationship Id="rId2" Type="http://schemas.openxmlformats.org/officeDocument/2006/relationships/image" Target="../media/image81.png"/><Relationship Id="rId16" Type="http://schemas.openxmlformats.org/officeDocument/2006/relationships/hyperlink" Target="http://www.rustoys.ru/voda.php?im=anderson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kazochnikonline.ru/index/andersen_gans_khristian/0-1786" TargetMode="External"/><Relationship Id="rId11" Type="http://schemas.openxmlformats.org/officeDocument/2006/relationships/hyperlink" Target="http://www.sky-art.com/andersen/papercuts/papercuts.htm" TargetMode="External"/><Relationship Id="rId5" Type="http://schemas.openxmlformats.org/officeDocument/2006/relationships/hyperlink" Target="http://www.sky-art.com/andersen/about/grenbek/grenbek03.htm" TargetMode="External"/><Relationship Id="rId15" Type="http://schemas.openxmlformats.org/officeDocument/2006/relationships/hyperlink" Target="http://s009.radikal.ru/i309/1101/e7/4f5b6c756c98t.jpg" TargetMode="External"/><Relationship Id="rId10" Type="http://schemas.openxmlformats.org/officeDocument/2006/relationships/hyperlink" Target="http://www.sky-art.com/andersen/pictures/pictures.htm" TargetMode="External"/><Relationship Id="rId4" Type="http://schemas.openxmlformats.org/officeDocument/2006/relationships/hyperlink" Target="http://www.tonnel.ru/?l=gzl&amp;uid=4&amp;op=bio" TargetMode="External"/><Relationship Id="rId9" Type="http://schemas.openxmlformats.org/officeDocument/2006/relationships/hyperlink" Target="http://www.sky-art.com/andersen/photos/photos.htm" TargetMode="External"/><Relationship Id="rId14" Type="http://schemas.openxmlformats.org/officeDocument/2006/relationships/hyperlink" Target="http://www.hcandersen-homepage.dk/hca-fotos/hcan.JPG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feelfree.slash.it/resources/gallery/copenhagen_places.jpg" TargetMode="External"/><Relationship Id="rId3" Type="http://schemas.openxmlformats.org/officeDocument/2006/relationships/hyperlink" Target="http://www.kmrz.ru/catimg/34/345321.jpg" TargetMode="External"/><Relationship Id="rId7" Type="http://schemas.openxmlformats.org/officeDocument/2006/relationships/hyperlink" Target="http://appelle.narod.ru/Copengagen.htm" TargetMode="External"/><Relationship Id="rId2" Type="http://schemas.openxmlformats.org/officeDocument/2006/relationships/hyperlink" Target="http://jili-bili.ru/files/anturage/medium/andersn_1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usk.by/bbe/75527/" TargetMode="External"/><Relationship Id="rId11" Type="http://schemas.openxmlformats.org/officeDocument/2006/relationships/image" Target="../media/image81.png"/><Relationship Id="rId5" Type="http://schemas.openxmlformats.org/officeDocument/2006/relationships/hyperlink" Target="http://community.livejournal.com/ru_traveller/1479899.html" TargetMode="External"/><Relationship Id="rId10" Type="http://schemas.openxmlformats.org/officeDocument/2006/relationships/hyperlink" Target="http://www.jugendliteratur.org/downloads/pressematerial/hans%20christian%20andersen%20medaille.jpg" TargetMode="External"/><Relationship Id="rId4" Type="http://schemas.openxmlformats.org/officeDocument/2006/relationships/hyperlink" Target="http://www.kmrz.ru/catimg/77/77120.jpg" TargetMode="External"/><Relationship Id="rId9" Type="http://schemas.openxmlformats.org/officeDocument/2006/relationships/hyperlink" Target="http://img0.liveinternet.ru/images/attach/c/1/58/353/58353420_1272433004_1270893342_picture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chemeClr val="bg1"/>
              </a:gs>
              <a:gs pos="100000">
                <a:srgbClr val="99CCFF"/>
              </a:gs>
            </a:gsLst>
            <a:lin ang="5400000" scaled="1"/>
          </a:gradFill>
          <a:ln w="317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 rot="21236203">
            <a:off x="4613528" y="789611"/>
            <a:ext cx="32495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Monotype Corsiva" pitchFamily="66" charset="0"/>
                <a:cs typeface="Times New Roman" pitchFamily="18" charset="0"/>
              </a:rPr>
              <a:t>Муниципальное автономное общеобразовательное учреждение</a:t>
            </a:r>
            <a:br>
              <a:rPr lang="ru-RU" sz="1000" b="1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1000" b="1" dirty="0" smtClean="0">
                <a:latin typeface="Monotype Corsiva" pitchFamily="66" charset="0"/>
                <a:cs typeface="Times New Roman" pitchFamily="18" charset="0"/>
              </a:rPr>
              <a:t>"Средняя общеобразовательная школа № 36</a:t>
            </a:r>
            <a:endParaRPr lang="ru-RU" sz="1000" b="1" dirty="0"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1265431">
            <a:off x="6896118" y="4147247"/>
            <a:ext cx="159196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latin typeface="Monotype Corsiva" pitchFamily="66" charset="0"/>
                <a:cs typeface="Times New Roman" pitchFamily="18" charset="0"/>
              </a:rPr>
              <a:t>Автор: Башкирцева Полина, ученица 4 класса Е</a:t>
            </a:r>
          </a:p>
          <a:p>
            <a:r>
              <a:rPr lang="ru-RU" sz="1000" b="1" dirty="0" smtClean="0">
                <a:latin typeface="Monotype Corsiva" pitchFamily="66" charset="0"/>
                <a:cs typeface="Times New Roman" pitchFamily="18" charset="0"/>
              </a:rPr>
              <a:t>Классный руководитель: Соколова Татьяна Александровна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82555" y="5237220"/>
            <a:ext cx="498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Monotype Corsiva" pitchFamily="66" charset="0"/>
                <a:cs typeface="Times New Roman" pitchFamily="18" charset="0"/>
              </a:rPr>
              <a:t>2017</a:t>
            </a:r>
          </a:p>
        </p:txBody>
      </p:sp>
      <p:sp>
        <p:nvSpPr>
          <p:cNvPr id="7" name="TextBox 6"/>
          <p:cNvSpPr txBox="1"/>
          <p:nvPr/>
        </p:nvSpPr>
        <p:spPr>
          <a:xfrm rot="21330489">
            <a:off x="4970251" y="2509011"/>
            <a:ext cx="28679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rgbClr val="542804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« </a:t>
            </a:r>
            <a:r>
              <a:rPr lang="ru-RU" sz="3200" b="1" dirty="0" smtClean="0">
                <a:ln w="10541" cmpd="sng">
                  <a:solidFill>
                    <a:srgbClr val="542804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Ханс Кристиан Андерсен</a:t>
            </a:r>
            <a:r>
              <a:rPr lang="ru-RU" sz="3200" b="1" dirty="0" smtClean="0">
                <a:ln w="10541" cmpd="sng">
                  <a:solidFill>
                    <a:srgbClr val="542804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b="1" dirty="0" smtClean="0">
                <a:ln w="10541" cmpd="sng">
                  <a:solidFill>
                    <a:srgbClr val="542804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»</a:t>
            </a:r>
            <a:endParaRPr lang="ru-RU" sz="3200" b="1" dirty="0">
              <a:ln w="10541" cmpd="sng">
                <a:solidFill>
                  <a:srgbClr val="542804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Monotype Corsiva" pitchFamily="66" charset="0"/>
              <a:cs typeface="Gautami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220px-HCAndersen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3929090" cy="516858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357686" y="1700213"/>
            <a:ext cx="446405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FFFF5B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sz="2400" b="1" i="1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Ханс Кристиан </a:t>
            </a:r>
            <a:r>
              <a:rPr lang="ru-RU" sz="2400" b="1" i="1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Андерсен</a:t>
            </a:r>
            <a:endParaRPr lang="ru-RU" sz="2400" dirty="0" smtClean="0">
              <a:solidFill>
                <a:srgbClr val="96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родился 2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апреля 1805 г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algn="ctr" eaLnBrk="1" hangingPunct="1">
              <a:defRPr/>
            </a:pP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городе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Оденсе</a:t>
            </a:r>
          </a:p>
          <a:p>
            <a:pPr algn="ctr" eaLnBrk="1" hangingPunct="1">
              <a:defRPr/>
            </a:pP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острове </a:t>
            </a:r>
            <a:r>
              <a:rPr lang="ru-RU" sz="2400" dirty="0" err="1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Фюн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 Дании.  </a:t>
            </a:r>
          </a:p>
        </p:txBody>
      </p:sp>
      <p:pic>
        <p:nvPicPr>
          <p:cNvPr id="3076" name="Picture 12" descr="ipic_denma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476250"/>
            <a:ext cx="2520950" cy="1117600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2" name="Picture 14" descr="Оденсе вид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8691" y="3598884"/>
            <a:ext cx="4176713" cy="2901950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857752" y="785794"/>
            <a:ext cx="4000528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E0E0E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/>
              <a:t>       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Отец </a:t>
            </a:r>
            <a:r>
              <a:rPr lang="ru-RU" sz="2400" dirty="0" err="1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Ханса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Кристиана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кстати сказать, тоже Ханс Кристиан, был человеком одаренным, с поистине поэтической душой. </a:t>
            </a:r>
            <a:endParaRPr lang="ru-RU" sz="2400" dirty="0" smtClean="0">
              <a:solidFill>
                <a:srgbClr val="96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indent="450850" eaLnBrk="1" hangingPunct="1">
              <a:defRPr/>
            </a:pP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Он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был башмачником, но кроме обуви, он мог легко мастерить деревянные игрушки и нередко устраивал настоящие театральные представления. </a:t>
            </a:r>
            <a:endParaRPr lang="ru-RU" sz="2400" dirty="0" smtClean="0">
              <a:solidFill>
                <a:srgbClr val="96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428596" y="5357826"/>
            <a:ext cx="4214842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E0E0E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ru-RU" dirty="0" smtClean="0"/>
              <a:t>   </a:t>
            </a:r>
            <a:r>
              <a:rPr lang="ru-RU" sz="2800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Домик </a:t>
            </a:r>
            <a:r>
              <a:rPr lang="ru-RU" sz="2800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Оденсе, 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ru-RU" sz="2800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где родился Андерсен</a:t>
            </a:r>
          </a:p>
        </p:txBody>
      </p:sp>
      <p:pic>
        <p:nvPicPr>
          <p:cNvPr id="4100" name="Picture 14" descr="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8604"/>
            <a:ext cx="4071966" cy="4762410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428596" y="357166"/>
            <a:ext cx="832011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E0E0E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Позднее и маленький Андерсен подключился к отцовскому хобби.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Он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сам придумывал пьесы, мастерил кукол и шил им наряды, делал декорации из бумаги,  разыгрывал представления. </a:t>
            </a:r>
            <a:endParaRPr lang="ru-RU" sz="2400" dirty="0" smtClean="0">
              <a:solidFill>
                <a:srgbClr val="96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23" name="Picture 13" descr="C:\Documents and Settings\Светик.HOME-855F694CBC\Рабочий стол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7363" y="2000240"/>
            <a:ext cx="6172157" cy="3929090"/>
          </a:xfrm>
          <a:prstGeom prst="rect">
            <a:avLst/>
          </a:prstGeom>
          <a:noFill/>
          <a:ln w="22225">
            <a:solidFill>
              <a:srgbClr val="A50021"/>
            </a:solidFill>
            <a:miter lim="800000"/>
            <a:headEnd/>
            <a:tailEnd/>
          </a:ln>
        </p:spPr>
      </p:pic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714348" y="6000768"/>
            <a:ext cx="7215238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E0E0E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ru-RU" sz="2800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Родная улица </a:t>
            </a:r>
            <a:r>
              <a:rPr lang="ru-RU" sz="2800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сказочника в </a:t>
            </a:r>
            <a:r>
              <a:rPr lang="ru-RU" sz="2800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Оденсе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4786314" y="642918"/>
            <a:ext cx="3746499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Мать Анна Мари была прачкой из бедной семьи.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Ей часто приходилось просить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подаяние. Единственной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гордостью их семьи была необыкновенная чистота в доме, ящик с луком и несколько вазонов с тюльпанами на окнах.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85720" y="5429264"/>
            <a:ext cx="8496300" cy="108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E0E0E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ru-RU" sz="2400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 отца Андерсен унаследовал любовь к книгам, которые заменили ему товарищей по играм;  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ru-RU" sz="2400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 матери – глубокую веру.</a:t>
            </a:r>
          </a:p>
        </p:txBody>
      </p:sp>
      <p:pic>
        <p:nvPicPr>
          <p:cNvPr id="6148" name="Picture 10" descr="HPIM2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549275"/>
            <a:ext cx="3889374" cy="4842832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4357685" y="404813"/>
            <a:ext cx="4391027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Учился Андерсен в приходской школе для бедняков. Прилежным учеником он не был и учителя часто наказывали его, а ученики смеялись над ним. </a:t>
            </a:r>
          </a:p>
          <a:p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Мать сжалилась над </a:t>
            </a:r>
            <a:r>
              <a:rPr lang="ru-RU" sz="2400" dirty="0" err="1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Хансом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перевела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его в еврейскую школу, где учеников не наказывали. 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 и здесь он слышал издёвки и насмешки от своих одноклассников.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214810" y="5072074"/>
            <a:ext cx="4605340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E0E0E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ru-RU" sz="2400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Впоследствии Андерсен вспоминал о годах учёбы 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ru-RU" sz="2400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школах как о самой мрачной поре своей жизни. </a:t>
            </a:r>
          </a:p>
        </p:txBody>
      </p:sp>
      <p:pic>
        <p:nvPicPr>
          <p:cNvPr id="7172" name="Picture 7" descr="Андерсен_21-б_адре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2" y="620713"/>
            <a:ext cx="3603622" cy="568389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7"/>
          <p:cNvSpPr txBox="1">
            <a:spLocks noChangeArrowheads="1"/>
          </p:cNvSpPr>
          <p:nvPr/>
        </p:nvSpPr>
        <p:spPr bwMode="auto">
          <a:xfrm>
            <a:off x="4857752" y="692150"/>
            <a:ext cx="3890961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600" dirty="0"/>
              <a:t>    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Семью Андерсена не обошло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горе.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Отец ушёл на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войну в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наполеоновскую армию, а вернулся весь израненный и вскоре умер. </a:t>
            </a:r>
          </a:p>
        </p:txBody>
      </p:sp>
      <p:pic>
        <p:nvPicPr>
          <p:cNvPr id="8195" name="Picture 7" descr="Андерсен_05_адре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49" y="620713"/>
            <a:ext cx="4188743" cy="5237179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sp>
        <p:nvSpPr>
          <p:cNvPr id="8196" name="Rectangle 11"/>
          <p:cNvSpPr>
            <a:spLocks noChangeArrowheads="1"/>
          </p:cNvSpPr>
          <p:nvPr/>
        </p:nvSpPr>
        <p:spPr bwMode="auto">
          <a:xfrm>
            <a:off x="4857752" y="3143248"/>
            <a:ext cx="396239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800" dirty="0"/>
              <a:t>    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После смерти отца  семья едва сводила концы          с концами, и двенадцатилетнего Андерсена отдали в подмастерья, сначала  на суконную фабрику, затем на табачную.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9"/>
          <p:cNvSpPr txBox="1">
            <a:spLocks noChangeArrowheads="1"/>
          </p:cNvSpPr>
          <p:nvPr/>
        </p:nvSpPr>
        <p:spPr bwMode="auto">
          <a:xfrm>
            <a:off x="468313" y="476250"/>
            <a:ext cx="82073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В возрасте 14-ти лет Андерсен поехал в Копенгаген с целью устроиться на работу в театр. Благодаря приятному голосу он был принят в Королевский театр, но затем потерял голос, а вместе с ним и работу.</a:t>
            </a:r>
          </a:p>
        </p:txBody>
      </p:sp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-1473200" y="3238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9220" name="Рисунок 4" descr="Рисунок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285" b="6317"/>
          <a:stretch>
            <a:fillRect/>
          </a:stretch>
        </p:blipFill>
        <p:spPr bwMode="auto">
          <a:xfrm>
            <a:off x="323850" y="2708275"/>
            <a:ext cx="84963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7"/>
          <p:cNvSpPr txBox="1">
            <a:spLocks noChangeArrowheads="1"/>
          </p:cNvSpPr>
          <p:nvPr/>
        </p:nvSpPr>
        <p:spPr bwMode="auto">
          <a:xfrm>
            <a:off x="428596" y="1071546"/>
            <a:ext cx="3143272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600" dirty="0"/>
              <a:t> 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его литературные опыты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привлекли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внимание дирекции театра.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Он получил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стипендию и право бесплатного обучения в латинской школе.  </a:t>
            </a:r>
            <a:endParaRPr lang="ru-RU" sz="2400" dirty="0">
              <a:solidFill>
                <a:srgbClr val="96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4" name="Picture 9" descr="hc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785794"/>
            <a:ext cx="4860584" cy="5429288"/>
          </a:xfrm>
          <a:prstGeom prst="rect">
            <a:avLst/>
          </a:prstGeom>
          <a:noFill/>
          <a:ln w="22225">
            <a:solidFill>
              <a:srgbClr val="A5002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0562" y="1142984"/>
            <a:ext cx="42148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/>
            <a:r>
              <a:rPr lang="ru-RU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Начиная с этого времени, Андерсен пишет большое количество произведений, в том числе и «Сказки», прославившие его. </a:t>
            </a:r>
            <a:endParaRPr lang="ru-RU" sz="2400" dirty="0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285720" y="4714884"/>
            <a:ext cx="84947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Он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начал писать и уже в 1829 г. смог заявить о себе как о поэте. </a:t>
            </a:r>
            <a:endParaRPr lang="ru-RU" sz="2400" dirty="0">
              <a:solidFill>
                <a:srgbClr val="96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549275"/>
            <a:ext cx="3889373" cy="3892142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611188" y="1628775"/>
            <a:ext cx="7632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4786282" y="3357562"/>
            <a:ext cx="400056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ru-RU" sz="2400" b="1" i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ru-RU" sz="2400" dirty="0"/>
              <a:t>Талантливый скульптор </a:t>
            </a:r>
            <a:r>
              <a:rPr lang="ru-RU" sz="2400" dirty="0" smtClean="0"/>
              <a:t>Ханс Кристиан </a:t>
            </a:r>
            <a:r>
              <a:rPr lang="ru-RU" sz="2400" dirty="0" err="1" smtClean="0"/>
              <a:t>Орстед</a:t>
            </a:r>
            <a:r>
              <a:rPr lang="ru-RU" sz="2400" dirty="0" smtClean="0"/>
              <a:t> и </a:t>
            </a:r>
            <a:r>
              <a:rPr lang="ru-RU" sz="2400" dirty="0" smtClean="0"/>
              <a:t>тёзка Андерсена, </a:t>
            </a:r>
            <a:r>
              <a:rPr lang="ru-RU" sz="2400" dirty="0"/>
              <a:t>прочитав первый сборник сказок, сказал: </a:t>
            </a:r>
            <a:r>
              <a:rPr lang="ru-RU" sz="2400" i="1" dirty="0">
                <a:solidFill>
                  <a:srgbClr val="B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"Благодаря "Импровизатору" ты стал знаменит, а сказки сделают тебя бессмертным".</a:t>
            </a:r>
          </a:p>
        </p:txBody>
      </p:sp>
      <p:pic>
        <p:nvPicPr>
          <p:cNvPr id="11268" name="Picture 9" descr="14113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714356"/>
            <a:ext cx="1562097" cy="2562608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1269" name="Picture 10" descr="14083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714620"/>
            <a:ext cx="4184650" cy="308292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57158" y="357166"/>
            <a:ext cx="4357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/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 первое большое признание пришло  к  Андерсену  после романа "Импровизатор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", в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котором он описал свое путешествие по Италии. </a:t>
            </a:r>
            <a:endParaRPr lang="ru-RU" sz="2400" dirty="0">
              <a:solidFill>
                <a:srgbClr val="96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2"/>
          <p:cNvSpPr txBox="1">
            <a:spLocks noChangeArrowheads="1"/>
          </p:cNvSpPr>
          <p:nvPr/>
        </p:nvSpPr>
        <p:spPr bwMode="auto">
          <a:xfrm>
            <a:off x="5429256" y="571480"/>
            <a:ext cx="321471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600" dirty="0"/>
              <a:t>    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Рассказывая сказки детям,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писатель часто    оживлял их с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помощью своих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вырезок-силуэтов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Порой  он  прибегал  и к помощи клея. </a:t>
            </a:r>
          </a:p>
        </p:txBody>
      </p:sp>
      <p:pic>
        <p:nvPicPr>
          <p:cNvPr id="12291" name="Picture 13" descr="16812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4357694"/>
            <a:ext cx="3167064" cy="2069814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2293" name="Picture 20" descr="17277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5632" y="4357694"/>
            <a:ext cx="2151320" cy="2071702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2294" name="Picture 22" descr="16684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357694"/>
            <a:ext cx="1500198" cy="2062922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2295" name="Picture 10" descr="4f5b6c756c98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549274"/>
            <a:ext cx="4818067" cy="3380438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79388" y="260350"/>
            <a:ext cx="87852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sz="2600" i="1" smtClean="0">
                <a:solidFill>
                  <a:srgbClr val="B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музее Андерсена в г. Оденсе хранится около 200 вырезок </a:t>
            </a:r>
          </a:p>
          <a:p>
            <a:pPr algn="ctr" eaLnBrk="1" hangingPunct="1">
              <a:defRPr/>
            </a:pPr>
            <a:r>
              <a:rPr lang="ru-RU" sz="2600" i="1" smtClean="0">
                <a:solidFill>
                  <a:srgbClr val="B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 игрушек, сделанных сказочником.</a:t>
            </a:r>
          </a:p>
        </p:txBody>
      </p:sp>
      <p:pic>
        <p:nvPicPr>
          <p:cNvPr id="13315" name="Picture 12" descr="16843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1196975"/>
            <a:ext cx="1778000" cy="2159000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3316" name="Picture 13" descr="16993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2997200"/>
            <a:ext cx="1728787" cy="1562100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3317" name="Picture 14" descr="16865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196975"/>
            <a:ext cx="2232025" cy="162877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3318" name="Picture 15" descr="17288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652963"/>
            <a:ext cx="1539875" cy="180022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3319" name="Picture 16" descr="16851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675" y="4724400"/>
            <a:ext cx="1389063" cy="172402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3320" name="Picture 18" descr="16994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724400"/>
            <a:ext cx="1481138" cy="1728788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3321" name="Picture 19" descr="17278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288" y="1196975"/>
            <a:ext cx="1511300" cy="1655763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3322" name="Picture 21" descr="11824m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87675" y="2924175"/>
            <a:ext cx="3097213" cy="1671638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3323" name="Picture 22" descr="16681m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51050" y="1196975"/>
            <a:ext cx="2447925" cy="1630363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3324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04025" y="3500438"/>
            <a:ext cx="1944688" cy="2947987"/>
          </a:xfrm>
          <a:prstGeom prst="rect">
            <a:avLst/>
          </a:prstGeom>
          <a:noFill/>
          <a:ln w="9525">
            <a:solidFill>
              <a:srgbClr val="96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549275"/>
            <a:ext cx="1344612" cy="266382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4339" name="Picture 4" descr="0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3644900"/>
            <a:ext cx="1581150" cy="2592388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4340" name="Picture 5" descr="0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3644900"/>
            <a:ext cx="1238250" cy="258762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4341" name="Picture 7" descr="16936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875" y="549275"/>
            <a:ext cx="1744663" cy="266382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4342" name="Picture 8" descr="16845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388" y="3644900"/>
            <a:ext cx="1493837" cy="2590800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4343" name="Picture 9" descr="17007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750" y="549275"/>
            <a:ext cx="1654175" cy="266382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4344" name="Picture 10" descr="17287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263" y="3644900"/>
            <a:ext cx="1819275" cy="2592388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4345" name="Picture 14" descr="16998m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9613" y="3644900"/>
            <a:ext cx="1254125" cy="2592388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4346" name="Picture 14" descr="vod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43663" y="549275"/>
            <a:ext cx="2100262" cy="2735263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0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3213100"/>
            <a:ext cx="2432050" cy="309562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5363" name="Picture 6" descr="16813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620713"/>
            <a:ext cx="2662238" cy="2154237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5364" name="Picture 7" descr="16842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3213100"/>
            <a:ext cx="2522537" cy="309562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5365" name="Picture 8" descr="27569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3213100"/>
            <a:ext cx="2555875" cy="309562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5366" name="Picture 10" descr="16812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6100" y="620713"/>
            <a:ext cx="3311525" cy="2160587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2"/>
          <p:cNvSpPr txBox="1">
            <a:spLocks noChangeArrowheads="1"/>
          </p:cNvSpPr>
          <p:nvPr/>
        </p:nvSpPr>
        <p:spPr bwMode="auto">
          <a:xfrm>
            <a:off x="642910" y="500042"/>
            <a:ext cx="4173540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У Андерсена не было семьи.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Своё одиночество он компенсирует  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путешествиями </a:t>
            </a:r>
            <a:endParaRPr lang="ru-RU" sz="2400" dirty="0">
              <a:solidFill>
                <a:srgbClr val="96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lnSpc>
                <a:spcPct val="90000"/>
              </a:lnSpc>
            </a:pP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разные страны.</a:t>
            </a:r>
          </a:p>
        </p:txBody>
      </p:sp>
      <p:sp>
        <p:nvSpPr>
          <p:cNvPr id="16387" name="Text Box 12"/>
          <p:cNvSpPr txBox="1">
            <a:spLocks noChangeArrowheads="1"/>
          </p:cNvSpPr>
          <p:nvPr/>
        </p:nvSpPr>
        <p:spPr bwMode="auto">
          <a:xfrm>
            <a:off x="4143372" y="4286256"/>
            <a:ext cx="4540247" cy="1809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28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 возвращении из Африки в 1872 году он упал с кровати, сильно расшибся и больше уже не оправился от травм, хотя прожил ещё три года.</a:t>
            </a:r>
          </a:p>
        </p:txBody>
      </p:sp>
      <p:pic>
        <p:nvPicPr>
          <p:cNvPr id="16388" name="Picture 9" descr="14089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571480"/>
            <a:ext cx="2162175" cy="3313113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6389" name="Picture 10" descr="14081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143116"/>
            <a:ext cx="3385947" cy="4183244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Мои рисунки\литература\Андерсен\kart_91_s92-Е.Абдулаева-1_adr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14868"/>
          <a:stretch>
            <a:fillRect/>
          </a:stretch>
        </p:blipFill>
        <p:spPr bwMode="auto">
          <a:xfrm>
            <a:off x="285720" y="428604"/>
            <a:ext cx="2319324" cy="326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5" descr="D:\Мои рисунки\литература\Андерсен\kart_47-2_ad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4365625"/>
            <a:ext cx="1457325" cy="2017713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17412" name="Picture 7" descr="D:\Мои рисунки\литература\Андерсен\kart_47-7_ad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4365625"/>
            <a:ext cx="1485900" cy="2014538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17413" name="Picture 8" descr="D:\Мои рисунки\литература\Андерсен\kart_57_a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1714488"/>
            <a:ext cx="1871672" cy="2480600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17414" name="Picture 4" descr="D:\Мои рисунки\литература\Андерсен\ris_28_s25-9_ad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025" y="4365625"/>
            <a:ext cx="1425575" cy="2014538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17415" name="Picture 6" descr="D:\Мои рисунки\литература\Андерсен\kart_60_Ника Гольц_ad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01894" y="1714488"/>
            <a:ext cx="1779605" cy="2480897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17416" name="Picture 2" descr="http://read.ru/images/booksillustrations/2355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367256">
            <a:off x="388950" y="4061361"/>
            <a:ext cx="2592387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15" descr="http://jili-bili.ru/files/anturage/medium/andersn_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6578" y="1714488"/>
            <a:ext cx="1981230" cy="2523734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BC0000"/>
              </a:bgClr>
            </a:pattFill>
            <a:miter lim="800000"/>
            <a:headEnd/>
            <a:tailEnd/>
          </a:ln>
        </p:spPr>
      </p:pic>
      <p:sp>
        <p:nvSpPr>
          <p:cNvPr id="17418" name="Text Box 12"/>
          <p:cNvSpPr txBox="1">
            <a:spLocks noChangeArrowheads="1"/>
          </p:cNvSpPr>
          <p:nvPr/>
        </p:nvSpPr>
        <p:spPr bwMode="auto">
          <a:xfrm>
            <a:off x="2268538" y="404813"/>
            <a:ext cx="6480175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За два месяца до смерти Андерсен узнал из английской газеты, что его сказки принадлежат к числу наиболее читаемых во всём мире.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Мои рисунки\литература\Андерсен\Андерсен_09_адре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620713"/>
            <a:ext cx="2154237" cy="2736850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8435" name="Picture 6" descr="D:\Мои рисунки\литература\Андерсен\Андерсен_25_адре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2060575"/>
            <a:ext cx="2784475" cy="4246563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3419475" y="692150"/>
            <a:ext cx="5040313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Умер Андерсен 4 августа  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B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1875 года в возрасте 70 лет.</a:t>
            </a:r>
          </a:p>
        </p:txBody>
      </p:sp>
      <p:pic>
        <p:nvPicPr>
          <p:cNvPr id="18437" name="Picture 8" descr="kart_59-3_ad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3573463"/>
            <a:ext cx="3673475" cy="2755900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539750" y="549275"/>
            <a:ext cx="80660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400" b="1" i="1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ru-RU" sz="24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Родина почтила память Андерсена, установив </a:t>
            </a:r>
          </a:p>
          <a:p>
            <a:pPr algn="ctr" eaLnBrk="0" hangingPunct="0">
              <a:defRPr/>
            </a:pPr>
            <a:r>
              <a:rPr lang="ru-RU" sz="2400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 набережной Копенгагена статую героини его сказки «Русалочки», ставшую символом города.</a:t>
            </a:r>
          </a:p>
        </p:txBody>
      </p:sp>
      <p:pic>
        <p:nvPicPr>
          <p:cNvPr id="19459" name="Picture 8" descr="портрет Андерсена_01_адре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636838"/>
            <a:ext cx="2686050" cy="3527425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pic>
        <p:nvPicPr>
          <p:cNvPr id="19460" name="Picture 12" descr="copenhagen_plac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2636838"/>
            <a:ext cx="4679950" cy="3511550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0"/>
          <p:cNvSpPr txBox="1">
            <a:spLocks noChangeArrowheads="1"/>
          </p:cNvSpPr>
          <p:nvPr/>
        </p:nvSpPr>
        <p:spPr bwMode="auto">
          <a:xfrm>
            <a:off x="428596" y="428604"/>
            <a:ext cx="564360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1965 году  была организована литературная премия имени Х.К.Андерсена лучшим детским писателям и художникам-иллюстраторам</a:t>
            </a:r>
            <a:r>
              <a:rPr lang="ru-RU" sz="2400" dirty="0"/>
              <a:t>. </a:t>
            </a:r>
          </a:p>
        </p:txBody>
      </p:sp>
      <p:pic>
        <p:nvPicPr>
          <p:cNvPr id="20483" name="Picture 12" descr="hans%20christian%20andersen%20medaill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28"/>
          <a:stretch>
            <a:fillRect/>
          </a:stretch>
        </p:blipFill>
        <p:spPr bwMode="auto">
          <a:xfrm>
            <a:off x="6084888" y="404813"/>
            <a:ext cx="2663825" cy="254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357562"/>
            <a:ext cx="2389176" cy="3095370"/>
          </a:xfrm>
          <a:prstGeom prst="rect">
            <a:avLst/>
          </a:prstGeom>
          <a:noFill/>
          <a:ln w="22225">
            <a:solidFill>
              <a:srgbClr val="960000"/>
            </a:solidFill>
            <a:miter lim="800000"/>
            <a:headEnd/>
            <a:tailEnd/>
          </a:ln>
        </p:spPr>
      </p:pic>
      <p:sp>
        <p:nvSpPr>
          <p:cNvPr id="20485" name="Rectangle 14"/>
          <p:cNvSpPr>
            <a:spLocks noChangeArrowheads="1"/>
          </p:cNvSpPr>
          <p:nvPr/>
        </p:nvSpPr>
        <p:spPr bwMode="auto">
          <a:xfrm>
            <a:off x="571472" y="2285992"/>
            <a:ext cx="592935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Премия присуждается раз в два года, </a:t>
            </a:r>
          </a:p>
          <a:p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апреля, в день рождения Х.К. Андерсена. </a:t>
            </a:r>
          </a:p>
        </p:txBody>
      </p:sp>
      <p:sp>
        <p:nvSpPr>
          <p:cNvPr id="20486" name="TextBox 10"/>
          <p:cNvSpPr txBox="1">
            <a:spLocks noChangeArrowheads="1"/>
          </p:cNvSpPr>
          <p:nvPr/>
        </p:nvSpPr>
        <p:spPr bwMode="auto">
          <a:xfrm>
            <a:off x="3214678" y="3933825"/>
            <a:ext cx="553403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В  СССР  была  вручена  один   раз  </a:t>
            </a:r>
          </a:p>
          <a:p>
            <a:pPr algn="just"/>
            <a:r>
              <a:rPr lang="ru-RU" sz="2400" dirty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1976 году – Татьяне Алексеевне Мавриной, художнику-иллюстратору детской книги.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D:\Мои рисунки\литература\Андерсен\kart_59-7_ad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357298"/>
            <a:ext cx="2881313" cy="2132012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21507" name="Picture 2" descr="100 К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428736"/>
            <a:ext cx="2881313" cy="2655887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21508" name="Picture 6" descr="100 К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3286124"/>
            <a:ext cx="4288133" cy="3214710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428596" y="428604"/>
            <a:ext cx="83582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г.Оденсе находится дом-музей Андерсена. Там хранятся все его произведения</a:t>
            </a:r>
            <a:endParaRPr lang="ru-RU" sz="2400" dirty="0">
              <a:solidFill>
                <a:srgbClr val="96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9" descr="89dab99b9fdde67993a6ba33a7c91f5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412875"/>
            <a:ext cx="2217738" cy="3455988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22531" name="Рисунок 10" descr="857e2b3e80c3b950b7cede92675511f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113" y="1412875"/>
            <a:ext cx="2736850" cy="1974850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22532" name="Рисунок 11" descr="b603f0ad0ce3389e08dd4ce13f4ae18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4005263"/>
            <a:ext cx="2808287" cy="2028825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22533" name="Picture 2" descr="Голый корол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1412875"/>
            <a:ext cx="1654175" cy="1728788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22534" name="Picture 2" descr="100 КБ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25" y="4005263"/>
            <a:ext cx="1930400" cy="2052637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22535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750" y="4868863"/>
            <a:ext cx="2190750" cy="12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6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475" y="3357563"/>
            <a:ext cx="20304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7" name="Picture 10"/>
          <p:cNvPicPr>
            <a:picLocks noChangeAspect="1" noChangeArrowheads="1"/>
          </p:cNvPicPr>
          <p:nvPr/>
        </p:nvPicPr>
        <p:blipFill>
          <a:blip r:embed="rId9" cstate="print"/>
          <a:srcRect l="5548" r="8719"/>
          <a:stretch>
            <a:fillRect/>
          </a:stretch>
        </p:blipFill>
        <p:spPr bwMode="auto">
          <a:xfrm>
            <a:off x="6156325" y="3068638"/>
            <a:ext cx="2232025" cy="89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8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32138" y="6021388"/>
            <a:ext cx="2749550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9" name="Picture 12"/>
          <p:cNvPicPr>
            <a:picLocks noChangeAspect="1" noChangeArrowheads="1"/>
          </p:cNvPicPr>
          <p:nvPr/>
        </p:nvPicPr>
        <p:blipFill>
          <a:blip r:embed="rId11" cstate="print"/>
          <a:srcRect l="5254" t="-13803" r="3059"/>
          <a:stretch>
            <a:fillRect/>
          </a:stretch>
        </p:blipFill>
        <p:spPr bwMode="auto">
          <a:xfrm>
            <a:off x="6011863" y="5949950"/>
            <a:ext cx="252095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428596" y="428604"/>
            <a:ext cx="83582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 на улочках города </a:t>
            </a:r>
            <a:r>
              <a:rPr lang="ru-RU" sz="2400" dirty="0" err="1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разпложены</a:t>
            </a:r>
            <a:r>
              <a:rPr lang="ru-RU" sz="2400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памятники героям произведений Х.К.Андерсена</a:t>
            </a:r>
            <a:endParaRPr lang="ru-RU" sz="2400" dirty="0">
              <a:solidFill>
                <a:srgbClr val="96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 descr="http://appelle.narod.ru/Copengagen/IMG_1683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700213"/>
            <a:ext cx="3311525" cy="2208212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23555" name="Picture 2" descr="http://appelle.narod.ru/Copengagen/IMG_16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1700213"/>
            <a:ext cx="3240088" cy="2241550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23556" name="Picture 4" descr="сцена из музея анд в оденс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4076700"/>
            <a:ext cx="3240088" cy="2392363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23557" name="Picture 2" descr="100 КБ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4005263"/>
            <a:ext cx="3311525" cy="2486025"/>
          </a:xfrm>
          <a:prstGeom prst="rect">
            <a:avLst/>
          </a:prstGeom>
          <a:noFill/>
          <a:ln w="25400">
            <a:pattFill prst="smConfetti">
              <a:fgClr>
                <a:schemeClr val="bg1"/>
              </a:fgClr>
              <a:bgClr>
                <a:srgbClr val="CC0000"/>
              </a:bgClr>
            </a:pattFill>
            <a:miter lim="800000"/>
            <a:headEnd/>
            <a:tailEnd/>
          </a:ln>
        </p:spPr>
      </p:pic>
      <p:pic>
        <p:nvPicPr>
          <p:cNvPr id="23558" name="Picture 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838" y="2852738"/>
            <a:ext cx="1616075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288" y="260350"/>
            <a:ext cx="3468687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625" y="260350"/>
            <a:ext cx="3322638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95738" y="6092825"/>
            <a:ext cx="13112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16640" t="27576" r="15094"/>
          <a:stretch>
            <a:fillRect/>
          </a:stretch>
        </p:blipFill>
        <p:spPr bwMode="auto">
          <a:xfrm>
            <a:off x="3348038" y="476250"/>
            <a:ext cx="2663825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23850" y="1052513"/>
            <a:ext cx="8496300" cy="52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1600" dirty="0">
                <a:cs typeface="Times New Roman" pitchFamily="18" charset="0"/>
                <a:hlinkClick r:id="rId3"/>
              </a:rPr>
              <a:t>http://ru.wikipedia.org/wiki/%D0%90%D0%BD%D0%B4%D0%B5%D1%80%D1%81%D0%B5%D0%BD</a:t>
            </a:r>
            <a:r>
              <a:rPr lang="ru-RU" sz="1600" dirty="0">
                <a:cs typeface="Times New Roman" pitchFamily="18" charset="0"/>
              </a:rPr>
              <a:t>   биография Андерсена   </a:t>
            </a:r>
          </a:p>
          <a:p>
            <a:r>
              <a:rPr lang="en-US" sz="1600" dirty="0">
                <a:cs typeface="Times New Roman" pitchFamily="18" charset="0"/>
                <a:hlinkClick r:id="rId4"/>
              </a:rPr>
              <a:t>http://www.tonnel.ru/?l=gzl&amp;uid=4&amp;op=bio</a:t>
            </a:r>
            <a:r>
              <a:rPr lang="ru-RU" sz="1600" dirty="0">
                <a:cs typeface="Times New Roman" pitchFamily="18" charset="0"/>
              </a:rPr>
              <a:t>  биография </a:t>
            </a:r>
            <a:r>
              <a:rPr lang="ru-RU" sz="1600" dirty="0"/>
              <a:t>Х.К. </a:t>
            </a:r>
            <a:r>
              <a:rPr lang="ru-RU" sz="1600" dirty="0">
                <a:cs typeface="Times New Roman" pitchFamily="18" charset="0"/>
              </a:rPr>
              <a:t>Андерсена</a:t>
            </a:r>
          </a:p>
          <a:p>
            <a:r>
              <a:rPr lang="en-US" sz="1600" dirty="0">
                <a:cs typeface="Times New Roman" pitchFamily="18" charset="0"/>
                <a:hlinkClick r:id="rId5"/>
              </a:rPr>
              <a:t>http://www.sky-art.com/andersen/about/grenbek/grenbek03.htm</a:t>
            </a:r>
            <a:r>
              <a:rPr lang="ru-RU" sz="1600" dirty="0">
                <a:cs typeface="Times New Roman" pitchFamily="18" charset="0"/>
              </a:rPr>
              <a:t>  биография </a:t>
            </a:r>
            <a:r>
              <a:rPr lang="ru-RU" sz="1600" dirty="0"/>
              <a:t>Х.К.</a:t>
            </a:r>
            <a:r>
              <a:rPr lang="ru-RU" sz="1600" dirty="0">
                <a:cs typeface="Times New Roman" pitchFamily="18" charset="0"/>
              </a:rPr>
              <a:t> Андерсена, </a:t>
            </a:r>
          </a:p>
          <a:p>
            <a:r>
              <a:rPr lang="en-US" sz="1600" dirty="0">
                <a:cs typeface="Times New Roman" pitchFamily="18" charset="0"/>
                <a:hlinkClick r:id="rId6"/>
              </a:rPr>
              <a:t>http://skazochnikonline.ru/index/andersen_gans_khristian/0-1786</a:t>
            </a:r>
            <a:r>
              <a:rPr lang="ru-RU" sz="1600" dirty="0">
                <a:cs typeface="Times New Roman" pitchFamily="18" charset="0"/>
              </a:rPr>
              <a:t>  биография </a:t>
            </a:r>
            <a:r>
              <a:rPr lang="ru-RU" sz="1600" dirty="0"/>
              <a:t>Х.К. Андерсена</a:t>
            </a:r>
          </a:p>
          <a:p>
            <a:r>
              <a:rPr lang="ru-RU" sz="1600" dirty="0">
                <a:hlinkClick r:id="rId7"/>
              </a:rPr>
              <a:t>http://photoshopy.net/28827-vesennyaya-ramka-dlya-fotoshopa-vesennyaya-skazka.html</a:t>
            </a:r>
            <a:r>
              <a:rPr lang="ru-RU" sz="1600" dirty="0"/>
              <a:t>  рамка на титульном слайде</a:t>
            </a:r>
          </a:p>
          <a:p>
            <a:r>
              <a:rPr lang="ru-RU" sz="1600" dirty="0">
                <a:hlinkClick r:id="rId8"/>
              </a:rPr>
              <a:t>http://img0.liveinternet.ru/images/foto/c/9/apps/2/380/2380970_3f2989ae1ebc7316af13ed45492_prev.jpg</a:t>
            </a:r>
            <a:r>
              <a:rPr lang="ru-RU" sz="1600" dirty="0"/>
              <a:t> </a:t>
            </a:r>
            <a:r>
              <a:rPr lang="ru-RU" sz="1600" dirty="0" smtClean="0"/>
              <a:t>Андерсен (слайд 1)</a:t>
            </a:r>
            <a:endParaRPr lang="ru-RU" sz="1600" dirty="0">
              <a:cs typeface="Times New Roman" pitchFamily="18" charset="0"/>
            </a:endParaRPr>
          </a:p>
          <a:p>
            <a:r>
              <a:rPr lang="en-US" sz="1600" dirty="0">
                <a:cs typeface="Times New Roman" pitchFamily="18" charset="0"/>
                <a:hlinkClick r:id="rId9"/>
              </a:rPr>
              <a:t>http://www.sky-art.com/andersen/photos/photos.htm</a:t>
            </a:r>
            <a:r>
              <a:rPr lang="ru-RU" sz="1600" dirty="0">
                <a:cs typeface="Times New Roman" pitchFamily="18" charset="0"/>
              </a:rPr>
              <a:t>   все фотографии Х.К. Андерсена</a:t>
            </a:r>
          </a:p>
          <a:p>
            <a:r>
              <a:rPr lang="en-US" sz="1600" dirty="0">
                <a:cs typeface="Times New Roman" pitchFamily="18" charset="0"/>
                <a:hlinkClick r:id="rId10"/>
              </a:rPr>
              <a:t>http://www.sky-art.com/andersen/pictures/pictures.htm</a:t>
            </a:r>
            <a:r>
              <a:rPr lang="ru-RU" sz="1600" dirty="0">
                <a:cs typeface="Times New Roman" pitchFamily="18" charset="0"/>
              </a:rPr>
              <a:t>   все портреты Х.К. Андерсена</a:t>
            </a:r>
          </a:p>
          <a:p>
            <a:r>
              <a:rPr lang="en-US" sz="1600" dirty="0">
                <a:cs typeface="Times New Roman" pitchFamily="18" charset="0"/>
                <a:hlinkClick r:id="rId11"/>
              </a:rPr>
              <a:t>http://www.sky-art.com/andersen/papercuts/papercuts.htm</a:t>
            </a:r>
            <a:r>
              <a:rPr lang="ru-RU" sz="1600" dirty="0">
                <a:cs typeface="Times New Roman" pitchFamily="18" charset="0"/>
              </a:rPr>
              <a:t>   все вырезки из бумаги Х.К. Андерсена</a:t>
            </a:r>
          </a:p>
          <a:p>
            <a:r>
              <a:rPr lang="en-US" sz="1600" dirty="0">
                <a:cs typeface="Times New Roman" pitchFamily="18" charset="0"/>
                <a:hlinkClick r:id="rId12"/>
              </a:rPr>
              <a:t>http://nat-ka.livejournal.com/168998.html</a:t>
            </a:r>
            <a:r>
              <a:rPr lang="ru-RU" sz="1600" dirty="0">
                <a:cs typeface="Times New Roman" pitchFamily="18" charset="0"/>
              </a:rPr>
              <a:t>  памятник «Огниво», «</a:t>
            </a:r>
            <a:r>
              <a:rPr lang="ru-RU" sz="1600" dirty="0" err="1">
                <a:cs typeface="Times New Roman" pitchFamily="18" charset="0"/>
              </a:rPr>
              <a:t>Дюймовочка</a:t>
            </a:r>
            <a:r>
              <a:rPr lang="ru-RU" sz="1600" dirty="0">
                <a:cs typeface="Times New Roman" pitchFamily="18" charset="0"/>
              </a:rPr>
              <a:t>»; дом, где родился Андерсен</a:t>
            </a:r>
          </a:p>
          <a:p>
            <a:r>
              <a:rPr lang="ru-RU" sz="1600" dirty="0">
                <a:hlinkClick r:id="rId13"/>
              </a:rPr>
              <a:t>http://www.hcandersen-homepage.dk/Danish-journal/HPIM2147.JPG</a:t>
            </a:r>
            <a:r>
              <a:rPr lang="ru-RU" sz="1600" dirty="0"/>
              <a:t> </a:t>
            </a:r>
            <a:r>
              <a:rPr lang="ru-RU" sz="1600" dirty="0" smtClean="0"/>
              <a:t> слайд 5</a:t>
            </a:r>
            <a:endParaRPr lang="ru-RU" sz="1600" dirty="0"/>
          </a:p>
          <a:p>
            <a:r>
              <a:rPr lang="ru-RU" sz="1600" dirty="0">
                <a:hlinkClick r:id="rId14"/>
              </a:rPr>
              <a:t>http://www.hcandersen-homepage.dk/hca-fotos/hcan.JPG</a:t>
            </a:r>
            <a:r>
              <a:rPr lang="ru-RU" sz="1600" dirty="0"/>
              <a:t>  слайд 9, Х.К. </a:t>
            </a:r>
            <a:r>
              <a:rPr lang="ru-RU" sz="1600" dirty="0" err="1"/>
              <a:t>АндерсенАндерсен</a:t>
            </a:r>
            <a:r>
              <a:rPr lang="ru-RU" sz="1600" dirty="0"/>
              <a:t>  </a:t>
            </a:r>
            <a:endParaRPr lang="ru-RU" sz="1600" dirty="0">
              <a:cs typeface="Times New Roman" pitchFamily="18" charset="0"/>
            </a:endParaRPr>
          </a:p>
          <a:p>
            <a:r>
              <a:rPr lang="ru-RU" sz="1600" dirty="0">
                <a:hlinkClick r:id="rId15"/>
              </a:rPr>
              <a:t>http://s009.radikal.ru/i309/1101/e7/4f5b6c756c98t.jpg</a:t>
            </a:r>
            <a:r>
              <a:rPr lang="ru-RU" sz="1600" dirty="0"/>
              <a:t>  слайд 11, Х.К. Андерсен</a:t>
            </a:r>
          </a:p>
          <a:p>
            <a:r>
              <a:rPr lang="ru-RU" sz="1600" dirty="0">
                <a:hlinkClick r:id="rId16"/>
              </a:rPr>
              <a:t>http://www.rustoys.ru/voda.php?im=anderson.jpg</a:t>
            </a:r>
            <a:r>
              <a:rPr lang="ru-RU" sz="1600" dirty="0"/>
              <a:t>   слайд 13, Х.К. Андерсен</a:t>
            </a:r>
          </a:p>
          <a:p>
            <a:r>
              <a:rPr lang="en-US" sz="1600" dirty="0">
                <a:hlinkClick r:id="rId17"/>
              </a:rPr>
              <a:t>http://read.ru/images/booksillustrations/2355.jpg</a:t>
            </a:r>
            <a:r>
              <a:rPr lang="ru-RU" sz="1600" dirty="0"/>
              <a:t>  обложка «Сказки и истории» (слайд 16)</a:t>
            </a:r>
          </a:p>
          <a:p>
            <a:r>
              <a:rPr lang="en-US" sz="1600" dirty="0">
                <a:hlinkClick r:id="rId18"/>
              </a:rPr>
              <a:t>http://s47.radikal.ru/i117/0810/84/8c17bacdc41c.jpg</a:t>
            </a:r>
            <a:r>
              <a:rPr lang="ru-RU" sz="1600" dirty="0"/>
              <a:t>  «Большая книга лучших сказок» (сл 16)</a:t>
            </a:r>
          </a:p>
          <a:p>
            <a:endParaRPr lang="ru-RU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ChangeArrowheads="1"/>
          </p:cNvSpPr>
          <p:nvPr/>
        </p:nvSpPr>
        <p:spPr bwMode="auto">
          <a:xfrm>
            <a:off x="468313" y="1125538"/>
            <a:ext cx="8280400" cy="336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dirty="0">
                <a:hlinkClick r:id="rId2"/>
              </a:rPr>
              <a:t>http://jili-bili.ru/files/anturage/medium/andersn_1.jpg</a:t>
            </a:r>
            <a:r>
              <a:rPr lang="ru-RU" sz="1600" dirty="0"/>
              <a:t>  обложка «Любимые сказки» (слайд 16)</a:t>
            </a:r>
            <a:r>
              <a:rPr lang="en-US" sz="1600" dirty="0"/>
              <a:t> </a:t>
            </a:r>
            <a:r>
              <a:rPr lang="en-US" sz="1600" dirty="0">
                <a:hlinkClick r:id="rId3"/>
              </a:rPr>
              <a:t>http://www.kmrz.ru/catimg/34/345321.jpg</a:t>
            </a:r>
            <a:r>
              <a:rPr lang="ru-RU" sz="1600" dirty="0"/>
              <a:t>     обложка «Сказки» (слайд 16)</a:t>
            </a:r>
          </a:p>
          <a:p>
            <a:r>
              <a:rPr lang="en-US" sz="1600" dirty="0">
                <a:hlinkClick r:id="rId4"/>
              </a:rPr>
              <a:t>http://www.kmrz.ru/catimg/77/77120.jpg</a:t>
            </a:r>
            <a:r>
              <a:rPr lang="ru-RU" sz="1600" dirty="0"/>
              <a:t>    обложка «Самые красивые сказки» (слайд 16)</a:t>
            </a:r>
          </a:p>
          <a:p>
            <a:r>
              <a:rPr lang="en-US" sz="1600" dirty="0">
                <a:hlinkClick r:id="rId5"/>
              </a:rPr>
              <a:t>http://community.livejournal.com/ru_traveller/1479899.html</a:t>
            </a:r>
            <a:r>
              <a:rPr lang="ru-RU" sz="1600" dirty="0"/>
              <a:t>  «бумажный» кораблик в парке, </a:t>
            </a:r>
            <a:r>
              <a:rPr lang="ru-RU" sz="1600" dirty="0" smtClean="0"/>
              <a:t>(</a:t>
            </a:r>
            <a:r>
              <a:rPr lang="ru-RU" sz="1600" dirty="0"/>
              <a:t>дом-музей</a:t>
            </a:r>
            <a:r>
              <a:rPr lang="ru-RU" sz="1600" dirty="0" smtClean="0"/>
              <a:t>) на </a:t>
            </a:r>
            <a:r>
              <a:rPr lang="ru-RU" sz="1600" dirty="0"/>
              <a:t>слайде </a:t>
            </a:r>
            <a:r>
              <a:rPr lang="ru-RU" sz="1600" dirty="0" smtClean="0"/>
              <a:t>23</a:t>
            </a:r>
            <a:endParaRPr lang="ru-RU" sz="1600" dirty="0"/>
          </a:p>
          <a:p>
            <a:r>
              <a:rPr lang="en-US" sz="1600" dirty="0">
                <a:hlinkClick r:id="rId6"/>
              </a:rPr>
              <a:t>http://pusk.by/bbe/75527/</a:t>
            </a:r>
            <a:r>
              <a:rPr lang="ru-RU" sz="1600" dirty="0"/>
              <a:t>  Татьяна Маврина (слайд 19)</a:t>
            </a:r>
          </a:p>
          <a:p>
            <a:r>
              <a:rPr lang="en-US" sz="1600" dirty="0">
                <a:hlinkClick r:id="rId7"/>
              </a:rPr>
              <a:t>http://appelle.narod.ru/Copengagen.htm</a:t>
            </a:r>
            <a:r>
              <a:rPr lang="ru-RU" sz="1600" dirty="0"/>
              <a:t>  фотографии Оденсе на слайдах </a:t>
            </a:r>
            <a:r>
              <a:rPr lang="ru-RU" sz="1600" dirty="0" smtClean="0"/>
              <a:t>21, 22</a:t>
            </a:r>
            <a:endParaRPr lang="ru-RU" sz="1600" dirty="0"/>
          </a:p>
          <a:p>
            <a:r>
              <a:rPr lang="ru-RU" dirty="0">
                <a:hlinkClick r:id="rId8"/>
              </a:rPr>
              <a:t>http://feelfree.slash.it/resources/gallery/copenhagen_places.jpg</a:t>
            </a:r>
            <a:r>
              <a:rPr lang="ru-RU" dirty="0"/>
              <a:t>  </a:t>
            </a:r>
            <a:r>
              <a:rPr lang="ru-RU" sz="1600" dirty="0"/>
              <a:t>памятник Русалочке (слайд18) </a:t>
            </a:r>
          </a:p>
          <a:p>
            <a:r>
              <a:rPr lang="en-US" dirty="0">
                <a:hlinkClick r:id="rId9"/>
              </a:rPr>
              <a:t>http://img0.liveinternet.ru/images/attach/c/1/58/353/58353420_1272433004_1270893342_picture.jpg</a:t>
            </a:r>
            <a:r>
              <a:rPr lang="ru-RU" dirty="0"/>
              <a:t>   </a:t>
            </a:r>
            <a:r>
              <a:rPr lang="ru-RU" sz="1600" dirty="0"/>
              <a:t>памятник Русалочке 2 (слайд18) </a:t>
            </a:r>
          </a:p>
          <a:p>
            <a:r>
              <a:rPr lang="ru-RU" sz="1600" dirty="0">
                <a:hlinkClick r:id="rId10"/>
              </a:rPr>
              <a:t>http://www.jugendliteratur.org/downloads/pressematerial/hans%20christian%20andersen%20medaille.jpg</a:t>
            </a:r>
            <a:r>
              <a:rPr lang="ru-RU" sz="1600" dirty="0"/>
              <a:t>   медаль Андерсена</a:t>
            </a:r>
          </a:p>
        </p:txBody>
      </p:sp>
      <p:pic>
        <p:nvPicPr>
          <p:cNvPr id="25603" name="Picture 9"/>
          <p:cNvPicPr>
            <a:picLocks noChangeAspect="1" noChangeArrowheads="1"/>
          </p:cNvPicPr>
          <p:nvPr/>
        </p:nvPicPr>
        <p:blipFill>
          <a:blip r:embed="rId11" cstate="print"/>
          <a:srcRect l="16640" t="27576" r="15094"/>
          <a:stretch>
            <a:fillRect/>
          </a:stretch>
        </p:blipFill>
        <p:spPr bwMode="auto">
          <a:xfrm>
            <a:off x="3348038" y="476250"/>
            <a:ext cx="2663825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50021"/>
      </a:hlink>
      <a:folHlink>
        <a:srgbClr val="FFCDCD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50021"/>
        </a:hlink>
        <a:folHlink>
          <a:srgbClr val="FFCDC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Fireworks</Template>
  <TotalTime>1349</TotalTime>
  <Words>904</Words>
  <Application>Microsoft Office PowerPoint</Application>
  <PresentationFormat>Экран (4:3)</PresentationFormat>
  <Paragraphs>74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Знакомьтесь –  Ханс Кристиан Андерсен</dc:title>
  <dc:creator>Татьяна</dc:creator>
  <cp:lastModifiedBy>Admin</cp:lastModifiedBy>
  <cp:revision>49</cp:revision>
  <dcterms:created xsi:type="dcterms:W3CDTF">2008-06-16T12:44:12Z</dcterms:created>
  <dcterms:modified xsi:type="dcterms:W3CDTF">2017-10-22T08:07:54Z</dcterms:modified>
</cp:coreProperties>
</file>