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32" r:id="rId3"/>
    <p:sldMasterId id="2147483744" r:id="rId4"/>
  </p:sldMasterIdLst>
  <p:sldIdLst>
    <p:sldId id="256" r:id="rId5"/>
    <p:sldId id="270" r:id="rId6"/>
    <p:sldId id="257" r:id="rId7"/>
    <p:sldId id="259" r:id="rId8"/>
    <p:sldId id="258" r:id="rId9"/>
    <p:sldId id="260" r:id="rId10"/>
    <p:sldId id="278" r:id="rId11"/>
    <p:sldId id="279" r:id="rId12"/>
    <p:sldId id="280" r:id="rId13"/>
    <p:sldId id="281" r:id="rId14"/>
    <p:sldId id="282" r:id="rId15"/>
    <p:sldId id="283" r:id="rId16"/>
    <p:sldId id="264" r:id="rId17"/>
    <p:sldId id="272" r:id="rId18"/>
    <p:sldId id="284" r:id="rId19"/>
    <p:sldId id="266" r:id="rId20"/>
    <p:sldId id="265" r:id="rId21"/>
    <p:sldId id="267" r:id="rId22"/>
    <p:sldId id="263" r:id="rId23"/>
    <p:sldId id="268" r:id="rId24"/>
    <p:sldId id="273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878"/>
    <a:srgbClr val="166A20"/>
    <a:srgbClr val="CE2408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9645" autoAdjust="0"/>
  </p:normalViewPr>
  <p:slideViewPr>
    <p:cSldViewPr>
      <p:cViewPr>
        <p:scale>
          <a:sx n="69" d="100"/>
          <a:sy n="69" d="100"/>
        </p:scale>
        <p:origin x="-138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140968"/>
            <a:ext cx="2664296" cy="352839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300000" rev="600000"/>
            </a:camera>
            <a:lightRig rig="threePt" dir="t"/>
          </a:scene3d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496944" cy="144016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352928" cy="187220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ctr" anchorCtr="1"/>
          <a:lstStyle/>
          <a:p>
            <a:pPr marL="182880" indent="0" algn="ctr">
              <a:buNone/>
            </a:pP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/>
            </a:r>
            <a:b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/>
            </a:r>
            <a:b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/>
            </a:r>
            <a:b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>ТЕМА:</a:t>
            </a:r>
            <a:b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>ФРАЗЕОЛОГИЗМЫ СОМАТИЧЕСКОГО КОДА КУЛЬТУРЫ В ХОДЕ ФОРМИРОВАНИЯ КОМПЕТЕНЦИЙ УЧАЩИХСЯ 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>(НА МАТЕРИАЛЕ БОЛЬШИХ ФРАЗЕОЛОГИЧЕСКИХ СЛОВАРЕЙ АНГЛИЙСКОГО И РУССКОГО ЯЗЫКОВ)</a:t>
            </a:r>
            <a:b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</a:b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CordiaUPC" pitchFamily="34" charset="-34"/>
              </a:rPr>
              <a:t> </a:t>
            </a:r>
            <a: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rdiaUPC" pitchFamily="34" charset="-34"/>
              </a:rPr>
              <a:t/>
            </a:r>
            <a:br>
              <a:rPr lang="ru-RU" sz="28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rdiaUPC" pitchFamily="34" charset="-34"/>
              </a:rPr>
            </a:br>
            <a:endParaRPr lang="ru-RU" sz="285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ordiaUPC" pitchFamily="34" charset="-3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2853">
            <a:off x="5457538" y="3031343"/>
            <a:ext cx="2608102" cy="3454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273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907704" y="6741368"/>
            <a:ext cx="6512511" cy="506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548680"/>
            <a:ext cx="8568952" cy="511256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800" b="1" dirty="0" smtClean="0">
                <a:solidFill>
                  <a:srgbClr val="FF0000"/>
                </a:solidFill>
                <a:latin typeface="Segoe Print" pitchFamily="2" charset="0"/>
              </a:rPr>
              <a:t>КОМПЕТЕНЦИИ:</a:t>
            </a:r>
          </a:p>
          <a:p>
            <a:pPr marL="45720" indent="0" algn="ctr">
              <a:buNone/>
            </a:pPr>
            <a:endParaRPr lang="ru-RU" sz="3800" b="1" dirty="0" smtClean="0">
              <a:solidFill>
                <a:srgbClr val="FF0000"/>
              </a:solidFill>
              <a:latin typeface="Segoe Print" pitchFamily="2" charset="0"/>
            </a:endParaRPr>
          </a:p>
          <a:p>
            <a:pPr marL="45720" indent="0" algn="r">
              <a:buNone/>
            </a:pPr>
            <a:endParaRPr lang="ru-RU" sz="3800" b="1" dirty="0">
              <a:solidFill>
                <a:srgbClr val="FF0000"/>
              </a:solidFill>
              <a:latin typeface="Segoe Print" pitchFamily="2" charset="0"/>
            </a:endParaRPr>
          </a:p>
          <a:p>
            <a:pPr marL="4572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социокультурная/межкультурная</a:t>
            </a:r>
            <a:endParaRPr lang="ru-RU" sz="3600" b="1" dirty="0">
              <a:solidFill>
                <a:srgbClr val="002060"/>
              </a:solidFill>
              <a:latin typeface="Segoe Print" pitchFamily="2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716016" y="1628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716016" y="37170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39553" y="324433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pPr algn="ctr"/>
            <a:r>
              <a:rPr lang="ru-RU" b="1" dirty="0"/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культуроведческая</a:t>
            </a:r>
            <a:endParaRPr lang="ru-RU" sz="3200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933056"/>
            <a:ext cx="7560841" cy="2376264"/>
          </a:xfrm>
        </p:spPr>
        <p:txBody>
          <a:bodyPr numCol="2"/>
          <a:lstStyle/>
          <a:p>
            <a:pPr marL="0" indent="0" algn="ctr">
              <a:buNone/>
            </a:pP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r>
              <a:rPr lang="ru-RU" sz="2400" dirty="0" smtClean="0">
                <a:effectLst/>
              </a:rPr>
              <a:t>                          </a:t>
            </a: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 </a:t>
            </a:r>
            <a:b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темы исследования</a:t>
            </a:r>
            <a:endParaRPr lang="ru-RU" sz="3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4238183" cy="561662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Научное описание языка </a:t>
            </a:r>
            <a:r>
              <a:rPr lang="ru-RU" sz="3200" dirty="0">
                <a:solidFill>
                  <a:srgbClr val="C00000"/>
                </a:solidFill>
                <a:latin typeface="Segoe Print" panose="02000600000000000000" pitchFamily="2" charset="0"/>
              </a:rPr>
              <a:t>и </a:t>
            </a: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практическое приложение лингвистических </a:t>
            </a:r>
            <a:r>
              <a:rPr lang="ru-RU" sz="3200" dirty="0">
                <a:solidFill>
                  <a:srgbClr val="C00000"/>
                </a:solidFill>
                <a:latin typeface="Segoe Print" panose="02000600000000000000" pitchFamily="2" charset="0"/>
              </a:rPr>
              <a:t>концепций к разработке конкретных систем обучения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4"/>
          </p:nvPr>
        </p:nvSpPr>
        <p:spPr>
          <a:xfrm>
            <a:off x="4644008" y="0"/>
            <a:ext cx="4176464" cy="508518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dirty="0" err="1" smtClean="0">
                <a:solidFill>
                  <a:srgbClr val="C00000"/>
                </a:solidFill>
                <a:latin typeface="Segoe Print" panose="02000600000000000000" pitchFamily="2" charset="0"/>
              </a:rPr>
              <a:t>Культуроносный</a:t>
            </a: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 потенциал иностранного </a:t>
            </a:r>
            <a:r>
              <a:rPr lang="ru-RU" sz="3200" dirty="0">
                <a:solidFill>
                  <a:srgbClr val="C00000"/>
                </a:solidFill>
                <a:latin typeface="Segoe Print" panose="02000600000000000000" pitchFamily="2" charset="0"/>
              </a:rPr>
              <a:t>языка, </a:t>
            </a: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интегрирование </a:t>
            </a:r>
            <a:r>
              <a:rPr lang="ru-RU" sz="3200" dirty="0">
                <a:solidFill>
                  <a:srgbClr val="C00000"/>
                </a:solidFill>
                <a:latin typeface="Segoe Print" panose="02000600000000000000" pitchFamily="2" charset="0"/>
              </a:rPr>
              <a:t>культур в содержание обучения и </a:t>
            </a: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развитие </a:t>
            </a:r>
            <a:r>
              <a:rPr lang="ru-RU" sz="3200" dirty="0">
                <a:solidFill>
                  <a:srgbClr val="C00000"/>
                </a:solidFill>
                <a:latin typeface="Segoe Print" panose="02000600000000000000" pitchFamily="2" charset="0"/>
              </a:rPr>
              <a:t>в связи с этим личности </a:t>
            </a:r>
            <a:r>
              <a:rPr lang="ru-RU" sz="3200" dirty="0" smtClean="0">
                <a:solidFill>
                  <a:srgbClr val="C00000"/>
                </a:solidFill>
                <a:latin typeface="Segoe Print" panose="02000600000000000000" pitchFamily="2" charset="0"/>
              </a:rPr>
              <a:t>обучаемого</a:t>
            </a:r>
            <a:endParaRPr lang="ru-RU" sz="3200" dirty="0">
              <a:solidFill>
                <a:srgbClr val="C00000"/>
              </a:solidFill>
              <a:latin typeface="Segoe Print" panose="02000600000000000000" pitchFamily="2" charset="0"/>
            </a:endParaRPr>
          </a:p>
          <a:p>
            <a:pPr marL="45720" indent="0">
              <a:buNone/>
            </a:pPr>
            <a:endParaRPr lang="ru-RU" sz="3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129090" y="4797152"/>
            <a:ext cx="484632" cy="8832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62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5400" i="1" dirty="0">
              <a:solidFill>
                <a:srgbClr val="166A20"/>
              </a:solidFill>
              <a:latin typeface="Arial Black" pitchFamily="34" charset="0"/>
              <a:cs typeface="MV Boli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Цель исследования: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859340"/>
            <a:ext cx="81369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FF0000"/>
                </a:solidFill>
                <a:latin typeface="Segoe Print" panose="02000600000000000000" pitchFamily="2" charset="0"/>
              </a:rPr>
              <a:t>раскрыть содержание и специфику лингвокультурологического компонента формирования общекультурных компетенций обучаемых на примере фразеологизмов с соматическим кодом культуры английского и русского </a:t>
            </a:r>
            <a:r>
              <a:rPr lang="ru-RU" sz="28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языков;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разработать </a:t>
            </a:r>
            <a:r>
              <a:rPr lang="ru-RU" sz="2800" dirty="0">
                <a:solidFill>
                  <a:srgbClr val="FF0000"/>
                </a:solidFill>
                <a:latin typeface="Segoe Print" panose="02000600000000000000" pitchFamily="2" charset="0"/>
              </a:rPr>
              <a:t>и экспериментально проверить дидактические материалы лингвокультурологического содержания.</a:t>
            </a:r>
          </a:p>
        </p:txBody>
      </p:sp>
    </p:spTree>
    <p:extLst>
      <p:ext uri="{BB962C8B-B14F-4D97-AF65-F5344CB8AC3E}">
        <p14:creationId xmlns:p14="http://schemas.microsoft.com/office/powerpoint/2010/main" val="1748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92896"/>
            <a:ext cx="6156177" cy="424847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Segoe Print" pitchFamily="2" charset="0"/>
              </a:rPr>
              <a:t>Предмет исследования:</a:t>
            </a:r>
            <a:br>
              <a:rPr lang="ru-RU" sz="3600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Segoe Print" pitchFamily="2" charset="0"/>
              </a:rPr>
            </a:br>
            <a:r>
              <a:rPr lang="ru-RU" sz="32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Segoe Print" pitchFamily="2" charset="0"/>
              </a:rPr>
              <a:t>содержание и пути реализации лингвокультурологического подхода к формированию межкультурной компетенции </a:t>
            </a:r>
            <a:br>
              <a:rPr lang="ru-RU" sz="32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Segoe Print" pitchFamily="2" charset="0"/>
              </a:rPr>
            </a:br>
            <a:endParaRPr lang="ru-RU" sz="365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Segoe Print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88640"/>
            <a:ext cx="9144000" cy="2232248"/>
          </a:xfr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Autofit/>
          </a:bodyPr>
          <a:lstStyle/>
          <a:p>
            <a:pPr marL="45720" indent="0" algn="ctr">
              <a:buNone/>
            </a:pP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Rod" pitchFamily="49" charset="-79"/>
              </a:rPr>
              <a:t>Объект исследования:</a:t>
            </a:r>
          </a:p>
          <a:p>
            <a:pPr marL="45720" indent="0" algn="ctr">
              <a:buNone/>
            </a:pPr>
            <a:r>
              <a:rPr lang="ru-RU" sz="36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Rod" pitchFamily="49" charset="-79"/>
              </a:rPr>
              <a:t>п</a:t>
            </a:r>
            <a:r>
              <a:rPr lang="ru-RU" sz="3600" b="1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Rod" pitchFamily="49" charset="-79"/>
              </a:rPr>
              <a:t>роцесс исследования ФЕ английского и русского языков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139248"/>
            <a:ext cx="3024336" cy="445810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21299999"/>
            </a:camera>
            <a:lightRig rig="threePt" dir="t"/>
          </a:scene3d>
        </p:spPr>
      </p:pic>
      <p:sp>
        <p:nvSpPr>
          <p:cNvPr id="5" name="Прямоугольник 4"/>
          <p:cNvSpPr/>
          <p:nvPr/>
        </p:nvSpPr>
        <p:spPr>
          <a:xfrm>
            <a:off x="683568" y="2690336"/>
            <a:ext cx="617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404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alpha val="6000"/>
                <a:lumMod val="68000"/>
                <a:lumOff val="32000"/>
              </a:schemeClr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612576" y="116632"/>
            <a:ext cx="10153128" cy="648072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5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Gulim" pitchFamily="34" charset="-127"/>
              </a:rPr>
              <a:t>ГИПОТЕЗА ИССЛЕДОВАНИЯ:</a:t>
            </a:r>
          </a:p>
          <a:p>
            <a:pPr marL="45720" indent="0" algn="ctr">
              <a:buNone/>
            </a:pPr>
            <a:r>
              <a:rPr lang="ru-RU" sz="5200" dirty="0">
                <a:solidFill>
                  <a:srgbClr val="002060"/>
                </a:solidFill>
                <a:latin typeface="Segoe Print" panose="02000600000000000000" pitchFamily="2" charset="0"/>
              </a:rPr>
              <a:t>лингвокультурологический компонент </a:t>
            </a:r>
            <a:r>
              <a:rPr lang="ru-RU" sz="5200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служит </a:t>
            </a:r>
            <a:r>
              <a:rPr lang="ru-RU" sz="5200" dirty="0">
                <a:solidFill>
                  <a:srgbClr val="002060"/>
                </a:solidFill>
                <a:latin typeface="Segoe Print" panose="02000600000000000000" pitchFamily="2" charset="0"/>
              </a:rPr>
              <a:t>стимулом повышения мотивации изучения иностранного языка и средством обучения иноязычной культуре. </a:t>
            </a:r>
            <a:endParaRPr lang="ru-RU" sz="48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954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FF0000"/>
            </a:gs>
            <a:gs pos="32000">
              <a:srgbClr val="FF6633"/>
            </a:gs>
            <a:gs pos="58000">
              <a:srgbClr val="FFFF00"/>
            </a:gs>
            <a:gs pos="81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352928" cy="521776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166A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ЗАДАЧИ ИССЛЕДОВАНИЯ:</a:t>
            </a:r>
          </a:p>
          <a:p>
            <a:pPr lvl="0"/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установить степень разработанности различных аспектов исследуемой проблемы в лингвистической и методической литературе;</a:t>
            </a:r>
          </a:p>
          <a:p>
            <a:pPr lvl="0"/>
            <a:r>
              <a:rPr lang="ru-RU" sz="2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произвести </a:t>
            </a: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ФЕ с соматическим кодом культуры для создания базы дидактического материала;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разработать комплекс упражнений для формирования лингвокультурологического компонента коммуникативных способностей обучающихся;</a:t>
            </a:r>
          </a:p>
          <a:p>
            <a:pPr lvl="0"/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экспериментально проверить эффективность и результативности предлагаемых методических рекомендаций (комплекса упражнений) при изучении ФЕ с соматическим кодом культуры.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3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8208912" cy="5400600"/>
          </a:xfrm>
        </p:spPr>
        <p:txBody>
          <a:bodyPr>
            <a:normAutofit fontScale="55000" lnSpcReduction="20000"/>
          </a:bodyPr>
          <a:lstStyle/>
          <a:p>
            <a:pPr marL="45720" indent="0" algn="ctr">
              <a:buNone/>
            </a:pPr>
            <a:r>
              <a:rPr lang="ru-RU" sz="6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Материалом</a:t>
            </a:r>
            <a:r>
              <a:rPr lang="ru-RU" sz="6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создания дидактической языковой базы исследования послужили фразеологические единицы с соматическим компонентом в количестве </a:t>
            </a:r>
            <a:r>
              <a:rPr lang="ru-RU" sz="6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760 единиц</a:t>
            </a:r>
            <a:r>
              <a:rPr lang="ru-RU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отобранные из фразеологических словарей А.В. Кунина и В.Н. Телии. </a:t>
            </a:r>
            <a:endParaRPr lang="ru-RU" sz="6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ru-RU" sz="6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</a:t>
            </a:r>
            <a:r>
              <a:rPr lang="ru-RU" sz="6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исследования получен методом выборки из этих словарей.</a:t>
            </a:r>
          </a:p>
          <a:p>
            <a:pPr marL="45720" indent="0" algn="ctr">
              <a:buNone/>
            </a:pPr>
            <a:endParaRPr lang="ru-RU" sz="6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64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12000">
              <a:srgbClr val="FF6633"/>
            </a:gs>
            <a:gs pos="62000">
              <a:srgbClr val="FFFF00"/>
            </a:gs>
            <a:gs pos="90000">
              <a:srgbClr val="01A78F"/>
            </a:gs>
            <a:gs pos="100000">
              <a:srgbClr val="3366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0" y="332656"/>
            <a:ext cx="4860032" cy="59766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Теоретическая значимость исследования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buNone/>
            </a:pPr>
            <a:r>
              <a:rPr lang="ru-RU" sz="2800" dirty="0" smtClean="0">
                <a:solidFill>
                  <a:srgbClr val="100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выделена </a:t>
            </a:r>
            <a:r>
              <a:rPr lang="ru-RU" sz="2800" dirty="0">
                <a:solidFill>
                  <a:srgbClr val="100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фразеология с национально-культурным соматическим компонентом значения как составляющая лингвокультурологического компонента с соматическим кодом культуры.</a:t>
            </a:r>
          </a:p>
          <a:p>
            <a:endParaRPr lang="ru-RU" sz="2800" dirty="0">
              <a:solidFill>
                <a:srgbClr val="1008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5004048" y="476672"/>
            <a:ext cx="3960440" cy="5832648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sz="3300" b="1" dirty="0">
                <a:solidFill>
                  <a:srgbClr val="166A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Практическая </a:t>
            </a:r>
            <a:r>
              <a:rPr lang="ru-RU" sz="3300" b="1" dirty="0" smtClean="0">
                <a:solidFill>
                  <a:srgbClr val="166A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значимость исследования:</a:t>
            </a:r>
          </a:p>
          <a:p>
            <a:pPr marL="45720" indent="0" algn="ctr">
              <a:buNone/>
            </a:pPr>
            <a:r>
              <a:rPr lang="ru-RU" sz="3100" dirty="0" smtClean="0">
                <a:solidFill>
                  <a:srgbClr val="100878"/>
                </a:solidFill>
              </a:rPr>
              <a:t>разработан </a:t>
            </a:r>
            <a:r>
              <a:rPr lang="ru-RU" sz="3100" dirty="0">
                <a:solidFill>
                  <a:srgbClr val="100878"/>
                </a:solidFill>
              </a:rPr>
              <a:t>и апробирован комплекс упражнений по изучению ФЕ соматического кода культуры английского и русского языков с национально-культурным компонентом значения, способствующий формированию межкультурной </a:t>
            </a:r>
            <a:r>
              <a:rPr lang="ru-RU" sz="3100" dirty="0" smtClean="0">
                <a:solidFill>
                  <a:srgbClr val="100878"/>
                </a:solidFill>
              </a:rPr>
              <a:t>компетенци</a:t>
            </a:r>
            <a:r>
              <a:rPr lang="ru-RU" sz="2800" dirty="0">
                <a:solidFill>
                  <a:srgbClr val="100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800" dirty="0" smtClean="0">
                <a:solidFill>
                  <a:srgbClr val="1008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solidFill>
                <a:srgbClr val="1008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88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C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752528" cy="356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68960"/>
            <a:ext cx="4681703" cy="3511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631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404664"/>
            <a:ext cx="8856984" cy="59046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 smtClean="0">
                <a:solidFill>
                  <a:srgbClr val="1008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1: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00878"/>
                </a:solidFill>
              </a:rPr>
              <a:t>ф</a:t>
            </a:r>
            <a:r>
              <a:rPr lang="ru-RU" sz="2400" dirty="0" smtClean="0">
                <a:solidFill>
                  <a:srgbClr val="100878"/>
                </a:solidFill>
              </a:rPr>
              <a:t>разеологизмы –  </a:t>
            </a:r>
            <a:r>
              <a:rPr lang="ru-RU" sz="2400" dirty="0">
                <a:solidFill>
                  <a:srgbClr val="100878"/>
                </a:solidFill>
              </a:rPr>
              <a:t>высоко информативные единицы </a:t>
            </a:r>
            <a:r>
              <a:rPr lang="ru-RU" sz="2400" dirty="0" smtClean="0">
                <a:solidFill>
                  <a:srgbClr val="100878"/>
                </a:solidFill>
              </a:rPr>
              <a:t>языка;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00878"/>
                </a:solidFill>
              </a:rPr>
              <a:t>ф</a:t>
            </a:r>
            <a:r>
              <a:rPr lang="ru-RU" sz="2400" dirty="0" smtClean="0">
                <a:solidFill>
                  <a:srgbClr val="100878"/>
                </a:solidFill>
              </a:rPr>
              <a:t>иксируют, передают </a:t>
            </a:r>
            <a:r>
              <a:rPr lang="ru-RU" sz="2400" dirty="0">
                <a:solidFill>
                  <a:srgbClr val="100878"/>
                </a:solidFill>
              </a:rPr>
              <a:t>от поколения к поколению культурные установки и стереотипы, эталоны и </a:t>
            </a:r>
            <a:r>
              <a:rPr lang="ru-RU" sz="2400" dirty="0" smtClean="0">
                <a:solidFill>
                  <a:srgbClr val="100878"/>
                </a:solidFill>
              </a:rPr>
              <a:t>архетипы;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100878"/>
                </a:solidFill>
              </a:rPr>
              <a:t>выражают </a:t>
            </a:r>
            <a:r>
              <a:rPr lang="ru-RU" sz="2400" dirty="0">
                <a:solidFill>
                  <a:srgbClr val="100878"/>
                </a:solidFill>
              </a:rPr>
              <a:t>дух и своеобразие нации</a:t>
            </a:r>
            <a:r>
              <a:rPr lang="ru-RU" sz="2400" dirty="0" smtClean="0">
                <a:solidFill>
                  <a:srgbClr val="100878"/>
                </a:solidFill>
              </a:rPr>
              <a:t>.</a:t>
            </a:r>
          </a:p>
          <a:p>
            <a:pPr marL="45720" indent="0">
              <a:buNone/>
            </a:pPr>
            <a:endParaRPr lang="ru-RU" sz="2400" dirty="0">
              <a:solidFill>
                <a:srgbClr val="100878"/>
              </a:solidFill>
            </a:endParaRPr>
          </a:p>
          <a:p>
            <a:pPr marL="45720" indent="0">
              <a:buNone/>
            </a:pPr>
            <a:r>
              <a:rPr lang="ru-RU" sz="2400" b="1" dirty="0" smtClean="0">
                <a:solidFill>
                  <a:srgbClr val="1008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ГЛАВА 2:</a:t>
            </a:r>
            <a:endParaRPr lang="ru-RU" sz="2400" b="1" dirty="0">
              <a:solidFill>
                <a:srgbClr val="1008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00878"/>
                </a:solidFill>
              </a:rPr>
              <a:t>определяются объекты лингвистического </a:t>
            </a:r>
            <a:r>
              <a:rPr lang="ru-RU" sz="2400" dirty="0" smtClean="0">
                <a:solidFill>
                  <a:srgbClr val="100878"/>
                </a:solidFill>
              </a:rPr>
              <a:t>исследования;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100878"/>
                </a:solidFill>
              </a:rPr>
              <a:t>рассматривается </a:t>
            </a:r>
            <a:r>
              <a:rPr lang="ru-RU" sz="2400" dirty="0">
                <a:solidFill>
                  <a:srgbClr val="100878"/>
                </a:solidFill>
              </a:rPr>
              <a:t>типология </a:t>
            </a:r>
            <a:r>
              <a:rPr lang="ru-RU" sz="2400" dirty="0" smtClean="0">
                <a:solidFill>
                  <a:srgbClr val="100878"/>
                </a:solidFill>
              </a:rPr>
              <a:t>фразеологизмов;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100878"/>
                </a:solidFill>
              </a:rPr>
              <a:t>проанализирована </a:t>
            </a:r>
            <a:r>
              <a:rPr lang="ru-RU" sz="2400" dirty="0">
                <a:solidFill>
                  <a:srgbClr val="100878"/>
                </a:solidFill>
              </a:rPr>
              <a:t>выборка, включающая 494 английские фразеологические </a:t>
            </a:r>
            <a:r>
              <a:rPr lang="ru-RU" sz="2400" dirty="0" smtClean="0">
                <a:solidFill>
                  <a:srgbClr val="100878"/>
                </a:solidFill>
              </a:rPr>
              <a:t>единицы, 266 ФЕ русского языка;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100878"/>
                </a:solidFill>
              </a:rPr>
              <a:t> </a:t>
            </a:r>
            <a:r>
              <a:rPr lang="ru-RU" sz="2400" dirty="0">
                <a:solidFill>
                  <a:srgbClr val="100878"/>
                </a:solidFill>
              </a:rPr>
              <a:t>отдельно изучены идиомы, выявлены их основные значения и сопоставлены с русскими </a:t>
            </a:r>
            <a:r>
              <a:rPr lang="ru-RU" sz="2400" dirty="0" smtClean="0">
                <a:solidFill>
                  <a:srgbClr val="100878"/>
                </a:solidFill>
              </a:rPr>
              <a:t>эквивалентами.</a:t>
            </a:r>
            <a:endParaRPr lang="ru-RU" sz="2400" dirty="0">
              <a:solidFill>
                <a:srgbClr val="100878"/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4464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39016412"/>
              </p:ext>
            </p:extLst>
          </p:nvPr>
        </p:nvGraphicFramePr>
        <p:xfrm>
          <a:off x="0" y="2"/>
          <a:ext cx="9144000" cy="7682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1522"/>
                <a:gridCol w="4572478"/>
              </a:tblGrid>
              <a:tr h="176318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Английский язык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Русский язык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hand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–93 – 18,82%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«рука» – 51 – 17,49%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68 – 13,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1895475" algn="l"/>
                        </a:tabLs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«глаз» – 17 – 6,91%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,95%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«голова» – 21 – 9,46%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68718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heart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58 – 11,74%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«сердце / душа» – 36 – 12,38%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foot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40 –8,09%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«нога» – 28 – 9,94%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nose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31 – 6,27%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«нос» – 16 – 6,69%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24 – 4,58%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«ухо» – 8 – 2,97%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finger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22 – 4,45%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«палец» – 14 – 5,05%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mouth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 – 3,84%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«рот» – 4 – 1,44%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ru-RU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 – 3,03%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«зуб» – 8 – 3,41%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13 – 2,63%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«спина» –5 – 1,52%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shoulder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11 – 2,22% 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«плечо» – 13 – 8,08%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tongue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10 – 2,02%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«язык» – 25 – 7,94%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52475" algn="l"/>
                        </a:tabLs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neck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1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2,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«горло» – 9 – 2,52%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heel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8 – 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1,61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«пята» – 5 – 1,93%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- 5 – 1,01%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«лицо» – 9 – 3,09%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  <a:tr h="38327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knee</a:t>
                      </a: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– 3 – 0,6%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«шея» – 1 – 0,72%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41369" marR="4136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24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856984" cy="640871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47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Примеры заданий:</a:t>
            </a:r>
          </a:p>
          <a:p>
            <a:pPr marL="45720" indent="0">
              <a:buNone/>
            </a:pPr>
            <a:r>
              <a:rPr lang="ru-RU" sz="4800" b="1" dirty="0">
                <a:solidFill>
                  <a:schemeClr val="tx1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Задание 1. </a:t>
            </a:r>
            <a:endParaRPr lang="ru-RU" sz="4800" b="1" dirty="0" smtClean="0">
              <a:solidFill>
                <a:schemeClr val="tx1"/>
              </a:solidFill>
              <a:latin typeface="Segoe Print" panose="02000600000000000000" pitchFamily="2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4800" dirty="0" smtClean="0">
                <a:solidFill>
                  <a:schemeClr val="tx1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Подберите </a:t>
            </a:r>
            <a:r>
              <a:rPr lang="ru-RU" sz="4800" dirty="0">
                <a:solidFill>
                  <a:schemeClr val="tx1"/>
                </a:solidFill>
                <a:latin typeface="Segoe Print" panose="02000600000000000000" pitchFamily="2" charset="0"/>
                <a:cs typeface="Arial" panose="020B0604020202020204" pitchFamily="34" charset="0"/>
              </a:rPr>
              <a:t>к английским соматическим фразеологизмам аналогичные по значению на русском языке.</a:t>
            </a:r>
          </a:p>
          <a:p>
            <a:pPr marL="45720" indent="0">
              <a:buNone/>
            </a:pPr>
            <a:endParaRPr lang="ru-RU" sz="4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0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2095" y="22448"/>
            <a:ext cx="8964488" cy="566124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400" b="1" dirty="0">
                <a:solidFill>
                  <a:schemeClr val="accent5"/>
                </a:solidFill>
              </a:rPr>
              <a:t>Задание 1. </a:t>
            </a:r>
          </a:p>
          <a:p>
            <a:pPr lvl="0"/>
            <a:r>
              <a:rPr lang="ru-RU" sz="4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 </a:t>
            </a:r>
            <a:r>
              <a:rPr lang="ru-RU" sz="4400" dirty="0">
                <a:solidFill>
                  <a:schemeClr val="tx1"/>
                </a:solidFill>
                <a:latin typeface="Segoe Print" panose="02000600000000000000" pitchFamily="2" charset="0"/>
              </a:rPr>
              <a:t>данных предложениях найдите устойчивые </a:t>
            </a:r>
            <a:r>
              <a:rPr lang="ru-RU" sz="4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сочетания. Объясните </a:t>
            </a:r>
            <a:r>
              <a:rPr lang="ru-RU" sz="4400" dirty="0">
                <a:solidFill>
                  <a:schemeClr val="tx1"/>
                </a:solidFill>
                <a:latin typeface="Segoe Print" panose="02000600000000000000" pitchFamily="2" charset="0"/>
              </a:rPr>
              <a:t>их значения</a:t>
            </a:r>
            <a:r>
              <a:rPr lang="ru-RU" sz="4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.</a:t>
            </a:r>
            <a:r>
              <a:rPr lang="ru-RU" sz="4400" dirty="0"/>
              <a:t> </a:t>
            </a:r>
            <a:endParaRPr lang="ru-RU" sz="4400" dirty="0" smtClean="0"/>
          </a:p>
          <a:p>
            <a:pPr lvl="0"/>
            <a:r>
              <a:rPr lang="ru-RU" sz="3600" dirty="0" smtClean="0">
                <a:solidFill>
                  <a:srgbClr val="100878"/>
                </a:solidFill>
              </a:rPr>
              <a:t>Вера </a:t>
            </a:r>
            <a:r>
              <a:rPr lang="ru-RU" sz="3600" dirty="0" err="1">
                <a:solidFill>
                  <a:srgbClr val="100878"/>
                </a:solidFill>
              </a:rPr>
              <a:t>Артемьевна</a:t>
            </a:r>
            <a:r>
              <a:rPr lang="ru-RU" sz="3600" dirty="0">
                <a:solidFill>
                  <a:srgbClr val="100878"/>
                </a:solidFill>
              </a:rPr>
              <a:t>, пришла эта дама. Имя такое чудное, </a:t>
            </a:r>
            <a:r>
              <a:rPr lang="ru-RU" sz="3600" b="1" dirty="0">
                <a:solidFill>
                  <a:srgbClr val="100878"/>
                </a:solidFill>
              </a:rPr>
              <a:t>язык сломаешь</a:t>
            </a:r>
            <a:r>
              <a:rPr lang="ru-RU" sz="3600" dirty="0">
                <a:solidFill>
                  <a:srgbClr val="100878"/>
                </a:solidFill>
              </a:rPr>
              <a:t>.</a:t>
            </a:r>
          </a:p>
          <a:p>
            <a:pPr lvl="0"/>
            <a:r>
              <a:rPr lang="ru-RU" sz="3600" b="1" dirty="0">
                <a:solidFill>
                  <a:srgbClr val="100878"/>
                </a:solidFill>
              </a:rPr>
              <a:t>Ноги вытянешь</a:t>
            </a:r>
            <a:r>
              <a:rPr lang="ru-RU" sz="3600" dirty="0">
                <a:solidFill>
                  <a:srgbClr val="100878"/>
                </a:solidFill>
              </a:rPr>
              <a:t>, пока дойдешь до хирурга-то.</a:t>
            </a:r>
          </a:p>
          <a:p>
            <a:pPr marL="45720" indent="0">
              <a:buNone/>
            </a:pPr>
            <a:endParaRPr lang="ru-RU" sz="4400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marL="45720" indent="0">
              <a:buNone/>
            </a:pPr>
            <a:endParaRPr lang="ru-RU" sz="4400" dirty="0">
              <a:latin typeface="Segoe Print" panose="02000600000000000000" pitchFamily="2" charset="0"/>
            </a:endParaRPr>
          </a:p>
          <a:p>
            <a:pPr marL="45720" indent="0">
              <a:buNone/>
            </a:pPr>
            <a:r>
              <a:rPr lang="ru-RU" sz="4400" b="1" dirty="0">
                <a:solidFill>
                  <a:schemeClr val="accent5"/>
                </a:solidFill>
              </a:rPr>
              <a:t>Задание 2</a:t>
            </a:r>
            <a:r>
              <a:rPr lang="ru-RU" sz="4400" b="1" dirty="0" smtClean="0"/>
              <a:t>.</a:t>
            </a:r>
          </a:p>
          <a:p>
            <a:pPr marL="45720" indent="0">
              <a:buNone/>
            </a:pPr>
            <a:r>
              <a:rPr lang="ru-RU" sz="4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Замените </a:t>
            </a:r>
            <a:r>
              <a:rPr lang="ru-RU" sz="4400" dirty="0">
                <a:solidFill>
                  <a:schemeClr val="tx1"/>
                </a:solidFill>
                <a:latin typeface="Segoe Print" panose="02000600000000000000" pitchFamily="2" charset="0"/>
              </a:rPr>
              <a:t>подчеркнутые слова фразеологизмами.</a:t>
            </a:r>
          </a:p>
          <a:p>
            <a:pPr marL="45720" indent="0">
              <a:buNone/>
            </a:pP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5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424936" cy="55446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b="1" dirty="0">
                <a:solidFill>
                  <a:schemeClr val="accent5"/>
                </a:solidFill>
              </a:rPr>
              <a:t>Задание 2</a:t>
            </a:r>
            <a:r>
              <a:rPr lang="ru-RU" sz="4000" b="1" dirty="0"/>
              <a:t>.</a:t>
            </a: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  <a:latin typeface="Segoe Print" panose="02000600000000000000" pitchFamily="2" charset="0"/>
              </a:rPr>
              <a:t>Замените подчеркнутые слова фразеологизмами.</a:t>
            </a:r>
          </a:p>
          <a:p>
            <a:pPr lvl="0"/>
            <a:r>
              <a:rPr lang="ru-RU" sz="3200" dirty="0">
                <a:solidFill>
                  <a:srgbClr val="100878"/>
                </a:solidFill>
              </a:rPr>
              <a:t>Пожалуйста, сынок, я отвечу тебе </a:t>
            </a:r>
            <a:r>
              <a:rPr lang="ru-RU" sz="3200" b="1" dirty="0">
                <a:solidFill>
                  <a:srgbClr val="100878"/>
                </a:solidFill>
              </a:rPr>
              <a:t>от всей души</a:t>
            </a:r>
            <a:r>
              <a:rPr lang="ru-RU" sz="3200" dirty="0">
                <a:solidFill>
                  <a:srgbClr val="100878"/>
                </a:solidFill>
              </a:rPr>
              <a:t>. </a:t>
            </a:r>
          </a:p>
          <a:p>
            <a:pPr lvl="0"/>
            <a:r>
              <a:rPr lang="ru-RU" sz="3200" dirty="0">
                <a:solidFill>
                  <a:srgbClr val="100878"/>
                </a:solidFill>
              </a:rPr>
              <a:t>Не суйся</a:t>
            </a:r>
            <a:r>
              <a:rPr lang="ru-RU" sz="3200" b="1" dirty="0">
                <a:solidFill>
                  <a:srgbClr val="100878"/>
                </a:solidFill>
              </a:rPr>
              <a:t> под руку</a:t>
            </a:r>
            <a:r>
              <a:rPr lang="ru-RU" sz="3200" dirty="0">
                <a:solidFill>
                  <a:srgbClr val="100878"/>
                </a:solidFill>
              </a:rPr>
              <a:t>. Видишь – я работаю, а ты мешаешь. 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1858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>
                <a:lumMod val="0"/>
                <a:lumOff val="100000"/>
                <a:alpha val="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 noChangeAspect="1"/>
          </p:cNvSpPr>
          <p:nvPr>
            <p:ph type="title" idx="4294967295"/>
          </p:nvPr>
        </p:nvSpPr>
        <p:spPr>
          <a:xfrm>
            <a:off x="539552" y="404664"/>
            <a:ext cx="8187828" cy="568863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sz="4800" b="1" dirty="0" smtClean="0">
                <a:solidFill>
                  <a:srgbClr val="FFFF00"/>
                </a:solidFill>
                <a:effectLst/>
              </a:rPr>
              <a:t>ЗАДАНИЕ 3.</a:t>
            </a:r>
            <a:r>
              <a:rPr lang="ru-RU" sz="4800" dirty="0" smtClean="0">
                <a:effectLst/>
              </a:rPr>
              <a:t/>
            </a:r>
            <a:br>
              <a:rPr lang="ru-RU" sz="4800" dirty="0" smtClean="0">
                <a:effectLst/>
              </a:rPr>
            </a:br>
            <a:r>
              <a:rPr lang="ru-RU" sz="4800" dirty="0" smtClean="0">
                <a:effectLst/>
                <a:latin typeface="Segoe Print" panose="02000600000000000000" pitchFamily="2" charset="0"/>
              </a:rPr>
              <a:t>Попробуй </a:t>
            </a:r>
            <a:r>
              <a:rPr lang="ru-RU" sz="4800" dirty="0">
                <a:effectLst/>
                <a:latin typeface="Segoe Print" panose="02000600000000000000" pitchFamily="2" charset="0"/>
              </a:rPr>
              <a:t>восстановить текст </a:t>
            </a:r>
            <a:r>
              <a:rPr lang="ru-RU" sz="4800" dirty="0" smtClean="0">
                <a:effectLst/>
                <a:latin typeface="Segoe Print" panose="02000600000000000000" pitchFamily="2" charset="0"/>
              </a:rPr>
              <a:t>(</a:t>
            </a:r>
            <a:r>
              <a:rPr lang="ru-RU" sz="4800" dirty="0">
                <a:effectLst/>
                <a:latin typeface="Segoe Print" panose="02000600000000000000" pitchFamily="2" charset="0"/>
              </a:rPr>
              <a:t>фразеологизм и его значение) по этим рисункам. Составьте с данными фразеологизмами </a:t>
            </a:r>
            <a:r>
              <a:rPr lang="ru-RU" sz="4800" dirty="0" smtClean="0">
                <a:effectLst/>
                <a:latin typeface="Segoe Print" panose="02000600000000000000" pitchFamily="2" charset="0"/>
              </a:rPr>
              <a:t>предложения.</a:t>
            </a:r>
            <a:endParaRPr lang="ru-RU" sz="4800" dirty="0">
              <a:solidFill>
                <a:srgbClr val="00206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0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alpha val="69000"/>
              </a:schemeClr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8640"/>
            <a:ext cx="331236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45638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405304"/>
            <a:ext cx="3096344" cy="298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05303"/>
            <a:ext cx="3096344" cy="298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302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>
                <a:effectLst/>
              </a:rPr>
              <a:t> </a:t>
            </a:r>
            <a:br>
              <a:rPr lang="ru-RU" dirty="0">
                <a:effectLst/>
              </a:rPr>
            </a:br>
            <a:r>
              <a:rPr lang="ru-RU" dirty="0">
                <a:solidFill>
                  <a:schemeClr val="tx1"/>
                </a:solidFill>
                <a:effectLst/>
              </a:rPr>
              <a:t>Задание 4.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Segoe Print" panose="02000600000000000000" pitchFamily="2" charset="0"/>
              </a:rPr>
              <a:t>Найдите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Segoe Print" panose="02000600000000000000" pitchFamily="2" charset="0"/>
              </a:rPr>
              <a:t>синонимичные фразеологизмы и соедините их.</a:t>
            </a:r>
            <a:b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Segoe Print" panose="02000600000000000000" pitchFamily="2" charset="0"/>
              </a:rPr>
            </a:b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879014"/>
              </p:ext>
            </p:extLst>
          </p:nvPr>
        </p:nvGraphicFramePr>
        <p:xfrm>
          <a:off x="395536" y="1916832"/>
          <a:ext cx="8496944" cy="4248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8028"/>
                <a:gridCol w="4248916"/>
              </a:tblGrid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Душа болит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Кошки на душе скребут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Держать ухо востро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Ад кромешный на душе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Язык прилип к гортани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Заговаривать зубы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Голову морочить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Набрать в рот воды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chemeClr val="bg1"/>
                          </a:solidFill>
                          <a:effectLst/>
                        </a:rPr>
                        <a:t>Душа ушла в пятки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Держать ушки на макушке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80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Сердце не на месте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Ноги подкосились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9159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50000"/>
              </a:scheme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467544" y="3933057"/>
            <a:ext cx="8064896" cy="200160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ru-RU" sz="3600" b="1" dirty="0"/>
              <a:t>Задание 6. </a:t>
            </a:r>
            <a:endParaRPr lang="ru-RU" sz="3600" b="1" dirty="0" smtClean="0"/>
          </a:p>
          <a:p>
            <a:r>
              <a:rPr lang="ru-RU" sz="36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Какое </a:t>
            </a:r>
            <a:r>
              <a:rPr lang="ru-RU" sz="3600" dirty="0">
                <a:solidFill>
                  <a:srgbClr val="FF0000"/>
                </a:solidFill>
                <a:latin typeface="Segoe Print" panose="02000600000000000000" pitchFamily="2" charset="0"/>
              </a:rPr>
              <a:t>из двух словосочетаний является фразеологизмом? Объясните значение.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107504" y="548681"/>
            <a:ext cx="8928991" cy="1368151"/>
          </a:xfrm>
        </p:spPr>
        <p:txBody>
          <a:bodyPr/>
          <a:lstStyle/>
          <a:p>
            <a:pPr marL="182880" indent="0">
              <a:buNone/>
            </a:pPr>
            <a:r>
              <a:rPr lang="ru-RU" sz="4400" dirty="0">
                <a:effectLst/>
              </a:rPr>
              <a:t>Задание 5. </a:t>
            </a:r>
            <a:r>
              <a:rPr lang="ru-RU" sz="4400" dirty="0" smtClean="0">
                <a:effectLst/>
              </a:rPr>
              <a:t/>
            </a:r>
            <a:br>
              <a:rPr lang="ru-RU" sz="4400" dirty="0" smtClean="0">
                <a:effectLst/>
              </a:rPr>
            </a:br>
            <a:r>
              <a:rPr lang="ru-RU" sz="2800" dirty="0" smtClean="0">
                <a:effectLst/>
                <a:latin typeface="Segoe Print" panose="02000600000000000000" pitchFamily="2" charset="0"/>
              </a:rPr>
              <a:t/>
            </a:r>
            <a:br>
              <a:rPr lang="ru-RU" sz="2800" dirty="0" smtClean="0">
                <a:effectLst/>
                <a:latin typeface="Segoe Print" panose="02000600000000000000" pitchFamily="2" charset="0"/>
              </a:rPr>
            </a:br>
            <a:endParaRPr lang="ru-RU" sz="2800" dirty="0">
              <a:latin typeface="Segoe Print" panose="02000600000000000000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2551837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1556792"/>
            <a:ext cx="900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Какие </a:t>
            </a:r>
            <a:r>
              <a:rPr lang="ru-RU" sz="3200" dirty="0">
                <a:solidFill>
                  <a:srgbClr val="FF0000"/>
                </a:solidFill>
                <a:latin typeface="Segoe Print" panose="02000600000000000000" pitchFamily="2" charset="0"/>
              </a:rPr>
              <a:t>предложения содержат ошибки в употреблении фразеологизмов? Исправьте ошибки и запишите исправленные предложения. Правильные предложения отметьте знаком «+».</a:t>
            </a:r>
          </a:p>
        </p:txBody>
      </p:sp>
    </p:spTree>
    <p:extLst>
      <p:ext uri="{BB962C8B-B14F-4D97-AF65-F5344CB8AC3E}">
        <p14:creationId xmlns:p14="http://schemas.microsoft.com/office/powerpoint/2010/main" val="335794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025" y="332656"/>
            <a:ext cx="8784975" cy="54006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7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Из </a:t>
            </a:r>
            <a:r>
              <a:rPr lang="ru-RU" sz="320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данных фразеологизмов составьте рассказ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>.</a:t>
            </a:r>
            <a:br>
              <a:rPr lang="ru-RU" sz="3200" dirty="0" smtClean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</a:br>
            <a:r>
              <a:rPr lang="ru-RU" sz="320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  <a:t/>
            </a:r>
            <a:br>
              <a:rPr lang="ru-RU" sz="3200" dirty="0">
                <a:solidFill>
                  <a:srgbClr val="FF0000"/>
                </a:solidFill>
                <a:effectLst/>
                <a:latin typeface="Segoe Print" panose="02000600000000000000" pitchFamily="2" charset="0"/>
              </a:rPr>
            </a:b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Элина – моя самая хорошая подруга. Мы давно познакомились, а теперь уже два года за плечами. Она добрая, красивая девушка, и никогда не вешает нос. А еще у нее золотые руки. Мы всегда находим общий язык. Скоро у нее будет день рождения, и я хочу от всей души пожелать ей счастья, радости и успехов в учебе.</a:t>
            </a:r>
            <a:r>
              <a:rPr lang="ru-RU" sz="4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/>
            </a:r>
            <a:br>
              <a:rPr lang="ru-RU" sz="4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7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54281" cy="489654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ОБУЧАЮЩЕЙ МЕТОДИКИ: </a:t>
            </a:r>
            <a:br>
              <a:rPr lang="ru-RU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0" dirty="0" smtClean="0">
                <a:effectLst/>
              </a:rPr>
              <a:t>1</a:t>
            </a:r>
            <a:r>
              <a:rPr lang="ru-RU" sz="2800" dirty="0" smtClean="0">
                <a:effectLst/>
              </a:rPr>
              <a:t>. </a:t>
            </a:r>
            <a:r>
              <a:rPr lang="ru-RU" sz="2800" b="0" dirty="0" smtClean="0">
                <a:effectLst/>
              </a:rPr>
              <a:t>Выявить </a:t>
            </a:r>
            <a:r>
              <a:rPr lang="ru-RU" sz="2800" b="0" dirty="0">
                <a:effectLst/>
              </a:rPr>
              <a:t>и ввести культурологические приращения в изучении отдельных тем раздела «Фразеология».</a:t>
            </a:r>
            <a:br>
              <a:rPr lang="ru-RU" sz="2800" b="0" dirty="0">
                <a:effectLst/>
              </a:rPr>
            </a:br>
            <a:r>
              <a:rPr lang="ru-RU" sz="2800" b="0" dirty="0" smtClean="0">
                <a:effectLst/>
              </a:rPr>
              <a:t>2. Создать </a:t>
            </a:r>
            <a:r>
              <a:rPr lang="ru-RU" sz="2800" b="0" dirty="0">
                <a:effectLst/>
              </a:rPr>
              <a:t>блок материалов репродуктивного и продуктивного типа, которые могут быть использованы при изучении фразеологии для формирования представления обучающихся о взаимосвязи языка и культуры.</a:t>
            </a:r>
            <a:br>
              <a:rPr lang="ru-RU" sz="2800" b="0" dirty="0">
                <a:effectLst/>
              </a:rPr>
            </a:br>
            <a:r>
              <a:rPr lang="ru-RU" sz="2800" b="0" dirty="0" smtClean="0">
                <a:effectLst/>
              </a:rPr>
              <a:t>3. Разработать </a:t>
            </a:r>
            <a:r>
              <a:rPr lang="ru-RU" sz="2800" b="0" dirty="0">
                <a:effectLst/>
              </a:rPr>
              <a:t>систему упражнений, формирующую лингвокультурологический компонент общекультурных компетенций при изучении ФЕ английского и русского языков с соматическим компонентом. </a:t>
            </a:r>
            <a:r>
              <a:rPr lang="ru-RU" sz="4800" dirty="0">
                <a:effectLst/>
              </a:rPr>
              <a:t/>
            </a:r>
            <a:br>
              <a:rPr lang="ru-RU" sz="4800" dirty="0">
                <a:effectLst/>
              </a:rPr>
            </a:br>
            <a:endParaRPr lang="ru-RU" sz="48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37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0000">
              <a:srgbClr val="66008F"/>
            </a:gs>
            <a:gs pos="84000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56467">
            <a:off x="323528" y="1484784"/>
            <a:ext cx="8352928" cy="4896544"/>
          </a:xfrm>
        </p:spPr>
        <p:txBody>
          <a:bodyPr/>
          <a:lstStyle/>
          <a:p>
            <a:pPr marL="0" indent="0" algn="ctr">
              <a:buNone/>
            </a:pPr>
            <a:r>
              <a:rPr lang="ru-RU" sz="88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2150</TotalTime>
  <Words>793</Words>
  <Application>Microsoft Office PowerPoint</Application>
  <PresentationFormat>Экран (4:3)</PresentationFormat>
  <Paragraphs>116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Воздушный поток</vt:lpstr>
      <vt:lpstr>1_Воздушный поток</vt:lpstr>
      <vt:lpstr>Базовая</vt:lpstr>
      <vt:lpstr>Апекс</vt:lpstr>
      <vt:lpstr>   ТЕМА: ФРАЗЕОЛОГИЗМЫ СОМАТИЧЕСКОГО КОДА КУЛЬТУРЫ В ХОДЕ ФОРМИРОВАНИЯ КОМПЕТЕНЦИЙ УЧАЩИХСЯ  (НА МАТЕРИАЛЕ БОЛЬШИХ ФРАЗЕОЛОГИЧЕСКИХ СЛОВАРЕЙ АНГЛИЙСКОГО И РУССКОГО ЯЗЫКОВ)   </vt:lpstr>
      <vt:lpstr>Презентация PowerPoint</vt:lpstr>
      <vt:lpstr>                             актуальность          темы исследования</vt:lpstr>
      <vt:lpstr>Цель исследования:</vt:lpstr>
      <vt:lpstr>Предмет исследования: содержание и пути реализации лингвокультурологического подхода к формированию межкультурной компетенции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3. Попробуй восстановить текст (фразеологизм и его значение) по этим рисункам. Составьте с данными фразеологизмами предложения.</vt:lpstr>
      <vt:lpstr>Презентация PowerPoint</vt:lpstr>
      <vt:lpstr>  Задание 4.  Найдите синонимичные фразеологизмы и соедините их. </vt:lpstr>
      <vt:lpstr>Задание 5.   </vt:lpstr>
      <vt:lpstr>Задание 7. Из данных фразеологизмов составьте рассказ.  Элина – моя самая хорошая подруга. Мы давно познакомились, а теперь уже два года за плечами. Она добрая, красивая девушка, и никогда не вешает нос. А еще у нее золотые руки. Мы всегда находим общий язык. Скоро у нее будет день рождения, и я хочу от всей души пожелать ей счастья, радости и успехов в учебе. </vt:lpstr>
      <vt:lpstr>               ЗАДАЧИ ОБУЧАЮЩЕЙ МЕТОДИКИ:  1. Выявить и ввести культурологические приращения в изучении отдельных тем раздела «Фразеология». 2. Создать блок материалов репродуктивного и продуктивного типа, которые могут быть использованы при изучении фразеологии для формирования представления обучающихся о взаимосвязи языка и культуры. 3. Разработать систему упражнений, формирующую лингвокультурологический компонент общекультурных компетенций при изучении ФЕ английского и русского языков с соматическим компонентом. 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НАЦИОНАЛЬНО-КУЛЬТУРНЫЙ КОМПОНЕНТ ФРАЗЕОЛОГИЗМОВ</dc:title>
  <dc:creator>Yulia</dc:creator>
  <cp:lastModifiedBy>Yulia</cp:lastModifiedBy>
  <cp:revision>79</cp:revision>
  <dcterms:created xsi:type="dcterms:W3CDTF">2013-03-25T14:58:40Z</dcterms:created>
  <dcterms:modified xsi:type="dcterms:W3CDTF">2018-01-16T13:58:48Z</dcterms:modified>
</cp:coreProperties>
</file>