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25" autoAdjust="0"/>
    <p:restoredTop sz="96433" autoAdjust="0"/>
  </p:normalViewPr>
  <p:slideViewPr>
    <p:cSldViewPr snapToGrid="0">
      <p:cViewPr varScale="1">
        <p:scale>
          <a:sx n="85" d="100"/>
          <a:sy n="85" d="100"/>
        </p:scale>
        <p:origin x="-84" y="-54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ru-RU" smtClean="0"/>
              <a:t>Образец заголовка</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9389A218-1BD9-44B7-AD25-60C2204205A7}" type="datetimeFigureOut">
              <a:rPr lang="ru-RU" smtClean="0"/>
              <a:pPr/>
              <a:t>07.02.2017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C5C7EFC-FB93-4B0A-97A4-5DFF6022B23C}" type="slidenum">
              <a:rPr lang="ru-RU" smtClean="0"/>
              <a:pPr/>
              <a:t>‹#›</a:t>
            </a:fld>
            <a:endParaRPr lang="ru-RU"/>
          </a:p>
        </p:txBody>
      </p:sp>
    </p:spTree>
    <p:extLst>
      <p:ext uri="{BB962C8B-B14F-4D97-AF65-F5344CB8AC3E}">
        <p14:creationId xmlns:p14="http://schemas.microsoft.com/office/powerpoint/2010/main" xmlns="" val="1795389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9389A218-1BD9-44B7-AD25-60C2204205A7}" type="datetimeFigureOut">
              <a:rPr lang="ru-RU" smtClean="0"/>
              <a:pPr/>
              <a:t>07.02.2017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C5C7EFC-FB93-4B0A-97A4-5DFF6022B23C}" type="slidenum">
              <a:rPr lang="ru-RU" smtClean="0"/>
              <a:pPr/>
              <a:t>‹#›</a:t>
            </a:fld>
            <a:endParaRPr lang="ru-RU"/>
          </a:p>
        </p:txBody>
      </p:sp>
    </p:spTree>
    <p:extLst>
      <p:ext uri="{BB962C8B-B14F-4D97-AF65-F5344CB8AC3E}">
        <p14:creationId xmlns:p14="http://schemas.microsoft.com/office/powerpoint/2010/main" xmlns="" val="36619137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ru-RU" smtClean="0"/>
              <a:t>Образец заголовка</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9389A218-1BD9-44B7-AD25-60C2204205A7}" type="datetimeFigureOut">
              <a:rPr lang="ru-RU" smtClean="0"/>
              <a:pPr/>
              <a:t>07.02.2017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C5C7EFC-FB93-4B0A-97A4-5DFF6022B23C}" type="slidenum">
              <a:rPr lang="ru-RU" smtClean="0"/>
              <a:pPr/>
              <a:t>‹#›</a:t>
            </a:fld>
            <a:endParaRPr lang="ru-RU"/>
          </a:p>
        </p:txBody>
      </p:sp>
    </p:spTree>
    <p:extLst>
      <p:ext uri="{BB962C8B-B14F-4D97-AF65-F5344CB8AC3E}">
        <p14:creationId xmlns:p14="http://schemas.microsoft.com/office/powerpoint/2010/main" xmlns="" val="1319446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9389A218-1BD9-44B7-AD25-60C2204205A7}" type="datetimeFigureOut">
              <a:rPr lang="ru-RU" smtClean="0"/>
              <a:pPr/>
              <a:t>07.02.2017</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1C5C7EFC-FB93-4B0A-97A4-5DFF6022B23C}" type="slidenum">
              <a:rPr lang="ru-RU" smtClean="0"/>
              <a:pPr/>
              <a:t>‹#›</a:t>
            </a:fld>
            <a:endParaRPr lang="ru-RU"/>
          </a:p>
        </p:txBody>
      </p:sp>
    </p:spTree>
    <p:extLst>
      <p:ext uri="{BB962C8B-B14F-4D97-AF65-F5344CB8AC3E}">
        <p14:creationId xmlns:p14="http://schemas.microsoft.com/office/powerpoint/2010/main" xmlns="" val="5870402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29842" y="2505075"/>
            <a:ext cx="3868340"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29150" y="2505075"/>
            <a:ext cx="3887391"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9389A218-1BD9-44B7-AD25-60C2204205A7}" type="datetimeFigureOut">
              <a:rPr lang="ru-RU" smtClean="0"/>
              <a:pPr/>
              <a:t>07.02.2017</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1C5C7EFC-FB93-4B0A-97A4-5DFF6022B23C}" type="slidenum">
              <a:rPr lang="ru-RU" smtClean="0"/>
              <a:pPr/>
              <a:t>‹#›</a:t>
            </a:fld>
            <a:endParaRPr lang="ru-RU"/>
          </a:p>
        </p:txBody>
      </p:sp>
    </p:spTree>
    <p:extLst>
      <p:ext uri="{BB962C8B-B14F-4D97-AF65-F5344CB8AC3E}">
        <p14:creationId xmlns:p14="http://schemas.microsoft.com/office/powerpoint/2010/main" xmlns="" val="19098864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9389A218-1BD9-44B7-AD25-60C2204205A7}" type="datetimeFigureOut">
              <a:rPr lang="ru-RU" smtClean="0"/>
              <a:pPr/>
              <a:t>07.02.2017</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1C5C7EFC-FB93-4B0A-97A4-5DFF6022B23C}" type="slidenum">
              <a:rPr lang="ru-RU" smtClean="0"/>
              <a:pPr/>
              <a:t>‹#›</a:t>
            </a:fld>
            <a:endParaRPr lang="ru-RU"/>
          </a:p>
        </p:txBody>
      </p:sp>
    </p:spTree>
    <p:extLst>
      <p:ext uri="{BB962C8B-B14F-4D97-AF65-F5344CB8AC3E}">
        <p14:creationId xmlns:p14="http://schemas.microsoft.com/office/powerpoint/2010/main" xmlns="" val="5302645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389A218-1BD9-44B7-AD25-60C2204205A7}" type="datetimeFigureOut">
              <a:rPr lang="ru-RU" smtClean="0"/>
              <a:pPr/>
              <a:t>07.02.2017</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1C5C7EFC-FB93-4B0A-97A4-5DFF6022B23C}" type="slidenum">
              <a:rPr lang="ru-RU" smtClean="0"/>
              <a:pPr/>
              <a:t>‹#›</a:t>
            </a:fld>
            <a:endParaRPr lang="ru-RU"/>
          </a:p>
        </p:txBody>
      </p:sp>
    </p:spTree>
    <p:extLst>
      <p:ext uri="{BB962C8B-B14F-4D97-AF65-F5344CB8AC3E}">
        <p14:creationId xmlns:p14="http://schemas.microsoft.com/office/powerpoint/2010/main" xmlns="" val="17143964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smtClean="0"/>
              <a:t>Образец заголовка</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9389A218-1BD9-44B7-AD25-60C2204205A7}" type="datetimeFigureOut">
              <a:rPr lang="ru-RU" smtClean="0"/>
              <a:pPr/>
              <a:t>07.02.2017</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1C5C7EFC-FB93-4B0A-97A4-5DFF6022B23C}" type="slidenum">
              <a:rPr lang="ru-RU" smtClean="0"/>
              <a:pPr/>
              <a:t>‹#›</a:t>
            </a:fld>
            <a:endParaRPr lang="ru-RU"/>
          </a:p>
        </p:txBody>
      </p:sp>
    </p:spTree>
    <p:extLst>
      <p:ext uri="{BB962C8B-B14F-4D97-AF65-F5344CB8AC3E}">
        <p14:creationId xmlns:p14="http://schemas.microsoft.com/office/powerpoint/2010/main" xmlns="" val="14267339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9389A218-1BD9-44B7-AD25-60C2204205A7}" type="datetimeFigureOut">
              <a:rPr lang="ru-RU" smtClean="0"/>
              <a:pPr/>
              <a:t>07.02.2017</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1C5C7EFC-FB93-4B0A-97A4-5DFF6022B23C}" type="slidenum">
              <a:rPr lang="ru-RU" smtClean="0"/>
              <a:pPr/>
              <a:t>‹#›</a:t>
            </a:fld>
            <a:endParaRPr lang="ru-RU"/>
          </a:p>
        </p:txBody>
      </p:sp>
    </p:spTree>
    <p:extLst>
      <p:ext uri="{BB962C8B-B14F-4D97-AF65-F5344CB8AC3E}">
        <p14:creationId xmlns:p14="http://schemas.microsoft.com/office/powerpoint/2010/main" xmlns="" val="41744860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9389A218-1BD9-44B7-AD25-60C2204205A7}" type="datetimeFigureOut">
              <a:rPr lang="ru-RU" smtClean="0"/>
              <a:pPr/>
              <a:t>07.02.2017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C5C7EFC-FB93-4B0A-97A4-5DFF6022B23C}" type="slidenum">
              <a:rPr lang="ru-RU" smtClean="0"/>
              <a:pPr/>
              <a:t>‹#›</a:t>
            </a:fld>
            <a:endParaRPr lang="ru-RU"/>
          </a:p>
        </p:txBody>
      </p:sp>
    </p:spTree>
    <p:extLst>
      <p:ext uri="{BB962C8B-B14F-4D97-AF65-F5344CB8AC3E}">
        <p14:creationId xmlns:p14="http://schemas.microsoft.com/office/powerpoint/2010/main" xmlns="" val="16772015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9389A218-1BD9-44B7-AD25-60C2204205A7}" type="datetimeFigureOut">
              <a:rPr lang="ru-RU" smtClean="0"/>
              <a:pPr/>
              <a:t>07.02.2017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C5C7EFC-FB93-4B0A-97A4-5DFF6022B23C}" type="slidenum">
              <a:rPr lang="ru-RU" smtClean="0"/>
              <a:pPr/>
              <a:t>‹#›</a:t>
            </a:fld>
            <a:endParaRPr lang="ru-RU"/>
          </a:p>
        </p:txBody>
      </p:sp>
    </p:spTree>
    <p:extLst>
      <p:ext uri="{BB962C8B-B14F-4D97-AF65-F5344CB8AC3E}">
        <p14:creationId xmlns:p14="http://schemas.microsoft.com/office/powerpoint/2010/main" xmlns="" val="13193147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l="-2000" r="-2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389A218-1BD9-44B7-AD25-60C2204205A7}" type="datetimeFigureOut">
              <a:rPr lang="ru-RU" smtClean="0"/>
              <a:pPr/>
              <a:t>07.02.2017</a:t>
            </a:fld>
            <a:endParaRPr lang="ru-RU"/>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C5C7EFC-FB93-4B0A-97A4-5DFF6022B23C}" type="slidenum">
              <a:rPr lang="ru-RU" smtClean="0"/>
              <a:pPr/>
              <a:t>‹#›</a:t>
            </a:fld>
            <a:endParaRPr lang="ru-RU"/>
          </a:p>
        </p:txBody>
      </p:sp>
    </p:spTree>
    <p:extLst>
      <p:ext uri="{BB962C8B-B14F-4D97-AF65-F5344CB8AC3E}">
        <p14:creationId xmlns:p14="http://schemas.microsoft.com/office/powerpoint/2010/main" xmlns="" val="274617792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4062" y="-124757"/>
            <a:ext cx="9139938" cy="6858000"/>
          </a:xfrm>
          <a:prstGeom prst="rect">
            <a:avLst/>
          </a:prstGeom>
        </p:spPr>
      </p:pic>
      <p:sp>
        <p:nvSpPr>
          <p:cNvPr id="4" name="Прямоугольник 3"/>
          <p:cNvSpPr/>
          <p:nvPr/>
        </p:nvSpPr>
        <p:spPr>
          <a:xfrm>
            <a:off x="2408174" y="1013294"/>
            <a:ext cx="6246939" cy="2616101"/>
          </a:xfrm>
          <a:prstGeom prst="rect">
            <a:avLst/>
          </a:prstGeom>
          <a:effectLst/>
        </p:spPr>
        <p:txBody>
          <a:bodyPr wrap="square">
            <a:spAutoFit/>
          </a:bodyPr>
          <a:lstStyle/>
          <a:p>
            <a:pPr algn="ctr"/>
            <a:r>
              <a:rPr lang="ru-RU" sz="6000" b="1" i="1" dirty="0" smtClean="0">
                <a:solidFill>
                  <a:srgbClr val="FF0000"/>
                </a:solidFill>
              </a:rPr>
              <a:t>Пирогов Николай Иванович</a:t>
            </a:r>
          </a:p>
          <a:p>
            <a:pPr algn="ctr"/>
            <a:endParaRPr lang="ru-RU" sz="4400" i="1" dirty="0">
              <a:ln w="0"/>
              <a:solidFill>
                <a:schemeClr val="accent1">
                  <a:lumMod val="50000"/>
                </a:schemeClr>
              </a:solidFill>
              <a:effectLst>
                <a:outerShdw blurRad="38100" dist="25400" dir="5400000" algn="ctr" rotWithShape="0">
                  <a:srgbClr val="6E747A">
                    <a:alpha val="43000"/>
                  </a:srgbClr>
                </a:outerShdw>
              </a:effectLst>
              <a:latin typeface="AGBenguiat Cyr-Bold" panose="020B0500000000000000"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xmlns="" val="2552666071"/>
      </p:ext>
    </p:extLst>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8" presetClass="entr" presetSubtype="0" accel="50000" fill="hold" grpId="0" nodeType="clickEffect">
                                  <p:stCondLst>
                                    <p:cond delay="0"/>
                                  </p:stCondLst>
                                  <p:iterate type="lt">
                                    <p:tmPct val="50000"/>
                                  </p:iterate>
                                  <p:childTnLst>
                                    <p:set>
                                      <p:cBhvr>
                                        <p:cTn id="6" dur="1" fill="hold">
                                          <p:stCondLst>
                                            <p:cond delay="0"/>
                                          </p:stCondLst>
                                        </p:cTn>
                                        <p:tgtEl>
                                          <p:spTgt spid="4"/>
                                        </p:tgtEl>
                                        <p:attrNameLst>
                                          <p:attrName>style.visibility</p:attrName>
                                        </p:attrNameLst>
                                      </p:cBhvr>
                                      <p:to>
                                        <p:strVal val="visible"/>
                                      </p:to>
                                    </p:set>
                                    <p:set>
                                      <p:cBhvr>
                                        <p:cTn id="7" dur="455" fill="hold">
                                          <p:stCondLst>
                                            <p:cond delay="0"/>
                                          </p:stCondLst>
                                        </p:cTn>
                                        <p:tgtEl>
                                          <p:spTgt spid="4"/>
                                        </p:tgtEl>
                                        <p:attrNameLst>
                                          <p:attrName>style.rotation</p:attrName>
                                        </p:attrNameLst>
                                      </p:cBhvr>
                                      <p:to>
                                        <p:strVal val="-45.0"/>
                                      </p:to>
                                    </p:set>
                                    <p:anim calcmode="lin" valueType="num">
                                      <p:cBhvr>
                                        <p:cTn id="8" dur="455" fill="hold">
                                          <p:stCondLst>
                                            <p:cond delay="455"/>
                                          </p:stCondLst>
                                        </p:cTn>
                                        <p:tgtEl>
                                          <p:spTgt spid="4"/>
                                        </p:tgtEl>
                                        <p:attrNameLst>
                                          <p:attrName>style.rotation</p:attrName>
                                        </p:attrNameLst>
                                      </p:cBhvr>
                                      <p:tavLst>
                                        <p:tav tm="0">
                                          <p:val>
                                            <p:fltVal val="-45"/>
                                          </p:val>
                                        </p:tav>
                                        <p:tav tm="69900">
                                          <p:val>
                                            <p:fltVal val="45"/>
                                          </p:val>
                                        </p:tav>
                                        <p:tav tm="100000">
                                          <p:val>
                                            <p:fltVal val="0"/>
                                          </p:val>
                                        </p:tav>
                                      </p:tavLst>
                                    </p:anim>
                                    <p:anim calcmode="lin" valueType="num">
                                      <p:cBhvr>
                                        <p:cTn id="9" dur="455" fill="hold">
                                          <p:stCondLst>
                                            <p:cond delay="0"/>
                                          </p:stCondLst>
                                        </p:cTn>
                                        <p:tgtEl>
                                          <p:spTgt spid="4"/>
                                        </p:tgtEl>
                                        <p:attrNameLst>
                                          <p:attrName>ppt_y</p:attrName>
                                        </p:attrNameLst>
                                      </p:cBhvr>
                                      <p:tavLst>
                                        <p:tav tm="0">
                                          <p:val>
                                            <p:strVal val="#ppt_y-1"/>
                                          </p:val>
                                        </p:tav>
                                        <p:tav tm="100000">
                                          <p:val>
                                            <p:strVal val="#ppt_y-(0.354*#ppt_w-0.172*#ppt_h)"/>
                                          </p:val>
                                        </p:tav>
                                      </p:tavLst>
                                    </p:anim>
                                    <p:anim calcmode="lin" valueType="num">
                                      <p:cBhvr>
                                        <p:cTn id="10" dur="156" decel="50000" autoRev="1" fill="hold">
                                          <p:stCondLst>
                                            <p:cond delay="455"/>
                                          </p:stCondLst>
                                        </p:cTn>
                                        <p:tgtEl>
                                          <p:spTgt spid="4"/>
                                        </p:tgtEl>
                                        <p:attrNameLst>
                                          <p:attrName>ppt_y</p:attrName>
                                        </p:attrNameLst>
                                      </p:cBhvr>
                                      <p:tavLst>
                                        <p:tav tm="0">
                                          <p:val>
                                            <p:strVal val="#ppt_y-(0.354*#ppt_w-0.172*#ppt_h)"/>
                                          </p:val>
                                        </p:tav>
                                        <p:tav tm="100000">
                                          <p:val>
                                            <p:strVal val="#ppt_y-(0.354*#ppt_w-0.172*#ppt_h)-#ppt_h/2"/>
                                          </p:val>
                                        </p:tav>
                                      </p:tavLst>
                                    </p:anim>
                                    <p:anim calcmode="lin" valueType="num">
                                      <p:cBhvr>
                                        <p:cTn id="11" dur="136" fill="hold">
                                          <p:stCondLst>
                                            <p:cond delay="864"/>
                                          </p:stCondLst>
                                        </p:cTn>
                                        <p:tgtEl>
                                          <p:spTgt spid="4"/>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8650" y="0"/>
            <a:ext cx="7886700" cy="1325563"/>
          </a:xfrm>
        </p:spPr>
        <p:txBody>
          <a:bodyPr/>
          <a:lstStyle/>
          <a:p>
            <a:pPr algn="ctr"/>
            <a:r>
              <a:rPr lang="ru-RU" dirty="0" smtClean="0"/>
              <a:t>Детство будущего хирурга</a:t>
            </a:r>
            <a:endParaRPr lang="ru-RU" dirty="0"/>
          </a:p>
        </p:txBody>
      </p:sp>
      <p:sp>
        <p:nvSpPr>
          <p:cNvPr id="3" name="Содержимое 2"/>
          <p:cNvSpPr>
            <a:spLocks noGrp="1"/>
          </p:cNvSpPr>
          <p:nvPr>
            <p:ph sz="half" idx="1"/>
          </p:nvPr>
        </p:nvSpPr>
        <p:spPr>
          <a:xfrm>
            <a:off x="5207620" y="1605776"/>
            <a:ext cx="3657600" cy="4393579"/>
          </a:xfrm>
        </p:spPr>
        <p:txBody>
          <a:bodyPr>
            <a:normAutofit fontScale="85000" lnSpcReduction="20000"/>
          </a:bodyPr>
          <a:lstStyle/>
          <a:p>
            <a:r>
              <a:rPr lang="ru-RU" b="1" dirty="0" smtClean="0">
                <a:solidFill>
                  <a:srgbClr val="002060"/>
                </a:solidFill>
              </a:rPr>
              <a:t>Будущий великий врач Коля Пирогов родился 25 ноября (13 ноября по старому стилю) 1810 года в Москве. Его отец (служивший казначеем) Иван Иванович Пирогов имел четырнадцать детей, большинство умерло в младенчестве; из шестерых оставшихся в живых Николай был самый юный.</a:t>
            </a:r>
            <a:endParaRPr lang="ru-RU" b="1" dirty="0">
              <a:solidFill>
                <a:srgbClr val="002060"/>
              </a:solidFill>
            </a:endParaRPr>
          </a:p>
        </p:txBody>
      </p:sp>
      <p:pic>
        <p:nvPicPr>
          <p:cNvPr id="5" name="Содержимое 4" descr="пирогов.jpg"/>
          <p:cNvPicPr>
            <a:picLocks noGrp="1" noChangeAspect="1"/>
          </p:cNvPicPr>
          <p:nvPr>
            <p:ph sz="half" idx="2"/>
          </p:nvPr>
        </p:nvPicPr>
        <p:blipFill>
          <a:blip r:embed="rId2" cstate="print"/>
          <a:stretch>
            <a:fillRect/>
          </a:stretch>
        </p:blipFill>
        <p:spPr>
          <a:xfrm>
            <a:off x="1012973" y="1539539"/>
            <a:ext cx="3525573" cy="4614451"/>
          </a:xfrm>
        </p:spPr>
      </p:pic>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0" presetClass="entr" presetSubtype="0" fill="hold" nodeType="clickEffect">
                                  <p:stCondLst>
                                    <p:cond delay="0"/>
                                  </p:stCondLst>
                                  <p:iterate type="lt">
                                    <p:tmPct val="10000"/>
                                  </p:iterate>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1"/>
                                          </p:val>
                                        </p:tav>
                                        <p:tav tm="100000">
                                          <p:val>
                                            <p:strVal val="#ppt_x"/>
                                          </p:val>
                                        </p:tav>
                                      </p:tavLst>
                                    </p:anim>
                                    <p:anim calcmode="lin" valueType="num">
                                      <p:cBhvr>
                                        <p:cTn id="15" dur="10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7" presetClass="entr" presetSubtype="0" fill="hold" grpId="0" nodeType="clickEffect">
                                  <p:stCondLst>
                                    <p:cond delay="0"/>
                                  </p:stCondLst>
                                  <p:iterate type="lt">
                                    <p:tmPct val="50000"/>
                                  </p:iterate>
                                  <p:childTnLst>
                                    <p:set>
                                      <p:cBhvr>
                                        <p:cTn id="19" dur="1" fill="hold">
                                          <p:stCondLst>
                                            <p:cond delay="0"/>
                                          </p:stCondLst>
                                        </p:cTn>
                                        <p:tgtEl>
                                          <p:spTgt spid="3">
                                            <p:txEl>
                                              <p:pRg st="0" end="0"/>
                                            </p:txEl>
                                          </p:spTgt>
                                        </p:tgtEl>
                                        <p:attrNameLst>
                                          <p:attrName>style.visibility</p:attrName>
                                        </p:attrNameLst>
                                      </p:cBhvr>
                                      <p:to>
                                        <p:strVal val="visible"/>
                                      </p:to>
                                    </p:set>
                                    <p:anim calcmode="discrete" valueType="clr">
                                      <p:cBhvr override="childStyle">
                                        <p:cTn id="20" dur="80"/>
                                        <p:tgtEl>
                                          <p:spTgt spid="3">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1" dur="80"/>
                                        <p:tgtEl>
                                          <p:spTgt spid="3">
                                            <p:txEl>
                                              <p:pRg st="0" end="0"/>
                                            </p:txEl>
                                          </p:spTgt>
                                        </p:tgtEl>
                                        <p:attrNameLst>
                                          <p:attrName>fillcolor</p:attrName>
                                        </p:attrNameLst>
                                      </p:cBhvr>
                                      <p:tavLst>
                                        <p:tav tm="0">
                                          <p:val>
                                            <p:clrVal>
                                              <a:schemeClr val="accent2"/>
                                            </p:clrVal>
                                          </p:val>
                                        </p:tav>
                                        <p:tav tm="50000">
                                          <p:val>
                                            <p:clrVal>
                                              <a:schemeClr val="hlink"/>
                                            </p:clrVal>
                                          </p:val>
                                        </p:tav>
                                      </p:tavLst>
                                    </p:anim>
                                    <p:set>
                                      <p:cBhvr>
                                        <p:cTn id="22" dur="80"/>
                                        <p:tgtEl>
                                          <p:spTgt spid="3">
                                            <p:txEl>
                                              <p:pRg st="0" end="0"/>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dirty="0" smtClean="0">
                <a:latin typeface="Constantia" pitchFamily="18" charset="0"/>
              </a:rPr>
              <a:t>образование</a:t>
            </a:r>
            <a:endParaRPr lang="ru-RU" dirty="0">
              <a:latin typeface="Constantia" pitchFamily="18" charset="0"/>
            </a:endParaRPr>
          </a:p>
        </p:txBody>
      </p:sp>
      <p:sp>
        <p:nvSpPr>
          <p:cNvPr id="3" name="Содержимое 2"/>
          <p:cNvSpPr>
            <a:spLocks noGrp="1"/>
          </p:cNvSpPr>
          <p:nvPr>
            <p:ph idx="1"/>
          </p:nvPr>
        </p:nvSpPr>
        <p:spPr/>
        <p:style>
          <a:lnRef idx="2">
            <a:schemeClr val="accent1">
              <a:shade val="50000"/>
            </a:schemeClr>
          </a:lnRef>
          <a:fillRef idx="1">
            <a:schemeClr val="accent1"/>
          </a:fillRef>
          <a:effectRef idx="0">
            <a:schemeClr val="accent1"/>
          </a:effectRef>
          <a:fontRef idx="minor">
            <a:schemeClr val="lt1"/>
          </a:fontRef>
        </p:style>
        <p:txBody>
          <a:bodyPr>
            <a:normAutofit fontScale="85000" lnSpcReduction="10000"/>
          </a:bodyPr>
          <a:lstStyle/>
          <a:p>
            <a:r>
              <a:rPr lang="ru-RU" dirty="0" smtClean="0"/>
              <a:t>Получить образование ему помог знакомый семьи — известный московский врач, профессор Московского университета Е. Мухин, который заметил способности мальчика и стал заниматься с ним индивидуально.</a:t>
            </a:r>
          </a:p>
          <a:p>
            <a:r>
              <a:rPr lang="ru-RU" dirty="0" smtClean="0"/>
              <a:t>Когда Николаю исполнилось четырнадцать лет, он поступил на медицинский факультет Московского университета. Для этого ему пришлось прибавить себе два года, но экзамены он сдал не хуже своих старших товарищей. Пирогов учился легко. Кроме того, ему приходилось постоянно подрабатывать, чтобы помочь семье. Наконец Пирогову удалось устроиться на должность прозектора в анатомическом театре. Эта работа дала ему бесценный опыт и убедила его в том, что он должен стать хирургом.</a:t>
            </a:r>
          </a:p>
          <a:p>
            <a:endParaRPr lang="ru-RU" dirty="0"/>
          </a:p>
        </p:txBody>
      </p:sp>
    </p:spTree>
  </p:cSld>
  <p:clrMapOvr>
    <a:masterClrMapping/>
  </p:clrMapOvr>
  <p:transition>
    <p:strips dir="l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52" presetClass="entr" presetSubtype="0" fill="hold" grpId="0" nodeType="clickEffect">
                                  <p:stCondLst>
                                    <p:cond delay="0"/>
                                  </p:stCondLst>
                                  <p:childTnLst>
                                    <p:set>
                                      <p:cBhvr>
                                        <p:cTn id="15" dur="1" fill="hold">
                                          <p:stCondLst>
                                            <p:cond delay="0"/>
                                          </p:stCondLst>
                                        </p:cTn>
                                        <p:tgtEl>
                                          <p:spTgt spid="3">
                                            <p:bg/>
                                          </p:spTgt>
                                        </p:tgtEl>
                                        <p:attrNameLst>
                                          <p:attrName>style.visibility</p:attrName>
                                        </p:attrNameLst>
                                      </p:cBhvr>
                                      <p:to>
                                        <p:strVal val="visible"/>
                                      </p:to>
                                    </p:set>
                                    <p:animScale>
                                      <p:cBhvr>
                                        <p:cTn id="16" dur="1000" decel="50000" fill="hold">
                                          <p:stCondLst>
                                            <p:cond delay="0"/>
                                          </p:stCondLst>
                                        </p:cTn>
                                        <p:tgtEl>
                                          <p:spTgt spid="3">
                                            <p:bg/>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7" dur="1000" decel="50000" fill="hold">
                                          <p:stCondLst>
                                            <p:cond delay="0"/>
                                          </p:stCondLst>
                                        </p:cTn>
                                        <p:tgtEl>
                                          <p:spTgt spid="3">
                                            <p:bg/>
                                          </p:spTgt>
                                        </p:tgtEl>
                                        <p:attrNameLst>
                                          <p:attrName>ppt_x</p:attrName>
                                          <p:attrName>ppt_y</p:attrName>
                                        </p:attrNameLst>
                                      </p:cBhvr>
                                    </p:animMotion>
                                    <p:animEffect transition="in" filter="fade">
                                      <p:cBhvr>
                                        <p:cTn id="18" dur="1000"/>
                                        <p:tgtEl>
                                          <p:spTgt spid="3">
                                            <p:bg/>
                                          </p:spTgt>
                                        </p:tgtEl>
                                      </p:cBhvr>
                                    </p:animEffect>
                                  </p:childTnLst>
                                </p:cTn>
                              </p:par>
                            </p:childTnLst>
                          </p:cTn>
                        </p:par>
                      </p:childTnLst>
                    </p:cTn>
                  </p:par>
                  <p:par>
                    <p:cTn id="19" fill="hold">
                      <p:stCondLst>
                        <p:cond delay="indefinite"/>
                      </p:stCondLst>
                      <p:childTnLst>
                        <p:par>
                          <p:cTn id="20" fill="hold">
                            <p:stCondLst>
                              <p:cond delay="0"/>
                            </p:stCondLst>
                            <p:childTnLst>
                              <p:par>
                                <p:cTn id="21" presetID="52" presetClass="entr" presetSubtype="0" fill="hold" grpId="0" nodeType="clickEffect">
                                  <p:stCondLst>
                                    <p:cond delay="0"/>
                                  </p:stCondLst>
                                  <p:childTnLst>
                                    <p:set>
                                      <p:cBhvr>
                                        <p:cTn id="22" dur="1" fill="hold">
                                          <p:stCondLst>
                                            <p:cond delay="0"/>
                                          </p:stCondLst>
                                        </p:cTn>
                                        <p:tgtEl>
                                          <p:spTgt spid="3">
                                            <p:txEl>
                                              <p:pRg st="0" end="0"/>
                                            </p:txEl>
                                          </p:spTgt>
                                        </p:tgtEl>
                                        <p:attrNameLst>
                                          <p:attrName>style.visibility</p:attrName>
                                        </p:attrNameLst>
                                      </p:cBhvr>
                                      <p:to>
                                        <p:strVal val="visible"/>
                                      </p:to>
                                    </p:set>
                                    <p:animScale>
                                      <p:cBhvr>
                                        <p:cTn id="23" dur="1000" decel="50000" fill="hold">
                                          <p:stCondLst>
                                            <p:cond delay="0"/>
                                          </p:stCondLst>
                                        </p:cTn>
                                        <p:tgtEl>
                                          <p:spTgt spid="3">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4" dur="1000" decel="50000" fill="hold">
                                          <p:stCondLst>
                                            <p:cond delay="0"/>
                                          </p:stCondLst>
                                        </p:cTn>
                                        <p:tgtEl>
                                          <p:spTgt spid="3">
                                            <p:txEl>
                                              <p:pRg st="0" end="0"/>
                                            </p:txEl>
                                          </p:spTgt>
                                        </p:tgtEl>
                                        <p:attrNameLst>
                                          <p:attrName>ppt_x</p:attrName>
                                          <p:attrName>ppt_y</p:attrName>
                                        </p:attrNameLst>
                                      </p:cBhvr>
                                    </p:animMotion>
                                    <p:animEffect transition="in" filter="fade">
                                      <p:cBhvr>
                                        <p:cTn id="25" dur="1000"/>
                                        <p:tgtEl>
                                          <p:spTgt spid="3">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52" presetClass="entr" presetSubtype="0" fill="hold" grpId="0" nodeType="clickEffect">
                                  <p:stCondLst>
                                    <p:cond delay="0"/>
                                  </p:stCondLst>
                                  <p:childTnLst>
                                    <p:set>
                                      <p:cBhvr>
                                        <p:cTn id="29" dur="1" fill="hold">
                                          <p:stCondLst>
                                            <p:cond delay="0"/>
                                          </p:stCondLst>
                                        </p:cTn>
                                        <p:tgtEl>
                                          <p:spTgt spid="3">
                                            <p:txEl>
                                              <p:pRg st="1" end="1"/>
                                            </p:txEl>
                                          </p:spTgt>
                                        </p:tgtEl>
                                        <p:attrNameLst>
                                          <p:attrName>style.visibility</p:attrName>
                                        </p:attrNameLst>
                                      </p:cBhvr>
                                      <p:to>
                                        <p:strVal val="visible"/>
                                      </p:to>
                                    </p:set>
                                    <p:animScale>
                                      <p:cBhvr>
                                        <p:cTn id="30" dur="1000" decel="50000" fill="hold">
                                          <p:stCondLst>
                                            <p:cond delay="0"/>
                                          </p:stCondLst>
                                        </p:cTn>
                                        <p:tgtEl>
                                          <p:spTgt spid="3">
                                            <p:txEl>
                                              <p:pRg st="1" end="1"/>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1" dur="1000" decel="50000" fill="hold">
                                          <p:stCondLst>
                                            <p:cond delay="0"/>
                                          </p:stCondLst>
                                        </p:cTn>
                                        <p:tgtEl>
                                          <p:spTgt spid="3">
                                            <p:txEl>
                                              <p:pRg st="1" end="1"/>
                                            </p:txEl>
                                          </p:spTgt>
                                        </p:tgtEl>
                                        <p:attrNameLst>
                                          <p:attrName>ppt_x</p:attrName>
                                          <p:attrName>ppt_y</p:attrName>
                                        </p:attrNameLst>
                                      </p:cBhvr>
                                    </p:animMotion>
                                    <p:animEffect transition="in" filter="fade">
                                      <p:cBhvr>
                                        <p:cTn id="32"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dirty="0" smtClean="0"/>
              <a:t>Крымская война</a:t>
            </a:r>
            <a:endParaRPr lang="ru-RU" dirty="0"/>
          </a:p>
        </p:txBody>
      </p:sp>
      <p:sp>
        <p:nvSpPr>
          <p:cNvPr id="3" name="Содержимое 2"/>
          <p:cNvSpPr>
            <a:spLocks noGrp="1"/>
          </p:cNvSpPr>
          <p:nvPr>
            <p:ph sz="half" idx="1"/>
          </p:nvPr>
        </p:nvSpPr>
        <p:spPr/>
        <p:style>
          <a:lnRef idx="1">
            <a:schemeClr val="accent2"/>
          </a:lnRef>
          <a:fillRef idx="3">
            <a:schemeClr val="accent2"/>
          </a:fillRef>
          <a:effectRef idx="2">
            <a:schemeClr val="accent2"/>
          </a:effectRef>
          <a:fontRef idx="minor">
            <a:schemeClr val="lt1"/>
          </a:fontRef>
        </p:style>
        <p:txBody>
          <a:bodyPr>
            <a:noAutofit/>
          </a:bodyPr>
          <a:lstStyle/>
          <a:p>
            <a:r>
              <a:rPr lang="ru-RU" sz="1600" dirty="0" smtClean="0"/>
              <a:t>Получить образование ему помог знакомый семьи — известный московский врач, профессор Московского университета Е. Мухин, который заметил способности мальчика и стал заниматься с ним </a:t>
            </a:r>
            <a:r>
              <a:rPr lang="ru-RU" sz="1600" dirty="0" err="1" smtClean="0"/>
              <a:t>индивидуально.Когда</a:t>
            </a:r>
            <a:r>
              <a:rPr lang="ru-RU" sz="1600" dirty="0" smtClean="0"/>
              <a:t> </a:t>
            </a:r>
            <a:r>
              <a:rPr lang="ru-RU" sz="1600" dirty="0" smtClean="0"/>
              <a:t>Николаю исполнилось четырнадцать лет, он поступил на медицинский факультет Московского университета. Для этого ему пришлось прибавить себе два года, но экзамены он сдал не хуже своих старших товарищей. Пирогов учился легко. Кроме того, ему приходилось постоянно подрабатывать, чтобы помочь семье. Наконец Пирогову удалось устроиться на должность прозектора в анатомическом театре. Эта работа дала ему бесценный опыт и убедила его в том, что он должен стать хирургом</a:t>
            </a:r>
            <a:r>
              <a:rPr lang="ru-RU" sz="1600" dirty="0" smtClean="0"/>
              <a:t>.</a:t>
            </a:r>
            <a:endParaRPr lang="ru-RU" sz="1600" dirty="0" smtClean="0"/>
          </a:p>
        </p:txBody>
      </p:sp>
      <p:pic>
        <p:nvPicPr>
          <p:cNvPr id="5" name="Содержимое 4" descr="война.jpg"/>
          <p:cNvPicPr>
            <a:picLocks noGrp="1" noChangeAspect="1"/>
          </p:cNvPicPr>
          <p:nvPr>
            <p:ph sz="half" idx="2"/>
          </p:nvPr>
        </p:nvPicPr>
        <p:blipFill>
          <a:blip r:embed="rId2" cstate="print"/>
          <a:stretch>
            <a:fillRect/>
          </a:stretch>
        </p:blipFill>
        <p:spPr>
          <a:xfrm>
            <a:off x="4833473" y="1418103"/>
            <a:ext cx="3697210" cy="5134845"/>
          </a:xfrm>
          <a:ln>
            <a:noFill/>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p:spPr>
      </p:pic>
    </p:spTree>
  </p:cSld>
  <p:clrMapOvr>
    <a:masterClrMapping/>
  </p:clrMapOvr>
  <p:transition>
    <p:cover dir="l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2" presetClass="entr" presetSubtype="0" fill="hold" grpId="0" nodeType="clickEffect">
                                  <p:stCondLst>
                                    <p:cond delay="0"/>
                                  </p:stCondLst>
                                  <p:childTnLst>
                                    <p:set>
                                      <p:cBhvr>
                                        <p:cTn id="13" dur="1" fill="hold">
                                          <p:stCondLst>
                                            <p:cond delay="0"/>
                                          </p:stCondLst>
                                        </p:cTn>
                                        <p:tgtEl>
                                          <p:spTgt spid="3">
                                            <p:bg/>
                                          </p:spTgt>
                                        </p:tgtEl>
                                        <p:attrNameLst>
                                          <p:attrName>style.visibility</p:attrName>
                                        </p:attrNameLst>
                                      </p:cBhvr>
                                      <p:to>
                                        <p:strVal val="visible"/>
                                      </p:to>
                                    </p:set>
                                    <p:animScale>
                                      <p:cBhvr>
                                        <p:cTn id="14" dur="1000" decel="50000" fill="hold">
                                          <p:stCondLst>
                                            <p:cond delay="0"/>
                                          </p:stCondLst>
                                        </p:cTn>
                                        <p:tgtEl>
                                          <p:spTgt spid="3">
                                            <p:bg/>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1000" decel="50000" fill="hold">
                                          <p:stCondLst>
                                            <p:cond delay="0"/>
                                          </p:stCondLst>
                                        </p:cTn>
                                        <p:tgtEl>
                                          <p:spTgt spid="3">
                                            <p:bg/>
                                          </p:spTgt>
                                        </p:tgtEl>
                                        <p:attrNameLst>
                                          <p:attrName>ppt_x</p:attrName>
                                          <p:attrName>ppt_y</p:attrName>
                                        </p:attrNameLst>
                                      </p:cBhvr>
                                    </p:animMotion>
                                    <p:animEffect transition="in" filter="fade">
                                      <p:cBhvr>
                                        <p:cTn id="16" dur="1000"/>
                                        <p:tgtEl>
                                          <p:spTgt spid="3">
                                            <p:bg/>
                                          </p:spTgt>
                                        </p:tgtEl>
                                      </p:cBhvr>
                                    </p:animEffect>
                                  </p:childTnLst>
                                </p:cTn>
                              </p:par>
                            </p:childTnLst>
                          </p:cTn>
                        </p:par>
                      </p:childTnLst>
                    </p:cTn>
                  </p:par>
                  <p:par>
                    <p:cTn id="17" fill="hold">
                      <p:stCondLst>
                        <p:cond delay="indefinite"/>
                      </p:stCondLst>
                      <p:childTnLst>
                        <p:par>
                          <p:cTn id="18" fill="hold">
                            <p:stCondLst>
                              <p:cond delay="0"/>
                            </p:stCondLst>
                            <p:childTnLst>
                              <p:par>
                                <p:cTn id="19" presetID="52" presetClass="entr" presetSubtype="0" fill="hold" grpId="0" nodeType="clickEffect">
                                  <p:stCondLst>
                                    <p:cond delay="0"/>
                                  </p:stCondLst>
                                  <p:childTnLst>
                                    <p:set>
                                      <p:cBhvr>
                                        <p:cTn id="20" dur="1" fill="hold">
                                          <p:stCondLst>
                                            <p:cond delay="0"/>
                                          </p:stCondLst>
                                        </p:cTn>
                                        <p:tgtEl>
                                          <p:spTgt spid="3">
                                            <p:txEl>
                                              <p:pRg st="0" end="0"/>
                                            </p:txEl>
                                          </p:spTgt>
                                        </p:tgtEl>
                                        <p:attrNameLst>
                                          <p:attrName>style.visibility</p:attrName>
                                        </p:attrNameLst>
                                      </p:cBhvr>
                                      <p:to>
                                        <p:strVal val="visible"/>
                                      </p:to>
                                    </p:set>
                                    <p:animScale>
                                      <p:cBhvr>
                                        <p:cTn id="21" dur="1000" decel="50000" fill="hold">
                                          <p:stCondLst>
                                            <p:cond delay="0"/>
                                          </p:stCondLst>
                                        </p:cTn>
                                        <p:tgtEl>
                                          <p:spTgt spid="3">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1000" decel="50000" fill="hold">
                                          <p:stCondLst>
                                            <p:cond delay="0"/>
                                          </p:stCondLst>
                                        </p:cTn>
                                        <p:tgtEl>
                                          <p:spTgt spid="3">
                                            <p:txEl>
                                              <p:pRg st="0" end="0"/>
                                            </p:txEl>
                                          </p:spTgt>
                                        </p:tgtEl>
                                        <p:attrNameLst>
                                          <p:attrName>ppt_x</p:attrName>
                                          <p:attrName>ppt_y</p:attrName>
                                        </p:attrNameLst>
                                      </p:cBhvr>
                                    </p:animMotion>
                                    <p:animEffect transition="in" filter="fade">
                                      <p:cBhvr>
                                        <p:cTn id="23" dur="1000"/>
                                        <p:tgtEl>
                                          <p:spTgt spid="3">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31" presetClass="entr" presetSubtype="0" fill="hold" nodeType="clickEffect">
                                  <p:stCondLst>
                                    <p:cond delay="0"/>
                                  </p:stCondLst>
                                  <p:iterate type="lt">
                                    <p:tmPct val="5000"/>
                                  </p:iterate>
                                  <p:childTnLst>
                                    <p:set>
                                      <p:cBhvr>
                                        <p:cTn id="27" dur="1" fill="hold">
                                          <p:stCondLst>
                                            <p:cond delay="0"/>
                                          </p:stCondLst>
                                        </p:cTn>
                                        <p:tgtEl>
                                          <p:spTgt spid="5"/>
                                        </p:tgtEl>
                                        <p:attrNameLst>
                                          <p:attrName>style.visibility</p:attrName>
                                        </p:attrNameLst>
                                      </p:cBhvr>
                                      <p:to>
                                        <p:strVal val="visible"/>
                                      </p:to>
                                    </p:set>
                                    <p:anim calcmode="lin" valueType="num">
                                      <p:cBhvr>
                                        <p:cTn id="28" dur="1000" fill="hold"/>
                                        <p:tgtEl>
                                          <p:spTgt spid="5"/>
                                        </p:tgtEl>
                                        <p:attrNameLst>
                                          <p:attrName>ppt_w</p:attrName>
                                        </p:attrNameLst>
                                      </p:cBhvr>
                                      <p:tavLst>
                                        <p:tav tm="0">
                                          <p:val>
                                            <p:fltVal val="0"/>
                                          </p:val>
                                        </p:tav>
                                        <p:tav tm="100000">
                                          <p:val>
                                            <p:strVal val="#ppt_w"/>
                                          </p:val>
                                        </p:tav>
                                      </p:tavLst>
                                    </p:anim>
                                    <p:anim calcmode="lin" valueType="num">
                                      <p:cBhvr>
                                        <p:cTn id="29" dur="1000" fill="hold"/>
                                        <p:tgtEl>
                                          <p:spTgt spid="5"/>
                                        </p:tgtEl>
                                        <p:attrNameLst>
                                          <p:attrName>ppt_h</p:attrName>
                                        </p:attrNameLst>
                                      </p:cBhvr>
                                      <p:tavLst>
                                        <p:tav tm="0">
                                          <p:val>
                                            <p:fltVal val="0"/>
                                          </p:val>
                                        </p:tav>
                                        <p:tav tm="100000">
                                          <p:val>
                                            <p:strVal val="#ppt_h"/>
                                          </p:val>
                                        </p:tav>
                                      </p:tavLst>
                                    </p:anim>
                                    <p:anim calcmode="lin" valueType="num">
                                      <p:cBhvr>
                                        <p:cTn id="30" dur="1000" fill="hold"/>
                                        <p:tgtEl>
                                          <p:spTgt spid="5"/>
                                        </p:tgtEl>
                                        <p:attrNameLst>
                                          <p:attrName>style.rotation</p:attrName>
                                        </p:attrNameLst>
                                      </p:cBhvr>
                                      <p:tavLst>
                                        <p:tav tm="0">
                                          <p:val>
                                            <p:fltVal val="90"/>
                                          </p:val>
                                        </p:tav>
                                        <p:tav tm="100000">
                                          <p:val>
                                            <p:fltVal val="0"/>
                                          </p:val>
                                        </p:tav>
                                      </p:tavLst>
                                    </p:anim>
                                    <p:animEffect transition="in" filter="fade">
                                      <p:cBhvr>
                                        <p:cTn id="31"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dirty="0" smtClean="0">
                <a:solidFill>
                  <a:srgbClr val="FF0000"/>
                </a:solidFill>
              </a:rPr>
              <a:t>Прощай</a:t>
            </a:r>
            <a:r>
              <a:rPr lang="ru-RU" dirty="0" smtClean="0"/>
              <a:t> </a:t>
            </a:r>
            <a:r>
              <a:rPr lang="ru-RU" dirty="0" smtClean="0">
                <a:solidFill>
                  <a:srgbClr val="FF0000"/>
                </a:solidFill>
              </a:rPr>
              <a:t>хирургия!</a:t>
            </a:r>
            <a:endParaRPr lang="ru-RU" dirty="0">
              <a:solidFill>
                <a:srgbClr val="FF0000"/>
              </a:solidFill>
            </a:endParaRPr>
          </a:p>
        </p:txBody>
      </p:sp>
      <p:sp>
        <p:nvSpPr>
          <p:cNvPr id="3" name="Содержимое 2"/>
          <p:cNvSpPr>
            <a:spLocks noGrp="1"/>
          </p:cNvSpPr>
          <p:nvPr>
            <p:ph sz="half" idx="1"/>
          </p:nvPr>
        </p:nvSpPr>
        <p:spPr/>
        <p:txBody>
          <a:bodyPr>
            <a:normAutofit fontScale="40000" lnSpcReduction="20000"/>
          </a:bodyPr>
          <a:lstStyle/>
          <a:p>
            <a:r>
              <a:rPr lang="ru-RU" sz="3400" dirty="0" smtClean="0"/>
              <a:t>На некоторое время Николай Пирогов поселился в своем имении «Вишня» неподалеку от Винницы, где организовал бесплатную больницу. Он выезжал оттуда только за границу, а также по приглашению Петербургского университета для чтения лекций. К этому времени Пирогов уже был членом нескольких иностранных </a:t>
            </a:r>
            <a:r>
              <a:rPr lang="ru-RU" sz="3400" dirty="0" err="1" smtClean="0"/>
              <a:t>академий.В</a:t>
            </a:r>
            <a:r>
              <a:rPr lang="ru-RU" sz="3400" dirty="0" smtClean="0"/>
              <a:t> </a:t>
            </a:r>
            <a:r>
              <a:rPr lang="ru-RU" sz="3400" dirty="0" smtClean="0"/>
              <a:t>мае 1881 года в Москве и Петербурге торжественно отмечали пятидесятилетие научной деятельности Пирогова. С приветствием к нему обратился великий русский физиолог Иван Михайлович Сеченов. Однако в это время ученый уже был неизлечимо болен, и летом 1881 года он умер в своем </a:t>
            </a:r>
            <a:r>
              <a:rPr lang="ru-RU" sz="3400" dirty="0" err="1" smtClean="0"/>
              <a:t>имении.Значение</a:t>
            </a:r>
            <a:r>
              <a:rPr lang="ru-RU" sz="3400" dirty="0" smtClean="0"/>
              <a:t> </a:t>
            </a:r>
            <a:r>
              <a:rPr lang="ru-RU" sz="3400" dirty="0" smtClean="0"/>
              <a:t>деятельности Николая Ивановича Пирогов состоит в том, что своим самоотверженным и часто бескорыстным трудом он превратил хирургию в науку, вооружив врачей научно обоснованной методикой оперативного </a:t>
            </a:r>
            <a:r>
              <a:rPr lang="ru-RU" sz="3400" dirty="0" err="1" smtClean="0"/>
              <a:t>вмешательства.Незадолго</a:t>
            </a:r>
            <a:r>
              <a:rPr lang="ru-RU" sz="3400" dirty="0" smtClean="0"/>
              <a:t> </a:t>
            </a:r>
            <a:r>
              <a:rPr lang="ru-RU" sz="3400" dirty="0" smtClean="0"/>
              <a:t>до смерти ученый сделал еще одно открытие — предложил совершенно новый способ бальзамирования умерших. До наших дней в церкви села Вишни хранится набальзамированное этим способом тело самого Пирогова.</a:t>
            </a:r>
          </a:p>
          <a:p>
            <a:endParaRPr lang="ru-RU" dirty="0"/>
          </a:p>
        </p:txBody>
      </p:sp>
      <p:pic>
        <p:nvPicPr>
          <p:cNvPr id="5" name="Содержимое 4" descr="pirogov_01.jpg"/>
          <p:cNvPicPr>
            <a:picLocks noGrp="1" noChangeAspect="1"/>
          </p:cNvPicPr>
          <p:nvPr>
            <p:ph sz="half" idx="2"/>
          </p:nvPr>
        </p:nvPicPr>
        <p:blipFill>
          <a:blip r:embed="rId2" cstate="print"/>
          <a:stretch>
            <a:fillRect/>
          </a:stretch>
        </p:blipFill>
        <p:spPr>
          <a:xfrm>
            <a:off x="4954087" y="1728439"/>
            <a:ext cx="3755016" cy="4371277"/>
          </a:xfrm>
        </p:spPr>
      </p:pic>
    </p:spTree>
  </p:cSld>
  <p:clrMapOvr>
    <a:masterClrMapping/>
  </p:clrMapOvr>
  <p:transition>
    <p:checke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8" presetClass="entr" presetSubtype="0" accel="50000" fill="hold" grpId="0" nodeType="click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set>
                                      <p:cBhvr>
                                        <p:cTn id="7" dur="455" fill="hold">
                                          <p:stCondLst>
                                            <p:cond delay="0"/>
                                          </p:stCondLst>
                                        </p:cTn>
                                        <p:tgtEl>
                                          <p:spTgt spid="2"/>
                                        </p:tgtEl>
                                        <p:attrNameLst>
                                          <p:attrName>style.rotation</p:attrName>
                                        </p:attrNameLst>
                                      </p:cBhvr>
                                      <p:to>
                                        <p:strVal val="-45.0"/>
                                      </p:to>
                                    </p:set>
                                    <p:anim calcmode="lin" valueType="num">
                                      <p:cBhvr>
                                        <p:cTn id="8" dur="455" fill="hold">
                                          <p:stCondLst>
                                            <p:cond delay="455"/>
                                          </p:stCondLst>
                                        </p:cTn>
                                        <p:tgtEl>
                                          <p:spTgt spid="2"/>
                                        </p:tgtEl>
                                        <p:attrNameLst>
                                          <p:attrName>style.rotation</p:attrName>
                                        </p:attrNameLst>
                                      </p:cBhvr>
                                      <p:tavLst>
                                        <p:tav tm="0">
                                          <p:val>
                                            <p:fltVal val="-45"/>
                                          </p:val>
                                        </p:tav>
                                        <p:tav tm="69900">
                                          <p:val>
                                            <p:fltVal val="45"/>
                                          </p:val>
                                        </p:tav>
                                        <p:tav tm="100000">
                                          <p:val>
                                            <p:fltVal val="0"/>
                                          </p:val>
                                        </p:tav>
                                      </p:tavLst>
                                    </p:anim>
                                    <p:anim calcmode="lin" valueType="num">
                                      <p:cBhvr>
                                        <p:cTn id="9" dur="455" fill="hold">
                                          <p:stCondLst>
                                            <p:cond delay="0"/>
                                          </p:stCondLst>
                                        </p:cTn>
                                        <p:tgtEl>
                                          <p:spTgt spid="2"/>
                                        </p:tgtEl>
                                        <p:attrNameLst>
                                          <p:attrName>ppt_y</p:attrName>
                                        </p:attrNameLst>
                                      </p:cBhvr>
                                      <p:tavLst>
                                        <p:tav tm="0">
                                          <p:val>
                                            <p:strVal val="#ppt_y-1"/>
                                          </p:val>
                                        </p:tav>
                                        <p:tav tm="100000">
                                          <p:val>
                                            <p:strVal val="#ppt_y-(0.354*#ppt_w-0.172*#ppt_h)"/>
                                          </p:val>
                                        </p:tav>
                                      </p:tavLst>
                                    </p:anim>
                                    <p:anim calcmode="lin" valueType="num">
                                      <p:cBhvr>
                                        <p:cTn id="10" dur="156" decel="50000" autoRev="1" fill="hold">
                                          <p:stCondLst>
                                            <p:cond delay="455"/>
                                          </p:stCondLst>
                                        </p:cTn>
                                        <p:tgtEl>
                                          <p:spTgt spid="2"/>
                                        </p:tgtEl>
                                        <p:attrNameLst>
                                          <p:attrName>ppt_y</p:attrName>
                                        </p:attrNameLst>
                                      </p:cBhvr>
                                      <p:tavLst>
                                        <p:tav tm="0">
                                          <p:val>
                                            <p:strVal val="#ppt_y-(0.354*#ppt_w-0.172*#ppt_h)"/>
                                          </p:val>
                                        </p:tav>
                                        <p:tav tm="100000">
                                          <p:val>
                                            <p:strVal val="#ppt_y-(0.354*#ppt_w-0.172*#ppt_h)-#ppt_h/2"/>
                                          </p:val>
                                        </p:tav>
                                      </p:tavLst>
                                    </p:anim>
                                    <p:anim calcmode="lin" valueType="num">
                                      <p:cBhvr>
                                        <p:cTn id="11" dur="136" fill="hold">
                                          <p:stCondLst>
                                            <p:cond delay="864"/>
                                          </p:stCondLst>
                                        </p:cTn>
                                        <p:tgtEl>
                                          <p:spTgt spid="2"/>
                                        </p:tgtEl>
                                        <p:attrNameLst>
                                          <p:attrName>ppt_y</p:attrName>
                                        </p:attrNameLst>
                                      </p:cBhvr>
                                      <p:tavLst>
                                        <p:tav tm="0">
                                          <p:val>
                                            <p:strVal val="#ppt_y-(0.354*#ppt_w-0.172*#ppt_h)"/>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52" presetClass="entr" presetSubtype="0" fill="hold" grpId="0" nodeType="clickEffect">
                                  <p:stCondLst>
                                    <p:cond delay="0"/>
                                  </p:stCondLst>
                                  <p:childTnLst>
                                    <p:set>
                                      <p:cBhvr>
                                        <p:cTn id="15" dur="1" fill="hold">
                                          <p:stCondLst>
                                            <p:cond delay="0"/>
                                          </p:stCondLst>
                                        </p:cTn>
                                        <p:tgtEl>
                                          <p:spTgt spid="3">
                                            <p:txEl>
                                              <p:pRg st="0" end="0"/>
                                            </p:txEl>
                                          </p:spTgt>
                                        </p:tgtEl>
                                        <p:attrNameLst>
                                          <p:attrName>style.visibility</p:attrName>
                                        </p:attrNameLst>
                                      </p:cBhvr>
                                      <p:to>
                                        <p:strVal val="visible"/>
                                      </p:to>
                                    </p:set>
                                    <p:animScale>
                                      <p:cBhvr>
                                        <p:cTn id="16" dur="1000" decel="50000" fill="hold">
                                          <p:stCondLst>
                                            <p:cond delay="0"/>
                                          </p:stCondLst>
                                        </p:cTn>
                                        <p:tgtEl>
                                          <p:spTgt spid="3">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7" dur="1000" decel="50000" fill="hold">
                                          <p:stCondLst>
                                            <p:cond delay="0"/>
                                          </p:stCondLst>
                                        </p:cTn>
                                        <p:tgtEl>
                                          <p:spTgt spid="3">
                                            <p:txEl>
                                              <p:pRg st="0" end="0"/>
                                            </p:txEl>
                                          </p:spTgt>
                                        </p:tgtEl>
                                        <p:attrNameLst>
                                          <p:attrName>ppt_x</p:attrName>
                                          <p:attrName>ppt_y</p:attrName>
                                        </p:attrNameLst>
                                      </p:cBhvr>
                                    </p:animMotion>
                                    <p:animEffect transition="in" filter="fade">
                                      <p:cBhvr>
                                        <p:cTn id="18" dur="1000"/>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dirty="0" smtClean="0"/>
              <a:t>Смерть великого хирурга</a:t>
            </a:r>
            <a:endParaRPr lang="ru-RU" dirty="0"/>
          </a:p>
        </p:txBody>
      </p:sp>
      <p:sp>
        <p:nvSpPr>
          <p:cNvPr id="3" name="Содержимое 2"/>
          <p:cNvSpPr>
            <a:spLocks noGrp="1"/>
          </p:cNvSpPr>
          <p:nvPr>
            <p:ph sz="half" idx="1"/>
          </p:nvPr>
        </p:nvSpPr>
        <p:spPr/>
        <p:txBody>
          <a:bodyPr>
            <a:normAutofit fontScale="85000" lnSpcReduction="20000"/>
          </a:bodyPr>
          <a:lstStyle/>
          <a:p>
            <a:r>
              <a:rPr lang="ru-RU" dirty="0" smtClean="0"/>
              <a:t>Память о великом хирурге сохраняется и сейчас. Ежегодно в день его рождения присуждаются премия и медаль его имени за достижения в области анатомии и хирургии. В доме, где жил </a:t>
            </a:r>
            <a:r>
              <a:rPr lang="ru-RU" b="1" dirty="0" smtClean="0"/>
              <a:t>Николай Пирогов</a:t>
            </a:r>
            <a:r>
              <a:rPr lang="ru-RU" dirty="0" smtClean="0"/>
              <a:t>, открыт музей истории медицины, кроме того, его именем названы некоторые медицинские учреждения и городские улицы.</a:t>
            </a:r>
            <a:endParaRPr lang="ru-RU" dirty="0"/>
          </a:p>
        </p:txBody>
      </p:sp>
      <p:pic>
        <p:nvPicPr>
          <p:cNvPr id="5" name="Содержимое 4" descr="памятник пирогов.JPG"/>
          <p:cNvPicPr>
            <a:picLocks noGrp="1" noChangeAspect="1"/>
          </p:cNvPicPr>
          <p:nvPr>
            <p:ph sz="half" idx="2"/>
          </p:nvPr>
        </p:nvPicPr>
        <p:blipFill>
          <a:blip r:embed="rId2" cstate="print"/>
          <a:stretch>
            <a:fillRect/>
          </a:stretch>
        </p:blipFill>
        <p:spPr>
          <a:xfrm>
            <a:off x="4828478" y="1685556"/>
            <a:ext cx="3566996" cy="4755995"/>
          </a:xfrm>
        </p:spPr>
      </p:pic>
    </p:spTree>
  </p:cSld>
  <p:clrMapOvr>
    <a:masterClrMapping/>
  </p:clrMapOvr>
  <p:transition>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2000"/>
                                        <p:tgtEl>
                                          <p:spTgt spid="3">
                                            <p:txEl>
                                              <p:pRg st="0" end="0"/>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ru-RU" dirty="0" smtClean="0">
                <a:solidFill>
                  <a:srgbClr val="FF0000"/>
                </a:solidFill>
                <a:latin typeface="Comic Sans MS" pitchFamily="66" charset="0"/>
              </a:rPr>
              <a:t>Спасибо </a:t>
            </a:r>
            <a:r>
              <a:rPr lang="ru-RU" dirty="0" smtClean="0">
                <a:solidFill>
                  <a:srgbClr val="FF0000"/>
                </a:solidFill>
                <a:latin typeface="Comic Sans MS" pitchFamily="66" charset="0"/>
              </a:rPr>
              <a:t>за </a:t>
            </a:r>
            <a:r>
              <a:rPr lang="ru-RU" dirty="0" smtClean="0">
                <a:solidFill>
                  <a:srgbClr val="FF0000"/>
                </a:solidFill>
                <a:latin typeface="Comic Sans MS" pitchFamily="66" charset="0"/>
              </a:rPr>
              <a:t>внимание!</a:t>
            </a:r>
            <a:endParaRPr lang="ru-RU" dirty="0">
              <a:solidFill>
                <a:srgbClr val="FF0000"/>
              </a:solidFill>
              <a:latin typeface="Comic Sans MS" pitchFamily="66" charset="0"/>
            </a:endParaRPr>
          </a:p>
        </p:txBody>
      </p:sp>
      <p:sp>
        <p:nvSpPr>
          <p:cNvPr id="3" name="Подзаголовок 2"/>
          <p:cNvSpPr>
            <a:spLocks noGrp="1"/>
          </p:cNvSpPr>
          <p:nvPr>
            <p:ph type="subTitle" idx="1"/>
          </p:nvPr>
        </p:nvSpPr>
        <p:spPr>
          <a:xfrm>
            <a:off x="5118410" y="4717160"/>
            <a:ext cx="3652024" cy="1655762"/>
          </a:xfrm>
        </p:spPr>
        <p:txBody>
          <a:bodyPr/>
          <a:lstStyle/>
          <a:p>
            <a:r>
              <a:rPr lang="ru-RU" dirty="0" smtClean="0"/>
              <a:t>Презентацию выполнил</a:t>
            </a:r>
          </a:p>
          <a:p>
            <a:r>
              <a:rPr lang="ru-RU" dirty="0" smtClean="0"/>
              <a:t>Ученик 6 </a:t>
            </a:r>
            <a:r>
              <a:rPr lang="ru-RU" dirty="0" err="1" smtClean="0"/>
              <a:t>кл</a:t>
            </a:r>
            <a:r>
              <a:rPr lang="ru-RU" dirty="0" smtClean="0"/>
              <a:t>.</a:t>
            </a:r>
          </a:p>
          <a:p>
            <a:r>
              <a:rPr lang="ru-RU" dirty="0" smtClean="0"/>
              <a:t>Дровянников Александр</a:t>
            </a:r>
            <a:endParaRPr lang="ru-RU" dirty="0"/>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8" presetClass="entr" presetSubtype="0" accel="50000" fill="hold" grpId="0" nodeType="click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set>
                                      <p:cBhvr>
                                        <p:cTn id="7" dur="455" fill="hold">
                                          <p:stCondLst>
                                            <p:cond delay="0"/>
                                          </p:stCondLst>
                                        </p:cTn>
                                        <p:tgtEl>
                                          <p:spTgt spid="2"/>
                                        </p:tgtEl>
                                        <p:attrNameLst>
                                          <p:attrName>style.rotation</p:attrName>
                                        </p:attrNameLst>
                                      </p:cBhvr>
                                      <p:to>
                                        <p:strVal val="-45.0"/>
                                      </p:to>
                                    </p:set>
                                    <p:anim calcmode="lin" valueType="num">
                                      <p:cBhvr>
                                        <p:cTn id="8" dur="455" fill="hold">
                                          <p:stCondLst>
                                            <p:cond delay="455"/>
                                          </p:stCondLst>
                                        </p:cTn>
                                        <p:tgtEl>
                                          <p:spTgt spid="2"/>
                                        </p:tgtEl>
                                        <p:attrNameLst>
                                          <p:attrName>style.rotation</p:attrName>
                                        </p:attrNameLst>
                                      </p:cBhvr>
                                      <p:tavLst>
                                        <p:tav tm="0">
                                          <p:val>
                                            <p:fltVal val="-45"/>
                                          </p:val>
                                        </p:tav>
                                        <p:tav tm="69900">
                                          <p:val>
                                            <p:fltVal val="45"/>
                                          </p:val>
                                        </p:tav>
                                        <p:tav tm="100000">
                                          <p:val>
                                            <p:fltVal val="0"/>
                                          </p:val>
                                        </p:tav>
                                      </p:tavLst>
                                    </p:anim>
                                    <p:anim calcmode="lin" valueType="num">
                                      <p:cBhvr>
                                        <p:cTn id="9" dur="455" fill="hold">
                                          <p:stCondLst>
                                            <p:cond delay="0"/>
                                          </p:stCondLst>
                                        </p:cTn>
                                        <p:tgtEl>
                                          <p:spTgt spid="2"/>
                                        </p:tgtEl>
                                        <p:attrNameLst>
                                          <p:attrName>ppt_y</p:attrName>
                                        </p:attrNameLst>
                                      </p:cBhvr>
                                      <p:tavLst>
                                        <p:tav tm="0">
                                          <p:val>
                                            <p:strVal val="#ppt_y-1"/>
                                          </p:val>
                                        </p:tav>
                                        <p:tav tm="100000">
                                          <p:val>
                                            <p:strVal val="#ppt_y-(0.354*#ppt_w-0.172*#ppt_h)"/>
                                          </p:val>
                                        </p:tav>
                                      </p:tavLst>
                                    </p:anim>
                                    <p:anim calcmode="lin" valueType="num">
                                      <p:cBhvr>
                                        <p:cTn id="10" dur="156" decel="50000" autoRev="1" fill="hold">
                                          <p:stCondLst>
                                            <p:cond delay="455"/>
                                          </p:stCondLst>
                                        </p:cTn>
                                        <p:tgtEl>
                                          <p:spTgt spid="2"/>
                                        </p:tgtEl>
                                        <p:attrNameLst>
                                          <p:attrName>ppt_y</p:attrName>
                                        </p:attrNameLst>
                                      </p:cBhvr>
                                      <p:tavLst>
                                        <p:tav tm="0">
                                          <p:val>
                                            <p:strVal val="#ppt_y-(0.354*#ppt_w-0.172*#ppt_h)"/>
                                          </p:val>
                                        </p:tav>
                                        <p:tav tm="100000">
                                          <p:val>
                                            <p:strVal val="#ppt_y-(0.354*#ppt_w-0.172*#ppt_h)-#ppt_h/2"/>
                                          </p:val>
                                        </p:tav>
                                      </p:tavLst>
                                    </p:anim>
                                    <p:anim calcmode="lin" valueType="num">
                                      <p:cBhvr>
                                        <p:cTn id="11" dur="136" fill="hold">
                                          <p:stCondLst>
                                            <p:cond delay="864"/>
                                          </p:stCondLst>
                                        </p:cTn>
                                        <p:tgtEl>
                                          <p:spTgt spid="2"/>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Тема Office">
  <a:themeElements>
    <a:clrScheme name="Тема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Тема 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260</TotalTime>
  <Words>425</Words>
  <Application>Microsoft Office PowerPoint</Application>
  <PresentationFormat>Экран (4:3)</PresentationFormat>
  <Paragraphs>16</Paragraphs>
  <Slides>7</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7</vt:i4>
      </vt:variant>
    </vt:vector>
  </HeadingPairs>
  <TitlesOfParts>
    <vt:vector size="8" baseType="lpstr">
      <vt:lpstr>Тема Office</vt:lpstr>
      <vt:lpstr>Слайд 1</vt:lpstr>
      <vt:lpstr>Детство будущего хирурга</vt:lpstr>
      <vt:lpstr>образование</vt:lpstr>
      <vt:lpstr>Крымская война</vt:lpstr>
      <vt:lpstr>Прощай хирургия!</vt:lpstr>
      <vt:lpstr>Смерть великого хирурга</vt:lpstr>
      <vt:lpstr>Спасибо за внимание!</vt:lpstr>
    </vt:vector>
  </TitlesOfParts>
  <Company>SPecialiST RePack</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Михаил Горяйнов</dc:creator>
  <cp:lastModifiedBy>Алексей</cp:lastModifiedBy>
  <cp:revision>31</cp:revision>
  <dcterms:created xsi:type="dcterms:W3CDTF">2013-11-19T05:52:05Z</dcterms:created>
  <dcterms:modified xsi:type="dcterms:W3CDTF">2017-02-07T15:18:08Z</dcterms:modified>
</cp:coreProperties>
</file>