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4F4B717-5212-4CD6-98F5-6366FC17AE9C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C113407-BA42-4611-91EA-74D4B9EFA9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533400"/>
            <a:ext cx="5757656" cy="2868168"/>
          </a:xfrm>
        </p:spPr>
        <p:txBody>
          <a:bodyPr/>
          <a:lstStyle/>
          <a:p>
            <a:pPr algn="ctr"/>
            <a:r>
              <a:rPr lang="ru-RU" dirty="0" smtClean="0"/>
              <a:t>Морфологические разборы частей речи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43570" y="3539864"/>
            <a:ext cx="2825650" cy="1675086"/>
          </a:xfrm>
        </p:spPr>
        <p:txBody>
          <a:bodyPr/>
          <a:lstStyle/>
          <a:p>
            <a:pPr algn="l"/>
            <a:r>
              <a:rPr lang="ru-RU" smtClean="0"/>
              <a:t>Выполнил </a:t>
            </a:r>
            <a:endParaRPr lang="ru-RU" smtClean="0"/>
          </a:p>
          <a:p>
            <a:pPr algn="l"/>
            <a:r>
              <a:rPr lang="ru-RU" smtClean="0"/>
              <a:t>ученик 7 </a:t>
            </a:r>
            <a:r>
              <a:rPr lang="ru-RU" dirty="0" smtClean="0"/>
              <a:t>класса </a:t>
            </a:r>
          </a:p>
          <a:p>
            <a:pPr algn="l"/>
            <a:r>
              <a:rPr lang="ru-RU" dirty="0" err="1" smtClean="0"/>
              <a:t>Дровянников</a:t>
            </a:r>
            <a:r>
              <a:rPr lang="ru-RU" dirty="0" smtClean="0"/>
              <a:t> </a:t>
            </a:r>
          </a:p>
          <a:p>
            <a:pPr algn="l"/>
            <a:r>
              <a:rPr lang="ru-RU" dirty="0" smtClean="0"/>
              <a:t>Александр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658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Вспомним, что мы походили на прошлом уроке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Что такое спряжение?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Сколько у 2-го спряжения окончаний? Сколько у 1-го?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Назовите все глаголы исключения.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МорФОЛОГИЯ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Морфоло́гия</a:t>
            </a:r>
            <a:r>
              <a:rPr lang="ru-RU" sz="3600" dirty="0" smtClean="0"/>
              <a:t> — раздел грамматики, основными объектами которого являются слова естественных языков, их значимые части и морфологические признаки. В задачи морфологии.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Морфологический разбор существительного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	</a:t>
            </a:r>
            <a:r>
              <a:rPr lang="ru-RU" sz="1200" dirty="0" smtClean="0"/>
              <a:t>3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Возле озера вырос камыш.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I.</a:t>
            </a:r>
            <a:r>
              <a:rPr lang="ru-RU" dirty="0" smtClean="0"/>
              <a:t>(чего?) озера.</a:t>
            </a:r>
          </a:p>
          <a:p>
            <a:pPr>
              <a:buNone/>
            </a:pPr>
            <a:r>
              <a:rPr lang="ru-RU" dirty="0" err="1" smtClean="0"/>
              <a:t>Н.ф.-озеро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II.</a:t>
            </a:r>
            <a:r>
              <a:rPr lang="ru-RU" dirty="0" smtClean="0"/>
              <a:t>Пост.- неодуш.,нариц.,ср.р.,2 </a:t>
            </a:r>
            <a:r>
              <a:rPr lang="ru-RU" dirty="0" err="1" smtClean="0"/>
              <a:t>скл</a:t>
            </a:r>
            <a:r>
              <a:rPr lang="ru-RU" dirty="0" smtClean="0"/>
              <a:t>.</a:t>
            </a:r>
            <a:r>
              <a:rPr lang="en-US" dirty="0" smtClean="0"/>
              <a:t>;</a:t>
            </a:r>
            <a:r>
              <a:rPr lang="ru-RU" dirty="0" err="1" smtClean="0"/>
              <a:t>непост.-ед.ч.,Р.п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dirty="0" smtClean="0"/>
              <a:t>III.</a:t>
            </a:r>
            <a:r>
              <a:rPr lang="ru-RU" dirty="0" smtClean="0"/>
              <a:t>Возле(чего?)озера.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786050" y="5286388"/>
            <a:ext cx="14287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3214678" y="5286388"/>
            <a:ext cx="21431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643306" y="5286388"/>
            <a:ext cx="714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Морфологический разбор прилагательного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	</a:t>
            </a:r>
            <a:r>
              <a:rPr lang="ru-RU" sz="1200" dirty="0" smtClean="0"/>
              <a:t>3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Деревенские мальчишки играли в футбол.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I</a:t>
            </a:r>
            <a:r>
              <a:rPr lang="ru-RU" dirty="0" smtClean="0"/>
              <a:t>.Мальчишки (какие?) деревенские.</a:t>
            </a:r>
          </a:p>
          <a:p>
            <a:pPr>
              <a:buNone/>
            </a:pPr>
            <a:r>
              <a:rPr lang="ru-RU" dirty="0" smtClean="0"/>
              <a:t>Н.ф.- деревенский</a:t>
            </a:r>
          </a:p>
          <a:p>
            <a:pPr>
              <a:buNone/>
            </a:pPr>
            <a:r>
              <a:rPr lang="en-US" dirty="0" smtClean="0"/>
              <a:t>II.</a:t>
            </a:r>
            <a:r>
              <a:rPr lang="ru-RU" dirty="0" err="1" smtClean="0"/>
              <a:t>Пост.-относит</a:t>
            </a:r>
            <a:r>
              <a:rPr lang="en-US" dirty="0" smtClean="0"/>
              <a:t>;</a:t>
            </a:r>
            <a:r>
              <a:rPr lang="ru-RU" dirty="0" err="1" smtClean="0"/>
              <a:t>непост.-мн.ч.,И.п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dirty="0" smtClean="0"/>
              <a:t>III.</a:t>
            </a:r>
            <a:r>
              <a:rPr lang="ru-RU" dirty="0" smtClean="0"/>
              <a:t>Мальчишки (какие?) деревенские.</a:t>
            </a:r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4037428" y="4902591"/>
            <a:ext cx="2180492" cy="140677"/>
          </a:xfrm>
          <a:custGeom>
            <a:avLst/>
            <a:gdLst>
              <a:gd name="connsiteX0" fmla="*/ 0 w 2180492"/>
              <a:gd name="connsiteY0" fmla="*/ 105507 h 140677"/>
              <a:gd name="connsiteX1" fmla="*/ 182880 w 2180492"/>
              <a:gd name="connsiteY1" fmla="*/ 77372 h 140677"/>
              <a:gd name="connsiteX2" fmla="*/ 337624 w 2180492"/>
              <a:gd name="connsiteY2" fmla="*/ 133643 h 140677"/>
              <a:gd name="connsiteX3" fmla="*/ 604910 w 2180492"/>
              <a:gd name="connsiteY3" fmla="*/ 63304 h 140677"/>
              <a:gd name="connsiteX4" fmla="*/ 731520 w 2180492"/>
              <a:gd name="connsiteY4" fmla="*/ 119575 h 140677"/>
              <a:gd name="connsiteX5" fmla="*/ 942535 w 2180492"/>
              <a:gd name="connsiteY5" fmla="*/ 49237 h 140677"/>
              <a:gd name="connsiteX6" fmla="*/ 1153550 w 2180492"/>
              <a:gd name="connsiteY6" fmla="*/ 119575 h 140677"/>
              <a:gd name="connsiteX7" fmla="*/ 1406769 w 2180492"/>
              <a:gd name="connsiteY7" fmla="*/ 49237 h 140677"/>
              <a:gd name="connsiteX8" fmla="*/ 1645920 w 2180492"/>
              <a:gd name="connsiteY8" fmla="*/ 133643 h 140677"/>
              <a:gd name="connsiteX9" fmla="*/ 1828800 w 2180492"/>
              <a:gd name="connsiteY9" fmla="*/ 7034 h 140677"/>
              <a:gd name="connsiteX10" fmla="*/ 2053883 w 2180492"/>
              <a:gd name="connsiteY10" fmla="*/ 91440 h 140677"/>
              <a:gd name="connsiteX11" fmla="*/ 2180492 w 2180492"/>
              <a:gd name="connsiteY11" fmla="*/ 91440 h 14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80492" h="140677">
                <a:moveTo>
                  <a:pt x="0" y="105507"/>
                </a:moveTo>
                <a:cubicBezTo>
                  <a:pt x="63304" y="89095"/>
                  <a:pt x="126609" y="72683"/>
                  <a:pt x="182880" y="77372"/>
                </a:cubicBezTo>
                <a:cubicBezTo>
                  <a:pt x="239151" y="82061"/>
                  <a:pt x="267286" y="135988"/>
                  <a:pt x="337624" y="133643"/>
                </a:cubicBezTo>
                <a:cubicBezTo>
                  <a:pt x="407962" y="131298"/>
                  <a:pt x="539261" y="65649"/>
                  <a:pt x="604910" y="63304"/>
                </a:cubicBezTo>
                <a:cubicBezTo>
                  <a:pt x="670559" y="60959"/>
                  <a:pt x="675249" y="121919"/>
                  <a:pt x="731520" y="119575"/>
                </a:cubicBezTo>
                <a:cubicBezTo>
                  <a:pt x="787791" y="117231"/>
                  <a:pt x="872197" y="49237"/>
                  <a:pt x="942535" y="49237"/>
                </a:cubicBezTo>
                <a:cubicBezTo>
                  <a:pt x="1012873" y="49237"/>
                  <a:pt x="1076178" y="119575"/>
                  <a:pt x="1153550" y="119575"/>
                </a:cubicBezTo>
                <a:cubicBezTo>
                  <a:pt x="1230922" y="119575"/>
                  <a:pt x="1324707" y="46892"/>
                  <a:pt x="1406769" y="49237"/>
                </a:cubicBezTo>
                <a:cubicBezTo>
                  <a:pt x="1488831" y="51582"/>
                  <a:pt x="1575582" y="140677"/>
                  <a:pt x="1645920" y="133643"/>
                </a:cubicBezTo>
                <a:cubicBezTo>
                  <a:pt x="1716258" y="126609"/>
                  <a:pt x="1760806" y="14068"/>
                  <a:pt x="1828800" y="7034"/>
                </a:cubicBezTo>
                <a:cubicBezTo>
                  <a:pt x="1896794" y="0"/>
                  <a:pt x="1995268" y="77372"/>
                  <a:pt x="2053883" y="91440"/>
                </a:cubicBezTo>
                <a:cubicBezTo>
                  <a:pt x="2112498" y="105508"/>
                  <a:pt x="2146495" y="98474"/>
                  <a:pt x="2180492" y="9144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Морфологический разбор глагола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		    </a:t>
            </a:r>
            <a:r>
              <a:rPr lang="ru-RU" sz="1200" dirty="0" smtClean="0"/>
              <a:t>3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Васнецов изображал сказочные иллюстрации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I.</a:t>
            </a:r>
            <a:r>
              <a:rPr lang="ru-RU" dirty="0" smtClean="0"/>
              <a:t>(что делал?) изображал</a:t>
            </a:r>
          </a:p>
          <a:p>
            <a:pPr>
              <a:buNone/>
            </a:pPr>
            <a:r>
              <a:rPr lang="ru-RU" dirty="0" smtClean="0"/>
              <a:t>Н.ф.- изображать</a:t>
            </a:r>
          </a:p>
          <a:p>
            <a:pPr>
              <a:buNone/>
            </a:pPr>
            <a:r>
              <a:rPr lang="en-US" dirty="0" smtClean="0"/>
              <a:t>II.</a:t>
            </a:r>
            <a:r>
              <a:rPr lang="ru-RU" dirty="0" err="1" smtClean="0"/>
              <a:t>Пост.-несов.вид.,невозвр.,неперех</a:t>
            </a:r>
            <a:r>
              <a:rPr lang="ru-RU" dirty="0" smtClean="0"/>
              <a:t>.,</a:t>
            </a:r>
            <a:r>
              <a:rPr lang="en-US" dirty="0" smtClean="0"/>
              <a:t>I</a:t>
            </a:r>
            <a:r>
              <a:rPr lang="ru-RU" dirty="0" err="1" smtClean="0"/>
              <a:t>спр</a:t>
            </a:r>
            <a:r>
              <a:rPr lang="ru-RU" dirty="0" smtClean="0"/>
              <a:t> </a:t>
            </a:r>
            <a:r>
              <a:rPr lang="en-US" dirty="0" smtClean="0"/>
              <a:t>;</a:t>
            </a:r>
            <a:r>
              <a:rPr lang="ru-RU" dirty="0" err="1" smtClean="0"/>
              <a:t>непост</a:t>
            </a:r>
            <a:r>
              <a:rPr lang="ru-RU" dirty="0" smtClean="0"/>
              <a:t>- </a:t>
            </a:r>
            <a:r>
              <a:rPr lang="ru-RU" dirty="0" err="1" smtClean="0"/>
              <a:t>изъяв.накл</a:t>
            </a:r>
            <a:r>
              <a:rPr lang="ru-RU" dirty="0" smtClean="0"/>
              <a:t>., ед.ч., м.р., И.п., 3л</a:t>
            </a:r>
          </a:p>
          <a:p>
            <a:pPr>
              <a:buNone/>
            </a:pPr>
            <a:r>
              <a:rPr lang="en-US" dirty="0" smtClean="0"/>
              <a:t>III.</a:t>
            </a:r>
            <a:r>
              <a:rPr lang="ru-RU" dirty="0" smtClean="0"/>
              <a:t>(что делал?) изображал.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28926" y="5214950"/>
            <a:ext cx="164307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928926" y="5286388"/>
            <a:ext cx="15716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Применим полученные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1.Сделайте морфологический разбор существительного </a:t>
            </a:r>
            <a:r>
              <a:rPr lang="ru-RU" i="1" dirty="0" smtClean="0"/>
              <a:t>пейзаж.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		</a:t>
            </a:r>
            <a:r>
              <a:rPr lang="ru-RU" sz="4000" i="1" dirty="0" smtClean="0">
                <a:solidFill>
                  <a:srgbClr val="FF0000"/>
                </a:solidFill>
              </a:rPr>
              <a:t>проверим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Применим полученные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1.Сделайте морфологический разбор существительного </a:t>
            </a:r>
            <a:r>
              <a:rPr lang="ru-RU" i="1" dirty="0" smtClean="0"/>
              <a:t>пейзаж.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I.</a:t>
            </a:r>
            <a:r>
              <a:rPr lang="ru-RU" dirty="0" smtClean="0"/>
              <a:t>(что?) пейзаж</a:t>
            </a:r>
          </a:p>
          <a:p>
            <a:pPr>
              <a:buNone/>
            </a:pPr>
            <a:r>
              <a:rPr lang="ru-RU" dirty="0" err="1" smtClean="0"/>
              <a:t>Н.ф.-пейзаж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II.</a:t>
            </a:r>
            <a:r>
              <a:rPr lang="ru-RU" dirty="0" smtClean="0"/>
              <a:t>Пост.-неодуш.,нариц.,2скл.,м.р</a:t>
            </a:r>
            <a:r>
              <a:rPr lang="en-US" dirty="0" smtClean="0"/>
              <a:t>;</a:t>
            </a:r>
            <a:r>
              <a:rPr lang="ru-RU" dirty="0" err="1" smtClean="0"/>
              <a:t>непост</a:t>
            </a:r>
            <a:r>
              <a:rPr lang="ru-RU" dirty="0" smtClean="0"/>
              <a:t>.- </a:t>
            </a:r>
            <a:r>
              <a:rPr lang="ru-RU" dirty="0" err="1" smtClean="0"/>
              <a:t>ед.ч.,И.п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dirty="0" smtClean="0"/>
              <a:t>III.</a:t>
            </a:r>
            <a:r>
              <a:rPr lang="ru-RU" dirty="0" smtClean="0"/>
              <a:t>(что?)пейзаж.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714480" y="4714884"/>
            <a:ext cx="121444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Применяем полученные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2.Сделайте морфологический разбор слова </a:t>
            </a:r>
            <a:r>
              <a:rPr lang="ru-RU" i="1" dirty="0" smtClean="0"/>
              <a:t>прелестная.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			     </a:t>
            </a:r>
            <a:r>
              <a:rPr lang="ru-RU" sz="4000" i="1" dirty="0" smtClean="0">
                <a:solidFill>
                  <a:srgbClr val="FF0000"/>
                </a:solidFill>
              </a:rPr>
              <a:t>проверим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Применяем полученные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2.Сделайте морфологический разбор слова </a:t>
            </a:r>
            <a:r>
              <a:rPr lang="ru-RU" i="1" dirty="0" smtClean="0"/>
              <a:t>прелестная.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en-US" dirty="0" smtClean="0"/>
              <a:t>I.</a:t>
            </a:r>
            <a:r>
              <a:rPr lang="ru-RU" dirty="0" smtClean="0"/>
              <a:t>(какая?) прелестная</a:t>
            </a:r>
          </a:p>
          <a:p>
            <a:pPr>
              <a:buNone/>
            </a:pPr>
            <a:r>
              <a:rPr lang="en-US" dirty="0" smtClean="0"/>
              <a:t>II</a:t>
            </a:r>
            <a:r>
              <a:rPr lang="ru-RU" dirty="0" smtClean="0"/>
              <a:t>.Пост.- качеств.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dirty="0" err="1" smtClean="0"/>
              <a:t>непост</a:t>
            </a:r>
            <a:r>
              <a:rPr lang="ru-RU" dirty="0" smtClean="0"/>
              <a:t>.- ед.ч., </a:t>
            </a:r>
            <a:r>
              <a:rPr lang="ru-RU" dirty="0" err="1" smtClean="0"/>
              <a:t>ж.р.,И.п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dirty="0" smtClean="0"/>
              <a:t>III</a:t>
            </a:r>
            <a:r>
              <a:rPr lang="ru-RU" dirty="0" smtClean="0"/>
              <a:t>.(какая?) </a:t>
            </a:r>
            <a:r>
              <a:rPr lang="ru-RU" i="1" dirty="0" smtClean="0"/>
              <a:t>прелестная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			</a:t>
            </a:r>
            <a:endParaRPr lang="ru-RU" sz="4000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2123728" y="4293096"/>
            <a:ext cx="1856232" cy="144016"/>
          </a:xfrm>
          <a:custGeom>
            <a:avLst/>
            <a:gdLst>
              <a:gd name="connsiteX0" fmla="*/ 0 w 1856232"/>
              <a:gd name="connsiteY0" fmla="*/ 128016 h 159852"/>
              <a:gd name="connsiteX1" fmla="*/ 18288 w 1856232"/>
              <a:gd name="connsiteY1" fmla="*/ 100584 h 159852"/>
              <a:gd name="connsiteX2" fmla="*/ 73152 w 1856232"/>
              <a:gd name="connsiteY2" fmla="*/ 82296 h 159852"/>
              <a:gd name="connsiteX3" fmla="*/ 137160 w 1856232"/>
              <a:gd name="connsiteY3" fmla="*/ 64008 h 159852"/>
              <a:gd name="connsiteX4" fmla="*/ 228600 w 1856232"/>
              <a:gd name="connsiteY4" fmla="*/ 82296 h 159852"/>
              <a:gd name="connsiteX5" fmla="*/ 310896 w 1856232"/>
              <a:gd name="connsiteY5" fmla="*/ 146304 h 159852"/>
              <a:gd name="connsiteX6" fmla="*/ 502920 w 1856232"/>
              <a:gd name="connsiteY6" fmla="*/ 137160 h 159852"/>
              <a:gd name="connsiteX7" fmla="*/ 557784 w 1856232"/>
              <a:gd name="connsiteY7" fmla="*/ 100584 h 159852"/>
              <a:gd name="connsiteX8" fmla="*/ 585216 w 1856232"/>
              <a:gd name="connsiteY8" fmla="*/ 91440 h 159852"/>
              <a:gd name="connsiteX9" fmla="*/ 640080 w 1856232"/>
              <a:gd name="connsiteY9" fmla="*/ 64008 h 159852"/>
              <a:gd name="connsiteX10" fmla="*/ 676656 w 1856232"/>
              <a:gd name="connsiteY10" fmla="*/ 36576 h 159852"/>
              <a:gd name="connsiteX11" fmla="*/ 804672 w 1856232"/>
              <a:gd name="connsiteY11" fmla="*/ 64008 h 159852"/>
              <a:gd name="connsiteX12" fmla="*/ 850392 w 1856232"/>
              <a:gd name="connsiteY12" fmla="*/ 118872 h 159852"/>
              <a:gd name="connsiteX13" fmla="*/ 905256 w 1856232"/>
              <a:gd name="connsiteY13" fmla="*/ 155448 h 159852"/>
              <a:gd name="connsiteX14" fmla="*/ 1088136 w 1856232"/>
              <a:gd name="connsiteY14" fmla="*/ 146304 h 159852"/>
              <a:gd name="connsiteX15" fmla="*/ 1115568 w 1856232"/>
              <a:gd name="connsiteY15" fmla="*/ 137160 h 159852"/>
              <a:gd name="connsiteX16" fmla="*/ 1143000 w 1856232"/>
              <a:gd name="connsiteY16" fmla="*/ 109728 h 159852"/>
              <a:gd name="connsiteX17" fmla="*/ 1179576 w 1856232"/>
              <a:gd name="connsiteY17" fmla="*/ 54864 h 159852"/>
              <a:gd name="connsiteX18" fmla="*/ 1197864 w 1856232"/>
              <a:gd name="connsiteY18" fmla="*/ 27432 h 159852"/>
              <a:gd name="connsiteX19" fmla="*/ 1225296 w 1856232"/>
              <a:gd name="connsiteY19" fmla="*/ 18288 h 159852"/>
              <a:gd name="connsiteX20" fmla="*/ 1298448 w 1856232"/>
              <a:gd name="connsiteY20" fmla="*/ 45720 h 159852"/>
              <a:gd name="connsiteX21" fmla="*/ 1325880 w 1856232"/>
              <a:gd name="connsiteY21" fmla="*/ 54864 h 159852"/>
              <a:gd name="connsiteX22" fmla="*/ 1380744 w 1856232"/>
              <a:gd name="connsiteY22" fmla="*/ 91440 h 159852"/>
              <a:gd name="connsiteX23" fmla="*/ 1389888 w 1856232"/>
              <a:gd name="connsiteY23" fmla="*/ 118872 h 159852"/>
              <a:gd name="connsiteX24" fmla="*/ 1417320 w 1856232"/>
              <a:gd name="connsiteY24" fmla="*/ 128016 h 159852"/>
              <a:gd name="connsiteX25" fmla="*/ 1444752 w 1856232"/>
              <a:gd name="connsiteY25" fmla="*/ 146304 h 159852"/>
              <a:gd name="connsiteX26" fmla="*/ 1572768 w 1856232"/>
              <a:gd name="connsiteY26" fmla="*/ 109728 h 159852"/>
              <a:gd name="connsiteX27" fmla="*/ 1609344 w 1856232"/>
              <a:gd name="connsiteY27" fmla="*/ 54864 h 159852"/>
              <a:gd name="connsiteX28" fmla="*/ 1664208 w 1856232"/>
              <a:gd name="connsiteY28" fmla="*/ 18288 h 159852"/>
              <a:gd name="connsiteX29" fmla="*/ 1691640 w 1856232"/>
              <a:gd name="connsiteY29" fmla="*/ 0 h 159852"/>
              <a:gd name="connsiteX30" fmla="*/ 1737360 w 1856232"/>
              <a:gd name="connsiteY30" fmla="*/ 36576 h 159852"/>
              <a:gd name="connsiteX31" fmla="*/ 1764792 w 1856232"/>
              <a:gd name="connsiteY31" fmla="*/ 91440 h 159852"/>
              <a:gd name="connsiteX32" fmla="*/ 1856232 w 1856232"/>
              <a:gd name="connsiteY32" fmla="*/ 91440 h 15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856232" h="159852">
                <a:moveTo>
                  <a:pt x="0" y="128016"/>
                </a:moveTo>
                <a:cubicBezTo>
                  <a:pt x="6096" y="118872"/>
                  <a:pt x="8969" y="106409"/>
                  <a:pt x="18288" y="100584"/>
                </a:cubicBezTo>
                <a:cubicBezTo>
                  <a:pt x="34635" y="90367"/>
                  <a:pt x="54450" y="86971"/>
                  <a:pt x="73152" y="82296"/>
                </a:cubicBezTo>
                <a:cubicBezTo>
                  <a:pt x="119079" y="70814"/>
                  <a:pt x="97806" y="77126"/>
                  <a:pt x="137160" y="64008"/>
                </a:cubicBezTo>
                <a:cubicBezTo>
                  <a:pt x="153062" y="66280"/>
                  <a:pt x="206502" y="70019"/>
                  <a:pt x="228600" y="82296"/>
                </a:cubicBezTo>
                <a:cubicBezTo>
                  <a:pt x="277818" y="109639"/>
                  <a:pt x="277575" y="112983"/>
                  <a:pt x="310896" y="146304"/>
                </a:cubicBezTo>
                <a:cubicBezTo>
                  <a:pt x="374904" y="143256"/>
                  <a:pt x="439911" y="148828"/>
                  <a:pt x="502920" y="137160"/>
                </a:cubicBezTo>
                <a:cubicBezTo>
                  <a:pt x="524532" y="133158"/>
                  <a:pt x="536932" y="107535"/>
                  <a:pt x="557784" y="100584"/>
                </a:cubicBezTo>
                <a:cubicBezTo>
                  <a:pt x="566928" y="97536"/>
                  <a:pt x="576595" y="95751"/>
                  <a:pt x="585216" y="91440"/>
                </a:cubicBezTo>
                <a:cubicBezTo>
                  <a:pt x="656120" y="55988"/>
                  <a:pt x="571129" y="86992"/>
                  <a:pt x="640080" y="64008"/>
                </a:cubicBezTo>
                <a:cubicBezTo>
                  <a:pt x="652272" y="54864"/>
                  <a:pt x="661550" y="38590"/>
                  <a:pt x="676656" y="36576"/>
                </a:cubicBezTo>
                <a:cubicBezTo>
                  <a:pt x="756923" y="25874"/>
                  <a:pt x="759433" y="33849"/>
                  <a:pt x="804672" y="64008"/>
                </a:cubicBezTo>
                <a:cubicBezTo>
                  <a:pt x="820928" y="88392"/>
                  <a:pt x="826021" y="99917"/>
                  <a:pt x="850392" y="118872"/>
                </a:cubicBezTo>
                <a:cubicBezTo>
                  <a:pt x="867742" y="132366"/>
                  <a:pt x="905256" y="155448"/>
                  <a:pt x="905256" y="155448"/>
                </a:cubicBezTo>
                <a:cubicBezTo>
                  <a:pt x="966216" y="152400"/>
                  <a:pt x="1027329" y="151592"/>
                  <a:pt x="1088136" y="146304"/>
                </a:cubicBezTo>
                <a:cubicBezTo>
                  <a:pt x="1097738" y="145469"/>
                  <a:pt x="1107548" y="142507"/>
                  <a:pt x="1115568" y="137160"/>
                </a:cubicBezTo>
                <a:cubicBezTo>
                  <a:pt x="1126328" y="129987"/>
                  <a:pt x="1133856" y="118872"/>
                  <a:pt x="1143000" y="109728"/>
                </a:cubicBezTo>
                <a:cubicBezTo>
                  <a:pt x="1159070" y="61519"/>
                  <a:pt x="1141523" y="100527"/>
                  <a:pt x="1179576" y="54864"/>
                </a:cubicBezTo>
                <a:cubicBezTo>
                  <a:pt x="1186611" y="46421"/>
                  <a:pt x="1189282" y="34297"/>
                  <a:pt x="1197864" y="27432"/>
                </a:cubicBezTo>
                <a:cubicBezTo>
                  <a:pt x="1205390" y="21411"/>
                  <a:pt x="1216152" y="21336"/>
                  <a:pt x="1225296" y="18288"/>
                </a:cubicBezTo>
                <a:cubicBezTo>
                  <a:pt x="1313505" y="35930"/>
                  <a:pt x="1235660" y="14326"/>
                  <a:pt x="1298448" y="45720"/>
                </a:cubicBezTo>
                <a:cubicBezTo>
                  <a:pt x="1307069" y="50031"/>
                  <a:pt x="1317454" y="50183"/>
                  <a:pt x="1325880" y="54864"/>
                </a:cubicBezTo>
                <a:cubicBezTo>
                  <a:pt x="1345093" y="65538"/>
                  <a:pt x="1380744" y="91440"/>
                  <a:pt x="1380744" y="91440"/>
                </a:cubicBezTo>
                <a:cubicBezTo>
                  <a:pt x="1383792" y="100584"/>
                  <a:pt x="1383072" y="112056"/>
                  <a:pt x="1389888" y="118872"/>
                </a:cubicBezTo>
                <a:cubicBezTo>
                  <a:pt x="1396704" y="125688"/>
                  <a:pt x="1408699" y="123705"/>
                  <a:pt x="1417320" y="128016"/>
                </a:cubicBezTo>
                <a:cubicBezTo>
                  <a:pt x="1427150" y="132931"/>
                  <a:pt x="1435608" y="140208"/>
                  <a:pt x="1444752" y="146304"/>
                </a:cubicBezTo>
                <a:cubicBezTo>
                  <a:pt x="1526316" y="138889"/>
                  <a:pt x="1533783" y="159852"/>
                  <a:pt x="1572768" y="109728"/>
                </a:cubicBezTo>
                <a:cubicBezTo>
                  <a:pt x="1586262" y="92378"/>
                  <a:pt x="1591056" y="67056"/>
                  <a:pt x="1609344" y="54864"/>
                </a:cubicBezTo>
                <a:lnTo>
                  <a:pt x="1664208" y="18288"/>
                </a:lnTo>
                <a:lnTo>
                  <a:pt x="1691640" y="0"/>
                </a:lnTo>
                <a:cubicBezTo>
                  <a:pt x="1723279" y="10546"/>
                  <a:pt x="1720816" y="3488"/>
                  <a:pt x="1737360" y="36576"/>
                </a:cubicBezTo>
                <a:cubicBezTo>
                  <a:pt x="1742384" y="46624"/>
                  <a:pt x="1749817" y="87696"/>
                  <a:pt x="1764792" y="91440"/>
                </a:cubicBezTo>
                <a:cubicBezTo>
                  <a:pt x="1794362" y="98832"/>
                  <a:pt x="1825752" y="91440"/>
                  <a:pt x="1856232" y="9144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Применяем полученные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3. Сделайте морфологический разбор слова </a:t>
            </a:r>
            <a:r>
              <a:rPr lang="ru-RU" i="1" dirty="0" smtClean="0"/>
              <a:t>копать.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				</a:t>
            </a:r>
            <a:r>
              <a:rPr lang="ru-RU" sz="4000" i="1" dirty="0" smtClean="0">
                <a:solidFill>
                  <a:srgbClr val="FF0000"/>
                </a:solidFill>
              </a:rPr>
              <a:t>проверим</a:t>
            </a:r>
            <a:endParaRPr lang="ru-RU" sz="4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Применяем полученные знания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3. Сделайте морфологический разбор слова </a:t>
            </a:r>
            <a:r>
              <a:rPr lang="ru-RU" i="1" dirty="0" smtClean="0"/>
              <a:t>копать.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dirty="0" smtClean="0"/>
              <a:t>I</a:t>
            </a:r>
            <a:r>
              <a:rPr lang="ru-RU" dirty="0" smtClean="0"/>
              <a:t>.(что делать?) копать</a:t>
            </a:r>
          </a:p>
          <a:p>
            <a:pPr>
              <a:buNone/>
            </a:pPr>
            <a:r>
              <a:rPr lang="ru-RU" dirty="0" smtClean="0"/>
              <a:t>Н.ф.- копать</a:t>
            </a:r>
          </a:p>
          <a:p>
            <a:pPr>
              <a:buNone/>
            </a:pPr>
            <a:r>
              <a:rPr lang="en-US" dirty="0" smtClean="0"/>
              <a:t>II</a:t>
            </a:r>
            <a:r>
              <a:rPr lang="ru-RU" dirty="0" smtClean="0"/>
              <a:t>.Пост.- </a:t>
            </a:r>
            <a:r>
              <a:rPr lang="ru-RU" dirty="0" err="1" smtClean="0"/>
              <a:t>несов.вид.неперех.,невозвр</a:t>
            </a:r>
            <a:r>
              <a:rPr lang="ru-RU" dirty="0" smtClean="0"/>
              <a:t>.,</a:t>
            </a:r>
            <a:r>
              <a:rPr lang="en-US" dirty="0" smtClean="0"/>
              <a:t>I</a:t>
            </a:r>
            <a:r>
              <a:rPr lang="ru-RU" dirty="0" smtClean="0"/>
              <a:t>-е </a:t>
            </a:r>
            <a:r>
              <a:rPr lang="ru-RU" dirty="0" err="1" smtClean="0"/>
              <a:t>спр</a:t>
            </a:r>
            <a:r>
              <a:rPr lang="ru-RU" dirty="0" smtClean="0"/>
              <a:t>.</a:t>
            </a:r>
            <a:r>
              <a:rPr lang="en-US" dirty="0" smtClean="0"/>
              <a:t>;</a:t>
            </a:r>
            <a:r>
              <a:rPr lang="ru-RU" dirty="0" smtClean="0"/>
              <a:t> </a:t>
            </a:r>
            <a:r>
              <a:rPr lang="ru-RU" dirty="0" err="1" smtClean="0"/>
              <a:t>непост.-неопр.ф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en-US" dirty="0" smtClean="0"/>
              <a:t>III.</a:t>
            </a:r>
            <a:r>
              <a:rPr lang="ru-RU" dirty="0" smtClean="0"/>
              <a:t>(что делать?) копать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987824" y="5157192"/>
            <a:ext cx="1080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987824" y="5229200"/>
            <a:ext cx="10801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pPr algn="ctr"/>
            <a:r>
              <a:rPr lang="ru-RU" dirty="0" smtClean="0"/>
              <a:t>Вопросы по новой теме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1.Что такое морфология?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2.Что изучает морфология?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toni-stark_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73956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81</TotalTime>
  <Words>231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Морфологические разборы частей речи</vt:lpstr>
      <vt:lpstr>Вспомним, что мы походили на прошлом уроке</vt:lpstr>
      <vt:lpstr>МорФОЛОГИЯ</vt:lpstr>
      <vt:lpstr>Морфологический разбор существительного</vt:lpstr>
      <vt:lpstr>Морфологический разбор прилагательного</vt:lpstr>
      <vt:lpstr>Морфологический разбор глагола</vt:lpstr>
      <vt:lpstr>Применим полученные знания</vt:lpstr>
      <vt:lpstr>Применим полученные знания</vt:lpstr>
      <vt:lpstr>Применяем полученные знания</vt:lpstr>
      <vt:lpstr>Применяем полученные знания</vt:lpstr>
      <vt:lpstr>Применяем полученные знания</vt:lpstr>
      <vt:lpstr>Применяем полученные знания</vt:lpstr>
      <vt:lpstr>Вопросы по новой теме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Морфологические разборы частей речи</dc:title>
  <dc:creator>Олеся Васильевна</dc:creator>
  <cp:lastModifiedBy>NB01</cp:lastModifiedBy>
  <cp:revision>10</cp:revision>
  <dcterms:created xsi:type="dcterms:W3CDTF">2017-05-17T14:55:44Z</dcterms:created>
  <dcterms:modified xsi:type="dcterms:W3CDTF">2018-01-17T06:59:03Z</dcterms:modified>
</cp:coreProperties>
</file>