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2041-D465-4561-ABC6-A7853613E23D}" type="datetimeFigureOut">
              <a:rPr lang="ru-RU" smtClean="0"/>
              <a:t>17.01.2018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7F9D5-A2BD-4664-A915-97B785B1A2B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2041-D465-4561-ABC6-A7853613E23D}" type="datetimeFigureOut">
              <a:rPr lang="ru-RU" smtClean="0"/>
              <a:t>17.01.2018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7F9D5-A2BD-4664-A915-97B785B1A2B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2041-D465-4561-ABC6-A7853613E23D}" type="datetimeFigureOut">
              <a:rPr lang="ru-RU" smtClean="0"/>
              <a:t>17.01.2018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7F9D5-A2BD-4664-A915-97B785B1A2B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2041-D465-4561-ABC6-A7853613E23D}" type="datetimeFigureOut">
              <a:rPr lang="ru-RU" smtClean="0"/>
              <a:t>17.01.2018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7F9D5-A2BD-4664-A915-97B785B1A2B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2041-D465-4561-ABC6-A7853613E23D}" type="datetimeFigureOut">
              <a:rPr lang="ru-RU" smtClean="0"/>
              <a:t>17.01.2018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7F9D5-A2BD-4664-A915-97B785B1A2B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2041-D465-4561-ABC6-A7853613E23D}" type="datetimeFigureOut">
              <a:rPr lang="ru-RU" smtClean="0"/>
              <a:t>17.01.2018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7F9D5-A2BD-4664-A915-97B785B1A2B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2041-D465-4561-ABC6-A7853613E23D}" type="datetimeFigureOut">
              <a:rPr lang="ru-RU" smtClean="0"/>
              <a:t>17.01.2018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7F9D5-A2BD-4664-A915-97B785B1A2B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2041-D465-4561-ABC6-A7853613E23D}" type="datetimeFigureOut">
              <a:rPr lang="ru-RU" smtClean="0"/>
              <a:t>17.01.2018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7F9D5-A2BD-4664-A915-97B785B1A2B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2041-D465-4561-ABC6-A7853613E23D}" type="datetimeFigureOut">
              <a:rPr lang="ru-RU" smtClean="0"/>
              <a:t>17.01.2018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7F9D5-A2BD-4664-A915-97B785B1A2B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2041-D465-4561-ABC6-A7853613E23D}" type="datetimeFigureOut">
              <a:rPr lang="ru-RU" smtClean="0"/>
              <a:t>17.01.2018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7F9D5-A2BD-4664-A915-97B785B1A2B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2041-D465-4561-ABC6-A7853613E23D}" type="datetimeFigureOut">
              <a:rPr lang="ru-RU" smtClean="0"/>
              <a:t>17.01.2018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7F9D5-A2BD-4664-A915-97B785B1A2B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4152041-D465-4561-ABC6-A7853613E23D}" type="datetimeFigureOut">
              <a:rPr lang="ru-RU" smtClean="0"/>
              <a:t>17.01.2018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FC7F9D5-A2BD-4664-A915-97B785B1A2BE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182880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Спряжение глагола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24128" y="3685032"/>
            <a:ext cx="2770648" cy="9144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 smtClean="0"/>
              <a:t>Выполнил </a:t>
            </a:r>
            <a:endParaRPr lang="ru-RU" dirty="0" smtClean="0"/>
          </a:p>
          <a:p>
            <a:pPr algn="l"/>
            <a:r>
              <a:rPr lang="ru-RU" dirty="0" smtClean="0"/>
              <a:t>ученик </a:t>
            </a:r>
            <a:r>
              <a:rPr lang="ru-RU" dirty="0" smtClean="0"/>
              <a:t>7</a:t>
            </a:r>
            <a:r>
              <a:rPr lang="ru-RU" dirty="0" smtClean="0"/>
              <a:t> </a:t>
            </a:r>
            <a:r>
              <a:rPr lang="ru-RU" dirty="0" smtClean="0"/>
              <a:t>класса </a:t>
            </a:r>
          </a:p>
          <a:p>
            <a:pPr algn="l"/>
            <a:r>
              <a:rPr lang="ru-RU" dirty="0" smtClean="0"/>
              <a:t>Дровянников Александр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79208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Вспомним изученное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683568" y="1844824"/>
            <a:ext cx="6984776" cy="504056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1. Что такое глагол?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683568" y="2564904"/>
            <a:ext cx="7416824" cy="504056"/>
          </a:xfrm>
        </p:spPr>
        <p:txBody>
          <a:bodyPr>
            <a:normAutofit/>
          </a:bodyPr>
          <a:lstStyle/>
          <a:p>
            <a:r>
              <a:rPr lang="ru-RU" dirty="0" smtClean="0"/>
              <a:t>2. На какие вопросы он отвечает?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83568" y="3284984"/>
            <a:ext cx="7488832" cy="5760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b="1" dirty="0" smtClean="0"/>
              <a:t>3. Сколько времён у глагола  и что ты о них знаешь?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692696"/>
            <a:ext cx="818388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спряжение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1628800"/>
            <a:ext cx="8183880" cy="720080"/>
          </a:xfrm>
        </p:spPr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</a:rPr>
              <a:t>Спряже́ние</a:t>
            </a:r>
            <a:r>
              <a:rPr lang="ru-RU" dirty="0" smtClean="0">
                <a:solidFill>
                  <a:schemeClr val="tx1"/>
                </a:solidFill>
              </a:rPr>
              <a:t> — изменение глаголов по наклонениям, временам, числам, лицам и родам.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през русс. яз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204864"/>
            <a:ext cx="8280920" cy="4320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548680"/>
            <a:ext cx="8183880" cy="7920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Применим полученное знание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1628800"/>
            <a:ext cx="8183880" cy="468052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Определите правильное спряжение глаголов.</a:t>
            </a:r>
          </a:p>
          <a:p>
            <a:pPr marL="342900" indent="-342900"/>
            <a:r>
              <a:rPr lang="ru-RU" dirty="0" smtClean="0">
                <a:solidFill>
                  <a:schemeClr val="tx1"/>
                </a:solidFill>
              </a:rPr>
              <a:t>	Бежать, петь, зависеть, хотеть, бороться, выигрывать, ненавидеть, шелестеть, посадить, сушить держать геройствовать.</a:t>
            </a:r>
          </a:p>
          <a:p>
            <a:pPr marL="342900" indent="-342900"/>
            <a:endParaRPr lang="ru-RU" dirty="0" smtClean="0">
              <a:solidFill>
                <a:schemeClr val="tx1"/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tx1"/>
                </a:solidFill>
              </a:rPr>
              <a:t>		</a:t>
            </a:r>
            <a:r>
              <a:rPr lang="ru-RU" b="1" dirty="0" smtClean="0">
                <a:solidFill>
                  <a:srgbClr val="00B050"/>
                </a:solidFill>
              </a:rPr>
              <a:t>1-е </a:t>
            </a:r>
            <a:r>
              <a:rPr lang="ru-RU" b="1" dirty="0" err="1" smtClean="0">
                <a:solidFill>
                  <a:srgbClr val="00B050"/>
                </a:solidFill>
              </a:rPr>
              <a:t>спр</a:t>
            </a:r>
            <a:r>
              <a:rPr lang="ru-RU" b="1" dirty="0" smtClean="0">
                <a:solidFill>
                  <a:srgbClr val="00B050"/>
                </a:solidFill>
              </a:rPr>
              <a:t>.				2-е </a:t>
            </a:r>
            <a:r>
              <a:rPr lang="ru-RU" b="1" dirty="0" err="1" smtClean="0">
                <a:solidFill>
                  <a:srgbClr val="00B050"/>
                </a:solidFill>
              </a:rPr>
              <a:t>спр</a:t>
            </a:r>
            <a:r>
              <a:rPr lang="ru-RU" b="1" dirty="0" smtClean="0">
                <a:solidFill>
                  <a:srgbClr val="00B050"/>
                </a:solidFill>
              </a:rPr>
              <a:t>.</a:t>
            </a:r>
          </a:p>
          <a:p>
            <a:pPr marL="342900" indent="-342900"/>
            <a:endParaRPr lang="ru-RU" b="1" dirty="0" smtClean="0">
              <a:solidFill>
                <a:srgbClr val="00B050"/>
              </a:solidFill>
            </a:endParaRPr>
          </a:p>
          <a:p>
            <a:pPr marL="342900" indent="-342900"/>
            <a:endParaRPr lang="ru-RU" b="1" dirty="0" smtClean="0">
              <a:solidFill>
                <a:srgbClr val="00B050"/>
              </a:solidFill>
            </a:endParaRPr>
          </a:p>
          <a:p>
            <a:pPr marL="342900" indent="-342900" algn="ctr"/>
            <a:r>
              <a:rPr lang="ru-RU" b="1" dirty="0" smtClean="0">
                <a:solidFill>
                  <a:srgbClr val="FF0000"/>
                </a:solidFill>
              </a:rPr>
              <a:t>проверим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548680"/>
            <a:ext cx="8183880" cy="7920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Правильное распределение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1628800"/>
            <a:ext cx="8183880" cy="468052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Определите правильное спряжение глаголов.</a:t>
            </a:r>
          </a:p>
          <a:p>
            <a:pPr marL="342900" indent="-342900"/>
            <a:r>
              <a:rPr lang="ru-RU" dirty="0" smtClean="0">
                <a:solidFill>
                  <a:schemeClr val="tx1"/>
                </a:solidFill>
              </a:rPr>
              <a:t>	</a:t>
            </a:r>
          </a:p>
          <a:p>
            <a:pPr marL="342900" indent="-342900"/>
            <a:r>
              <a:rPr lang="ru-RU" dirty="0" smtClean="0">
                <a:solidFill>
                  <a:schemeClr val="tx1"/>
                </a:solidFill>
              </a:rPr>
              <a:t>		</a:t>
            </a:r>
            <a:r>
              <a:rPr lang="ru-RU" b="1" dirty="0" smtClean="0">
                <a:solidFill>
                  <a:srgbClr val="00B050"/>
                </a:solidFill>
              </a:rPr>
              <a:t>1-е </a:t>
            </a:r>
            <a:r>
              <a:rPr lang="ru-RU" b="1" dirty="0" err="1" smtClean="0">
                <a:solidFill>
                  <a:srgbClr val="00B050"/>
                </a:solidFill>
              </a:rPr>
              <a:t>спр</a:t>
            </a:r>
            <a:r>
              <a:rPr lang="ru-RU" b="1" dirty="0" smtClean="0">
                <a:solidFill>
                  <a:srgbClr val="00B050"/>
                </a:solidFill>
              </a:rPr>
              <a:t>.				2-е </a:t>
            </a:r>
            <a:r>
              <a:rPr lang="ru-RU" b="1" dirty="0" err="1" smtClean="0">
                <a:solidFill>
                  <a:srgbClr val="00B050"/>
                </a:solidFill>
              </a:rPr>
              <a:t>спр</a:t>
            </a:r>
            <a:r>
              <a:rPr lang="ru-RU" b="1" dirty="0" smtClean="0">
                <a:solidFill>
                  <a:srgbClr val="00B050"/>
                </a:solidFill>
              </a:rPr>
              <a:t>.</a:t>
            </a:r>
          </a:p>
          <a:p>
            <a:pPr marL="342900" indent="-342900"/>
            <a:r>
              <a:rPr lang="ru-RU" dirty="0" smtClean="0">
                <a:solidFill>
                  <a:schemeClr val="tx1"/>
                </a:solidFill>
              </a:rPr>
              <a:t>            Бежать					зависеть</a:t>
            </a:r>
            <a:endParaRPr lang="ru-RU" b="1" dirty="0" smtClean="0">
              <a:solidFill>
                <a:schemeClr val="tx1"/>
              </a:solidFill>
            </a:endParaRPr>
          </a:p>
          <a:p>
            <a:pPr marL="342900" indent="-342900"/>
            <a:r>
              <a:rPr lang="ru-RU" b="1" dirty="0" smtClean="0">
                <a:solidFill>
                  <a:schemeClr val="tx1"/>
                </a:solidFill>
              </a:rPr>
              <a:t>		</a:t>
            </a:r>
            <a:r>
              <a:rPr lang="ru-RU" dirty="0" smtClean="0">
                <a:solidFill>
                  <a:schemeClr val="tx1"/>
                </a:solidFill>
              </a:rPr>
              <a:t>петь					ненавидеть</a:t>
            </a:r>
          </a:p>
          <a:p>
            <a:pPr marL="342900" indent="-342900"/>
            <a:r>
              <a:rPr lang="ru-RU" dirty="0" smtClean="0">
                <a:solidFill>
                  <a:schemeClr val="tx1"/>
                </a:solidFill>
              </a:rPr>
              <a:t>		хотеть					посадить</a:t>
            </a:r>
          </a:p>
          <a:p>
            <a:pPr marL="342900" indent="-342900"/>
            <a:r>
              <a:rPr lang="ru-RU" dirty="0" smtClean="0">
                <a:solidFill>
                  <a:schemeClr val="tx1"/>
                </a:solidFill>
              </a:rPr>
              <a:t>		бороться				сушить</a:t>
            </a:r>
          </a:p>
          <a:p>
            <a:pPr marL="342900" indent="-342900"/>
            <a:r>
              <a:rPr lang="ru-RU" dirty="0" smtClean="0">
                <a:solidFill>
                  <a:schemeClr val="tx1"/>
                </a:solidFill>
              </a:rPr>
              <a:t>		выигрывать				держать</a:t>
            </a:r>
          </a:p>
          <a:p>
            <a:pPr marL="342900" indent="-342900"/>
            <a:r>
              <a:rPr lang="ru-RU" dirty="0" smtClean="0">
                <a:solidFill>
                  <a:schemeClr val="tx1"/>
                </a:solidFill>
              </a:rPr>
              <a:t>		шелестеть					</a:t>
            </a:r>
          </a:p>
          <a:p>
            <a:pPr marL="342900" indent="-342900"/>
            <a:r>
              <a:rPr lang="ru-RU" dirty="0" smtClean="0">
                <a:solidFill>
                  <a:schemeClr val="tx1"/>
                </a:solidFill>
              </a:rPr>
              <a:t>		геройствовать</a:t>
            </a:r>
          </a:p>
          <a:p>
            <a:pPr marL="342900" indent="-342900"/>
            <a:r>
              <a:rPr lang="ru-RU" dirty="0" smtClean="0">
                <a:solidFill>
                  <a:schemeClr val="tx1"/>
                </a:solidFill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620688"/>
            <a:ext cx="8183880" cy="5424420"/>
          </a:xfrm>
        </p:spPr>
        <p:txBody>
          <a:bodyPr/>
          <a:lstStyle/>
          <a:p>
            <a:r>
              <a:rPr lang="ru-RU" dirty="0" smtClean="0"/>
              <a:t>2.Найдите ошибки в определении спряжения.</a:t>
            </a:r>
          </a:p>
          <a:p>
            <a:r>
              <a:rPr lang="ru-RU" dirty="0" smtClean="0"/>
              <a:t>	   </a:t>
            </a:r>
            <a:r>
              <a:rPr lang="ru-RU" sz="1200" dirty="0" smtClean="0">
                <a:solidFill>
                  <a:srgbClr val="00B050"/>
                </a:solidFill>
              </a:rPr>
              <a:t>2-е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            1-е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   1-е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       1-е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       1-е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</a:t>
            </a:r>
            <a:endParaRPr lang="ru-RU" sz="1200" dirty="0" smtClean="0"/>
          </a:p>
          <a:p>
            <a:r>
              <a:rPr lang="ru-RU" dirty="0" smtClean="0"/>
              <a:t>	</a:t>
            </a:r>
            <a:r>
              <a:rPr lang="ru-RU" dirty="0" smtClean="0">
                <a:solidFill>
                  <a:schemeClr val="tx1"/>
                </a:solidFill>
              </a:rPr>
              <a:t>Посадим, </a:t>
            </a:r>
            <a:r>
              <a:rPr lang="ru-RU" dirty="0" err="1" smtClean="0">
                <a:solidFill>
                  <a:schemeClr val="tx1"/>
                </a:solidFill>
              </a:rPr>
              <a:t>баранитесь</a:t>
            </a:r>
            <a:r>
              <a:rPr lang="ru-RU" dirty="0" smtClean="0">
                <a:solidFill>
                  <a:schemeClr val="tx1"/>
                </a:solidFill>
              </a:rPr>
              <a:t>, смотреть, кушать, сушить, </a:t>
            </a:r>
          </a:p>
          <a:p>
            <a:r>
              <a:rPr lang="ru-RU" sz="1200" dirty="0" smtClean="0">
                <a:solidFill>
                  <a:srgbClr val="00B050"/>
                </a:solidFill>
              </a:rPr>
              <a:t>    1-е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             2-е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     2-е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	2-е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       1-е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обмануть, перенести, светишься, упрямишься, кидаешь, 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	</a:t>
            </a:r>
            <a:r>
              <a:rPr lang="ru-RU" sz="1200" dirty="0" smtClean="0">
                <a:solidFill>
                  <a:srgbClr val="00B050"/>
                </a:solidFill>
              </a:rPr>
              <a:t>2-е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  1-е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    2-е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приманиваешь, лают, свистят.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проверка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620688"/>
            <a:ext cx="8183880" cy="5424420"/>
          </a:xfrm>
        </p:spPr>
        <p:txBody>
          <a:bodyPr/>
          <a:lstStyle/>
          <a:p>
            <a:r>
              <a:rPr lang="ru-RU" dirty="0" smtClean="0"/>
              <a:t>2.Найдите ошибки в определении спряжения.</a:t>
            </a:r>
          </a:p>
          <a:p>
            <a:r>
              <a:rPr lang="ru-RU" dirty="0" smtClean="0"/>
              <a:t>	   </a:t>
            </a:r>
            <a:r>
              <a:rPr lang="ru-RU" sz="1200" dirty="0" smtClean="0">
                <a:solidFill>
                  <a:srgbClr val="00B050"/>
                </a:solidFill>
              </a:rPr>
              <a:t>2-е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            </a:t>
            </a:r>
            <a:r>
              <a:rPr lang="ru-RU" sz="1200" dirty="0" smtClean="0">
                <a:solidFill>
                  <a:srgbClr val="FF0000"/>
                </a:solidFill>
              </a:rPr>
              <a:t>2-е </a:t>
            </a:r>
            <a:r>
              <a:rPr lang="ru-RU" sz="1200" dirty="0" err="1" smtClean="0">
                <a:solidFill>
                  <a:srgbClr val="FF000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   1-е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       1-е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       </a:t>
            </a:r>
            <a:r>
              <a:rPr lang="ru-RU" sz="1200" dirty="0" smtClean="0">
                <a:solidFill>
                  <a:srgbClr val="FF0000"/>
                </a:solidFill>
              </a:rPr>
              <a:t>2-е </a:t>
            </a:r>
            <a:r>
              <a:rPr lang="ru-RU" sz="1200" dirty="0" err="1" smtClean="0">
                <a:solidFill>
                  <a:srgbClr val="FF000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</a:t>
            </a:r>
            <a:endParaRPr lang="ru-RU" sz="1200" dirty="0" smtClean="0"/>
          </a:p>
          <a:p>
            <a:r>
              <a:rPr lang="ru-RU" dirty="0" smtClean="0"/>
              <a:t>	</a:t>
            </a:r>
            <a:r>
              <a:rPr lang="ru-RU" dirty="0" smtClean="0">
                <a:solidFill>
                  <a:schemeClr val="tx1"/>
                </a:solidFill>
              </a:rPr>
              <a:t>Посадим, </a:t>
            </a:r>
            <a:r>
              <a:rPr lang="ru-RU" dirty="0" err="1" smtClean="0">
                <a:solidFill>
                  <a:schemeClr val="tx1"/>
                </a:solidFill>
              </a:rPr>
              <a:t>баранитесь</a:t>
            </a:r>
            <a:r>
              <a:rPr lang="ru-RU" dirty="0" smtClean="0">
                <a:solidFill>
                  <a:schemeClr val="tx1"/>
                </a:solidFill>
              </a:rPr>
              <a:t>, смотреть, кушать, сушить, </a:t>
            </a:r>
          </a:p>
          <a:p>
            <a:r>
              <a:rPr lang="ru-RU" sz="1200" dirty="0" smtClean="0">
                <a:solidFill>
                  <a:srgbClr val="00B050"/>
                </a:solidFill>
              </a:rPr>
              <a:t>    1-е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             2-е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     2-е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	2-е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	       1-е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обмануть, перенести, светишься, упрямишься, кидаешь, 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	</a:t>
            </a:r>
            <a:r>
              <a:rPr lang="ru-RU" sz="1200" dirty="0" smtClean="0">
                <a:solidFill>
                  <a:srgbClr val="FF0000"/>
                </a:solidFill>
              </a:rPr>
              <a:t>1-е </a:t>
            </a:r>
            <a:r>
              <a:rPr lang="ru-RU" sz="1200" dirty="0" err="1" smtClean="0">
                <a:solidFill>
                  <a:srgbClr val="FF0000"/>
                </a:solidFill>
              </a:rPr>
              <a:t>спр</a:t>
            </a:r>
            <a:r>
              <a:rPr lang="ru-RU" sz="1200" dirty="0" smtClean="0">
                <a:solidFill>
                  <a:srgbClr val="FF0000"/>
                </a:solidFill>
              </a:rPr>
              <a:t>.</a:t>
            </a:r>
            <a:r>
              <a:rPr lang="ru-RU" sz="1200" dirty="0" smtClean="0">
                <a:solidFill>
                  <a:srgbClr val="00B050"/>
                </a:solidFill>
              </a:rPr>
              <a:t>	  1-е </a:t>
            </a:r>
            <a:r>
              <a:rPr lang="ru-RU" sz="1200" dirty="0" err="1" smtClean="0">
                <a:solidFill>
                  <a:srgbClr val="00B05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    </a:t>
            </a:r>
            <a:r>
              <a:rPr lang="ru-RU" sz="1200" dirty="0" smtClean="0">
                <a:solidFill>
                  <a:srgbClr val="FF0000"/>
                </a:solidFill>
              </a:rPr>
              <a:t>1-е </a:t>
            </a:r>
            <a:r>
              <a:rPr lang="ru-RU" sz="1200" dirty="0" err="1" smtClean="0">
                <a:solidFill>
                  <a:srgbClr val="FF0000"/>
                </a:solidFill>
              </a:rPr>
              <a:t>спр</a:t>
            </a:r>
            <a:r>
              <a:rPr lang="ru-RU" sz="1200" dirty="0" smtClean="0">
                <a:solidFill>
                  <a:srgbClr val="00B050"/>
                </a:solidFill>
              </a:rPr>
              <a:t>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приманиваешь, лают, свистят.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76672"/>
            <a:ext cx="8183880" cy="86409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Вопросы по изученной теме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1484784"/>
            <a:ext cx="8183880" cy="4560324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Что такое спряжение?</a:t>
            </a:r>
          </a:p>
          <a:p>
            <a:pPr marL="342900" indent="-342900">
              <a:buAutoNum type="arabicPeriod"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Как оно образуется у 1-го спряжения, как у 2-го?</a:t>
            </a:r>
          </a:p>
          <a:p>
            <a:pPr marL="342900" indent="-342900">
              <a:buAutoNum type="arabicPeriod"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Какие слова исключения у 2-го спряжения? какие у 1-го спряжения?</a:t>
            </a:r>
          </a:p>
          <a:p>
            <a:pPr marL="342900" indent="-342900">
              <a:buAutoNum type="arabicPeriod"/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chemeClr val="tx1"/>
                </a:solidFill>
              </a:rPr>
              <a:t>Что вы усвоили на этом уроке?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Благодарим за внимание!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85</TotalTime>
  <Words>122</Words>
  <Application>Microsoft Office PowerPoint</Application>
  <PresentationFormat>Экран 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Спряжение глагола</vt:lpstr>
      <vt:lpstr>Вспомним изученное</vt:lpstr>
      <vt:lpstr>спряжение</vt:lpstr>
      <vt:lpstr>Применим полученное знание</vt:lpstr>
      <vt:lpstr>Правильное распределение</vt:lpstr>
      <vt:lpstr>Презентация PowerPoint</vt:lpstr>
      <vt:lpstr>Презентация PowerPoint</vt:lpstr>
      <vt:lpstr>Вопросы по изученной теме</vt:lpstr>
      <vt:lpstr>Благодарим за внимание!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Спряжение глагола</dc:title>
  <dc:creator>Алексей</dc:creator>
  <cp:lastModifiedBy>NB01</cp:lastModifiedBy>
  <cp:revision>10</cp:revision>
  <dcterms:created xsi:type="dcterms:W3CDTF">2017-05-16T12:04:01Z</dcterms:created>
  <dcterms:modified xsi:type="dcterms:W3CDTF">2018-01-17T06:59:44Z</dcterms:modified>
</cp:coreProperties>
</file>