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95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9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848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96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01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92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39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545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06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945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043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913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665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543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574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642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4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8353484-E416-46E6-B600-54A482221204}" type="datetimeFigureOut">
              <a:rPr lang="ru-RU" smtClean="0"/>
              <a:t>18.01.2018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F3A905-62E1-445F-8392-BBB3D82191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73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50773" y="1471960"/>
            <a:ext cx="5070088" cy="892097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Лексика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5789" y="2780784"/>
            <a:ext cx="4500056" cy="138853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Русский язык</a:t>
            </a:r>
          </a:p>
          <a:p>
            <a:pPr algn="ctr"/>
            <a:r>
              <a:rPr lang="ru-RU" sz="3200" b="1" dirty="0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5 класс</a:t>
            </a:r>
            <a:endParaRPr lang="ru-RU" sz="3200" b="1" dirty="0"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685817" y="4980877"/>
            <a:ext cx="5070088" cy="89209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Выполнила учитель русского языка и литературы ОЧУ СОШ «Лидер»</a:t>
            </a:r>
          </a:p>
          <a:p>
            <a:pPr algn="ctr"/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Лыткина Татьяна Алексеевна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78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025296"/>
              </p:ext>
            </p:extLst>
          </p:nvPr>
        </p:nvGraphicFramePr>
        <p:xfrm>
          <a:off x="1349291" y="1277227"/>
          <a:ext cx="5631372" cy="46601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9281">
                  <a:extLst>
                    <a:ext uri="{9D8B030D-6E8A-4147-A177-3AD203B41FA5}">
                      <a16:colId xmlns:a16="http://schemas.microsoft.com/office/drawing/2014/main" val="3571557735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379723351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2870861840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2230994450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3506226627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2961979677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1698608065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1702764885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4212669514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1334367108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2023286320"/>
                    </a:ext>
                  </a:extLst>
                </a:gridCol>
                <a:gridCol w="469281">
                  <a:extLst>
                    <a:ext uri="{9D8B030D-6E8A-4147-A177-3AD203B41FA5}">
                      <a16:colId xmlns:a16="http://schemas.microsoft.com/office/drawing/2014/main" val="3339768785"/>
                    </a:ext>
                  </a:extLst>
                </a:gridCol>
              </a:tblGrid>
              <a:tr h="57579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1</a:t>
                      </a:r>
                      <a:endParaRPr lang="ru-RU" sz="20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565378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670272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469463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301837"/>
                  </a:ext>
                </a:extLst>
              </a:tr>
              <a:tr h="32544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3</a:t>
                      </a:r>
                      <a:endParaRPr lang="ru-RU" sz="20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872583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797785"/>
                  </a:ext>
                </a:extLst>
              </a:tr>
              <a:tr h="325446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4</a:t>
                      </a:r>
                      <a:endParaRPr lang="ru-RU" sz="2000" b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574295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411864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906339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830410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872655"/>
                  </a:ext>
                </a:extLst>
              </a:tr>
              <a:tr h="3004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03539"/>
                  </a:ext>
                </a:extLst>
              </a:tr>
            </a:tbl>
          </a:graphicData>
        </a:graphic>
      </p:graphicFrame>
      <p:sp>
        <p:nvSpPr>
          <p:cNvPr id="3" name="Подзаголовок 2"/>
          <p:cNvSpPr txBox="1">
            <a:spLocks/>
          </p:cNvSpPr>
          <p:nvPr/>
        </p:nvSpPr>
        <p:spPr>
          <a:xfrm>
            <a:off x="7279350" y="460295"/>
            <a:ext cx="4801137" cy="600741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u="sng" dirty="0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По горизонтали:</a:t>
            </a:r>
          </a:p>
          <a:p>
            <a:pPr marL="0" indent="0">
              <a:buNone/>
            </a:pPr>
            <a:r>
              <a:rPr lang="ru-RU" dirty="0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1.Откидной головной </a:t>
            </a:r>
            <a:r>
              <a:rPr lang="ru-RU" dirty="0" err="1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убор,пришитый</a:t>
            </a:r>
            <a:r>
              <a:rPr lang="ru-RU" dirty="0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 или </a:t>
            </a:r>
            <a:r>
              <a:rPr lang="ru-RU" dirty="0" err="1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пристёги-ваемый</a:t>
            </a:r>
            <a:r>
              <a:rPr lang="ru-RU" dirty="0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 к вороту верхней одежды.                                                                  2.Плод дуба.                                                        3.Очень тихий звук.                                      4.Чрезмерно строгий в поведении человек.</a:t>
            </a:r>
          </a:p>
          <a:p>
            <a:pPr marL="0" indent="0">
              <a:buNone/>
            </a:pPr>
            <a:endParaRPr lang="ru-RU" sz="2000" dirty="0" smtClean="0">
              <a:ea typeface="Microsoft Himalaya" panose="01010100010101010101" pitchFamily="2" charset="0"/>
              <a:cs typeface="Microsoft Himalaya" panose="01010100010101010101" pitchFamily="2" charset="0"/>
            </a:endParaRPr>
          </a:p>
          <a:p>
            <a:pPr marL="0" indent="0" algn="ctr">
              <a:buNone/>
            </a:pPr>
            <a:r>
              <a:rPr lang="ru-RU" b="1" u="sng" dirty="0">
                <a:ea typeface="Microsoft Himalaya" panose="01010100010101010101" pitchFamily="2" charset="0"/>
                <a:cs typeface="Microsoft Himalaya" panose="01010100010101010101" pitchFamily="2" charset="0"/>
              </a:rPr>
              <a:t>По  </a:t>
            </a:r>
            <a:r>
              <a:rPr lang="ru-RU" b="1" u="sng" dirty="0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вертикали</a:t>
            </a:r>
            <a:r>
              <a:rPr lang="ru-RU" b="1" u="sng" dirty="0">
                <a:ea typeface="Microsoft Himalaya" panose="01010100010101010101" pitchFamily="2" charset="0"/>
                <a:cs typeface="Microsoft Himalaya" panose="01010100010101010101" pitchFamily="2" charset="0"/>
              </a:rPr>
              <a:t>:</a:t>
            </a:r>
          </a:p>
          <a:p>
            <a:pPr marL="0" indent="0">
              <a:buNone/>
            </a:pPr>
            <a:r>
              <a:rPr lang="ru-RU" dirty="0" smtClean="0">
                <a:ea typeface="Microsoft Himalaya" panose="01010100010101010101" pitchFamily="2" charset="0"/>
                <a:cs typeface="Microsoft Himalaya" panose="01010100010101010101" pitchFamily="2" charset="0"/>
              </a:rPr>
              <a:t>1.Колючий садовый кустарник с кисло-сладкими крупными  ягодами.                                                                3. Очень тихий разговор.                                         4. Число, которое делится на два</a:t>
            </a:r>
          </a:p>
          <a:p>
            <a:pPr marL="0" indent="0">
              <a:buNone/>
            </a:pPr>
            <a:endParaRPr lang="ru-RU" sz="2000" dirty="0"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05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5463" y="262054"/>
            <a:ext cx="10018713" cy="5742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onstantia" panose="02030602050306030303" pitchFamily="18" charset="0"/>
              </a:rPr>
              <a:t>Повторим правило!</a:t>
            </a:r>
            <a:endParaRPr lang="ru-RU" dirty="0">
              <a:latin typeface="Constantia" panose="02030602050306030303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495463" y="1005469"/>
            <a:ext cx="10018713" cy="57428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О-Ё после шипящих?</a:t>
            </a:r>
            <a:endParaRPr lang="ru-RU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2475571" y="1579757"/>
            <a:ext cx="3456879" cy="9069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35762" y="1577898"/>
            <a:ext cx="1483770" cy="6523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оловина рамки 9"/>
          <p:cNvSpPr/>
          <p:nvPr/>
        </p:nvSpPr>
        <p:spPr>
          <a:xfrm rot="2458653">
            <a:off x="8188604" y="2362847"/>
            <a:ext cx="573054" cy="524327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065941" y="2224668"/>
            <a:ext cx="423746" cy="440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7236215" y="2763299"/>
            <a:ext cx="1101183" cy="2977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519532" y="2744714"/>
            <a:ext cx="1972311" cy="4556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Заголовок 1"/>
          <p:cNvSpPr txBox="1">
            <a:spLocks/>
          </p:cNvSpPr>
          <p:nvPr/>
        </p:nvSpPr>
        <p:spPr>
          <a:xfrm>
            <a:off x="931127" y="2912154"/>
            <a:ext cx="3088888" cy="185165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Ё  </a:t>
            </a:r>
          </a:p>
          <a:p>
            <a:r>
              <a:rPr lang="ru-RU" sz="2000" b="1" dirty="0" smtClean="0">
                <a:latin typeface="Book Antiqua" panose="02040602050305030304" pitchFamily="18" charset="0"/>
              </a:rPr>
              <a:t>(если  при подборе однокоренного  слова буква Е  слышится отчётливо)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Шёпот - шептать</a:t>
            </a:r>
            <a:endParaRPr lang="ru-RU" sz="20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18" name="Дуга 17"/>
          <p:cNvSpPr/>
          <p:nvPr/>
        </p:nvSpPr>
        <p:spPr>
          <a:xfrm rot="19727221">
            <a:off x="2097886" y="2715368"/>
            <a:ext cx="657922" cy="490653"/>
          </a:xfrm>
          <a:prstGeom prst="arc">
            <a:avLst>
              <a:gd name="adj1" fmla="val 14016029"/>
              <a:gd name="adj2" fmla="val 1131007"/>
            </a:avLst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Диагональная полоса 18"/>
          <p:cNvSpPr/>
          <p:nvPr/>
        </p:nvSpPr>
        <p:spPr>
          <a:xfrm>
            <a:off x="2475571" y="2580405"/>
            <a:ext cx="156117" cy="182894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5214326" y="3200400"/>
            <a:ext cx="3088888" cy="88314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Существительные,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Прилагательные,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Наречия</a:t>
            </a:r>
            <a:endParaRPr lang="ru-RU" sz="20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8947399" y="3347753"/>
            <a:ext cx="3088888" cy="48234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>
                <a:solidFill>
                  <a:srgbClr val="0070C0"/>
                </a:solidFill>
                <a:latin typeface="Book Antiqua" panose="02040602050305030304" pitchFamily="18" charset="0"/>
              </a:rPr>
              <a:t>Г</a:t>
            </a:r>
            <a:r>
              <a:rPr lang="ru-RU" sz="2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лаголы</a:t>
            </a:r>
            <a:endParaRPr lang="ru-RU" sz="20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5786092" y="4131131"/>
            <a:ext cx="481821" cy="9058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910041" y="4202837"/>
            <a:ext cx="14866" cy="7148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10491843" y="3825951"/>
            <a:ext cx="2" cy="6802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Заголовок 1"/>
          <p:cNvSpPr txBox="1">
            <a:spLocks/>
          </p:cNvSpPr>
          <p:nvPr/>
        </p:nvSpPr>
        <p:spPr>
          <a:xfrm>
            <a:off x="4795024" y="5036977"/>
            <a:ext cx="3088888" cy="8501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О           Е</a:t>
            </a:r>
            <a:endParaRPr lang="ru-RU" sz="28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35" name="Диагональная полоса 34"/>
          <p:cNvSpPr/>
          <p:nvPr/>
        </p:nvSpPr>
        <p:spPr>
          <a:xfrm>
            <a:off x="5754032" y="5064819"/>
            <a:ext cx="156117" cy="182894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328978" y="4654092"/>
            <a:ext cx="4042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Ё</a:t>
            </a:r>
            <a:endParaRPr lang="ru-RU" sz="28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1786821" y="5823534"/>
            <a:ext cx="9943898" cy="88314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4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Исключения: </a:t>
            </a:r>
            <a:r>
              <a:rPr lang="ru-RU" sz="2400" b="1" dirty="0" smtClean="0">
                <a:latin typeface="Book Antiqua" panose="02040602050305030304" pitchFamily="18" charset="0"/>
              </a:rPr>
              <a:t>капюшон, холщовый, овражек, печёшь, шорох, богачом, неуклюже, смещённый, крыжовник, шов, шоколад</a:t>
            </a:r>
            <a:endParaRPr lang="ru-RU" sz="24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45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0858" y="496229"/>
            <a:ext cx="10018713" cy="62279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Орфографический диктант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</a:br>
            <a:r>
              <a:rPr lang="ru-RU" sz="3600" dirty="0" smtClean="0"/>
              <a:t>Отрастить ч..</a:t>
            </a:r>
            <a:r>
              <a:rPr lang="ru-RU" sz="3600" dirty="0" err="1" smtClean="0"/>
              <a:t>лку</a:t>
            </a:r>
            <a:r>
              <a:rPr lang="ru-RU" sz="3600" dirty="0" smtClean="0"/>
              <a:t>, вырастить </a:t>
            </a:r>
            <a:r>
              <a:rPr lang="ru-RU" sz="3600" dirty="0" err="1" smtClean="0"/>
              <a:t>крыж..вник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smtClean="0"/>
              <a:t>сдать </a:t>
            </a:r>
            <a:r>
              <a:rPr lang="ru-RU" sz="3600" dirty="0" err="1" smtClean="0"/>
              <a:t>отч</a:t>
            </a:r>
            <a:r>
              <a:rPr lang="ru-RU" sz="3600" dirty="0" smtClean="0"/>
              <a:t>..т, предлагать ш..</a:t>
            </a:r>
            <a:r>
              <a:rPr lang="ru-RU" sz="3600" dirty="0" err="1" smtClean="0"/>
              <a:t>колад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smtClean="0"/>
              <a:t>тяж..</a:t>
            </a:r>
            <a:r>
              <a:rPr lang="ru-RU" sz="3600" dirty="0" err="1" smtClean="0"/>
              <a:t>лый</a:t>
            </a:r>
            <a:r>
              <a:rPr lang="ru-RU" sz="3600" dirty="0" smtClean="0"/>
              <a:t> человек, </a:t>
            </a:r>
            <a:r>
              <a:rPr lang="ru-RU" sz="3600" dirty="0" err="1" smtClean="0"/>
              <a:t>поч</a:t>
            </a:r>
            <a:r>
              <a:rPr lang="ru-RU" sz="3600" dirty="0" smtClean="0"/>
              <a:t>..</a:t>
            </a:r>
            <a:r>
              <a:rPr lang="ru-RU" sz="3600" dirty="0" err="1" smtClean="0"/>
              <a:t>тный</a:t>
            </a:r>
            <a:r>
              <a:rPr lang="ru-RU" sz="3600" dirty="0" smtClean="0"/>
              <a:t> караул, </a:t>
            </a:r>
            <a:br>
              <a:rPr lang="ru-RU" sz="3600" dirty="0" smtClean="0"/>
            </a:br>
            <a:r>
              <a:rPr lang="ru-RU" sz="3600" dirty="0" smtClean="0"/>
              <a:t>ш..</a:t>
            </a:r>
            <a:r>
              <a:rPr lang="ru-RU" sz="3600" dirty="0" err="1" smtClean="0"/>
              <a:t>лковый</a:t>
            </a:r>
            <a:r>
              <a:rPr lang="ru-RU" sz="3600" dirty="0" smtClean="0"/>
              <a:t> костюм, неясный </a:t>
            </a:r>
            <a:r>
              <a:rPr lang="ru-RU" sz="3600" dirty="0" err="1" smtClean="0"/>
              <a:t>ш..пот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smtClean="0"/>
              <a:t>красивый </a:t>
            </a:r>
            <a:r>
              <a:rPr lang="ru-RU" sz="3600" dirty="0" err="1" smtClean="0"/>
              <a:t>капюш</a:t>
            </a:r>
            <a:r>
              <a:rPr lang="ru-RU" sz="3600" dirty="0" smtClean="0"/>
              <a:t>..н, ж..</a:t>
            </a:r>
            <a:r>
              <a:rPr lang="ru-RU" sz="3600" dirty="0" err="1" smtClean="0"/>
              <a:t>сткая</a:t>
            </a:r>
            <a:r>
              <a:rPr lang="ru-RU" sz="3600" dirty="0" smtClean="0"/>
              <a:t>   дисциплина, </a:t>
            </a:r>
            <a:br>
              <a:rPr lang="ru-RU" sz="3600" dirty="0" smtClean="0"/>
            </a:br>
            <a:r>
              <a:rPr lang="ru-RU" sz="3600" dirty="0" smtClean="0"/>
              <a:t>ч..</a:t>
            </a:r>
            <a:r>
              <a:rPr lang="ru-RU" sz="3600" dirty="0" err="1" smtClean="0"/>
              <a:t>рствый</a:t>
            </a:r>
            <a:r>
              <a:rPr lang="ru-RU" sz="3600" dirty="0" smtClean="0"/>
              <a:t> человек, маленькая щ..</a:t>
            </a:r>
            <a:r>
              <a:rPr lang="ru-RU" sz="3600" dirty="0" err="1" smtClean="0"/>
              <a:t>лка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smtClean="0"/>
              <a:t>ровный  </a:t>
            </a:r>
            <a:r>
              <a:rPr lang="ru-RU" sz="3600" dirty="0" err="1" smtClean="0"/>
              <a:t>ш..в</a:t>
            </a:r>
            <a:r>
              <a:rPr lang="ru-RU" sz="3600" dirty="0" smtClean="0"/>
              <a:t>, мягкая ш..</a:t>
            </a:r>
            <a:r>
              <a:rPr lang="ru-RU" sz="3600" dirty="0" err="1" smtClean="0"/>
              <a:t>рстка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0109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50858" y="496229"/>
            <a:ext cx="10018713" cy="622795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1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Проверяем себя:</a:t>
            </a:r>
          </a:p>
          <a:p>
            <a:endParaRPr lang="ru-RU" sz="3600" dirty="0" smtClean="0"/>
          </a:p>
          <a:p>
            <a:r>
              <a:rPr lang="ru-RU" sz="3600" dirty="0" smtClean="0"/>
              <a:t>Отрастить </a:t>
            </a:r>
            <a:r>
              <a:rPr lang="ru-RU" sz="3600" dirty="0" err="1" smtClean="0"/>
              <a:t>ч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лку</a:t>
            </a:r>
            <a:r>
              <a:rPr lang="ru-RU" sz="3600" dirty="0" smtClean="0"/>
              <a:t>, вырастить </a:t>
            </a:r>
            <a:r>
              <a:rPr lang="ru-RU" sz="3600" dirty="0" err="1" smtClean="0"/>
              <a:t>крыж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О</a:t>
            </a:r>
            <a:r>
              <a:rPr lang="ru-RU" sz="3600" dirty="0" err="1" smtClean="0"/>
              <a:t>вник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smtClean="0"/>
              <a:t>сдать </a:t>
            </a:r>
            <a:r>
              <a:rPr lang="ru-RU" sz="3600" dirty="0" err="1" smtClean="0"/>
              <a:t>отч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т</a:t>
            </a:r>
            <a:r>
              <a:rPr lang="ru-RU" sz="3600" dirty="0" smtClean="0"/>
              <a:t>, предлагать </a:t>
            </a:r>
            <a:r>
              <a:rPr lang="ru-RU" sz="3600" dirty="0" err="1" smtClean="0"/>
              <a:t>ш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О</a:t>
            </a:r>
            <a:r>
              <a:rPr lang="ru-RU" sz="3600" dirty="0" err="1" smtClean="0"/>
              <a:t>колад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err="1" smtClean="0"/>
              <a:t>тяж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лый</a:t>
            </a:r>
            <a:r>
              <a:rPr lang="ru-RU" sz="3600" dirty="0" smtClean="0"/>
              <a:t> человек, </a:t>
            </a:r>
            <a:r>
              <a:rPr lang="ru-RU" sz="3600" dirty="0" err="1" smtClean="0"/>
              <a:t>поч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тный</a:t>
            </a:r>
            <a:r>
              <a:rPr lang="ru-RU" sz="3600" dirty="0" smtClean="0"/>
              <a:t> караул, </a:t>
            </a:r>
            <a:br>
              <a:rPr lang="ru-RU" sz="3600" dirty="0" smtClean="0"/>
            </a:br>
            <a:r>
              <a:rPr lang="ru-RU" sz="3600" dirty="0" err="1" smtClean="0"/>
              <a:t>ш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лковый</a:t>
            </a:r>
            <a:r>
              <a:rPr lang="ru-RU" sz="3600" dirty="0" smtClean="0"/>
              <a:t> костюм, неясный </a:t>
            </a:r>
            <a:r>
              <a:rPr lang="ru-RU" sz="3600" dirty="0" err="1" smtClean="0"/>
              <a:t>ш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пот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smtClean="0"/>
              <a:t>красивый </a:t>
            </a:r>
            <a:r>
              <a:rPr lang="ru-RU" sz="3600" dirty="0" err="1" smtClean="0"/>
              <a:t>капюш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О</a:t>
            </a:r>
            <a:r>
              <a:rPr lang="ru-RU" sz="3600" dirty="0" err="1" smtClean="0"/>
              <a:t>н</a:t>
            </a:r>
            <a:r>
              <a:rPr lang="ru-RU" sz="3600" dirty="0" smtClean="0"/>
              <a:t>, </a:t>
            </a:r>
            <a:r>
              <a:rPr lang="ru-RU" sz="3600" dirty="0" err="1" smtClean="0"/>
              <a:t>ж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сткая</a:t>
            </a:r>
            <a:r>
              <a:rPr lang="ru-RU" sz="3600" dirty="0" smtClean="0"/>
              <a:t>   дисциплина, </a:t>
            </a:r>
            <a:br>
              <a:rPr lang="ru-RU" sz="3600" dirty="0" smtClean="0"/>
            </a:br>
            <a:r>
              <a:rPr lang="ru-RU" sz="3600" dirty="0" err="1" smtClean="0"/>
              <a:t>ч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рствый</a:t>
            </a:r>
            <a:r>
              <a:rPr lang="ru-RU" sz="3600" dirty="0" smtClean="0"/>
              <a:t> человек, маленькая </a:t>
            </a:r>
            <a:r>
              <a:rPr lang="ru-RU" sz="3600" dirty="0" err="1" smtClean="0"/>
              <a:t>щ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лка</a:t>
            </a:r>
            <a:r>
              <a:rPr lang="ru-RU" sz="3600" dirty="0" smtClean="0"/>
              <a:t>, </a:t>
            </a:r>
            <a:br>
              <a:rPr lang="ru-RU" sz="3600" dirty="0" smtClean="0"/>
            </a:br>
            <a:r>
              <a:rPr lang="ru-RU" sz="3600" dirty="0" smtClean="0"/>
              <a:t>ровный  </a:t>
            </a:r>
            <a:r>
              <a:rPr lang="ru-RU" sz="3600" dirty="0" err="1" smtClean="0"/>
              <a:t>ш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О</a:t>
            </a:r>
            <a:r>
              <a:rPr lang="ru-RU" sz="3600" dirty="0" err="1" smtClean="0"/>
              <a:t>в</a:t>
            </a:r>
            <a:r>
              <a:rPr lang="ru-RU" sz="3600" dirty="0" smtClean="0"/>
              <a:t>, мягкая </a:t>
            </a:r>
            <a:r>
              <a:rPr lang="ru-RU" sz="3600" dirty="0" err="1" smtClean="0"/>
              <a:t>ш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Ё</a:t>
            </a:r>
            <a:r>
              <a:rPr lang="ru-RU" sz="3600" dirty="0" err="1" smtClean="0"/>
              <a:t>рстка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9742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0" y="462776"/>
            <a:ext cx="10018713" cy="440473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Повторяем материал по разделу «Лексика»</a:t>
            </a:r>
            <a:endParaRPr lang="ru-RU" sz="3200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4311" y="1371600"/>
            <a:ext cx="4895055" cy="5575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Синонимы?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8689" y="1371600"/>
            <a:ext cx="4895056" cy="5575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Антонимы ?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26635" y="1929161"/>
            <a:ext cx="50515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Book Antiqua" panose="02040602050305030304" pitchFamily="18" charset="0"/>
              </a:rPr>
              <a:t>-</a:t>
            </a:r>
            <a:r>
              <a:rPr lang="ru-RU" sz="2000" b="1" dirty="0" smtClean="0">
                <a:latin typeface="Book Antiqua" panose="02040602050305030304" pitchFamily="18" charset="0"/>
              </a:rPr>
              <a:t>слова – братья: </a:t>
            </a:r>
            <a:r>
              <a:rPr lang="ru-RU" sz="2000" dirty="0" smtClean="0">
                <a:latin typeface="Constantia" panose="02030602050306030303" pitchFamily="18" charset="0"/>
              </a:rPr>
              <a:t>слова</a:t>
            </a:r>
            <a:r>
              <a:rPr lang="ru-RU" sz="2000" dirty="0">
                <a:latin typeface="Constantia" panose="02030602050306030303" pitchFamily="18" charset="0"/>
              </a:rPr>
              <a:t>, принадлежащие, как правило, к одной и той же части речи, различные по произношению и написанию, но </a:t>
            </a:r>
            <a:r>
              <a:rPr lang="ru-RU" sz="2000" dirty="0" smtClean="0">
                <a:latin typeface="Constantia" panose="02030602050306030303" pitchFamily="18" charset="0"/>
              </a:rPr>
              <a:t> различающиеся оттенками лексического значения.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65796" y="1929161"/>
            <a:ext cx="505150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Book Antiqua" panose="02040602050305030304" pitchFamily="18" charset="0"/>
              </a:rPr>
              <a:t>-</a:t>
            </a:r>
            <a:r>
              <a:rPr lang="ru-RU" sz="2000" b="1" dirty="0" smtClean="0">
                <a:latin typeface="Book Antiqua" panose="02040602050305030304" pitchFamily="18" charset="0"/>
              </a:rPr>
              <a:t>слова – враги: </a:t>
            </a:r>
            <a:r>
              <a:rPr lang="ru-RU" sz="2000" dirty="0" smtClean="0">
                <a:latin typeface="Constantia" panose="02030602050306030303" pitchFamily="18" charset="0"/>
              </a:rPr>
              <a:t>слова</a:t>
            </a:r>
            <a:r>
              <a:rPr lang="ru-RU" sz="2000" dirty="0">
                <a:latin typeface="Constantia" panose="02030602050306030303" pitchFamily="18" charset="0"/>
              </a:rPr>
              <a:t>, принадлежащие к одной и той же части речи, имеющие противоположные, но соотносительные друг с другом значения:</a:t>
            </a:r>
            <a:r>
              <a:rPr lang="ru-RU" sz="2000" b="1" dirty="0" smtClean="0">
                <a:latin typeface="Constantia" panose="02030602050306030303" pitchFamily="18" charset="0"/>
              </a:rPr>
              <a:t> </a:t>
            </a:r>
            <a:endParaRPr lang="ru-RU" sz="2000" dirty="0" smtClean="0">
              <a:latin typeface="Constantia" panose="020306020503060303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0122" y="4553949"/>
            <a:ext cx="11318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Вьюга, правый, метель, левый, пурга, холодно, жарко, буран</a:t>
            </a:r>
            <a:endParaRPr lang="ru-RU" sz="3200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62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456259"/>
            <a:ext cx="11285034" cy="7582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Омонимы?  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59873" y="1486636"/>
            <a:ext cx="5070088" cy="137551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28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10574" y="1660591"/>
            <a:ext cx="96643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-слова – близнецы: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одинаковые по написанию и произношению, но совершенно разные по лексическому значению 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</a:b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59873" y="3308195"/>
            <a:ext cx="93075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nstantia" panose="02030602050306030303" pitchFamily="18" charset="0"/>
              </a:rPr>
              <a:t>-</a:t>
            </a:r>
            <a:r>
              <a:rPr lang="ru-RU" sz="2400" b="1" dirty="0" smtClean="0">
                <a:latin typeface="Constantia" panose="02030602050306030303" pitchFamily="18" charset="0"/>
              </a:rPr>
              <a:t>Запишите стихотворение, подчеркните омонимы, устно объясните их значение:</a:t>
            </a:r>
          </a:p>
          <a:p>
            <a:endParaRPr lang="ru-RU" sz="2400" dirty="0">
              <a:latin typeface="Constantia" panose="02030602050306030303" pitchFamily="18" charset="0"/>
            </a:endParaRP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Мишка с армией осиной дрался   вырванной осиной.</a:t>
            </a: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Мог ли в ярость он не впасть, если осы лезли в пасть?</a:t>
            </a: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Constantia" panose="02030602050306030303" pitchFamily="18" charset="0"/>
              </a:rPr>
              <a:t>Жалили, куда попало, им за это и попало.</a:t>
            </a:r>
          </a:p>
          <a:p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r>
              <a:rPr lang="ru-RU" sz="2400" dirty="0" smtClean="0">
                <a:latin typeface="Constantia" panose="02030602050306030303" pitchFamily="18" charset="0"/>
              </a:rPr>
              <a:t>                                                                                       (Я. Козловский)</a:t>
            </a:r>
            <a:endParaRPr lang="ru-RU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52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3228" y="418172"/>
            <a:ext cx="10018713" cy="5185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Частичные омонимы</a:t>
            </a:r>
            <a:endParaRPr lang="ru-RU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" y="1616927"/>
            <a:ext cx="3958682" cy="349404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Омоформы</a:t>
            </a:r>
            <a:r>
              <a:rPr lang="ru-RU" sz="2400" b="1" dirty="0" smtClean="0">
                <a:latin typeface="Constantia" panose="02030602050306030303" pitchFamily="18" charset="0"/>
              </a:rPr>
              <a:t>- </a:t>
            </a:r>
          </a:p>
          <a:p>
            <a:pPr marL="0" indent="0">
              <a:buNone/>
            </a:pPr>
            <a:r>
              <a:rPr lang="ru-RU" sz="2400" b="1" dirty="0" smtClean="0">
                <a:latin typeface="Constantia" panose="02030602050306030303" pitchFamily="18" charset="0"/>
              </a:rPr>
              <a:t>совпадение только  отдельной формы слова:</a:t>
            </a:r>
          </a:p>
          <a:p>
            <a:pPr marL="0" indent="0">
              <a:buNone/>
            </a:pPr>
            <a:endParaRPr lang="ru-RU" sz="2400" b="1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Лечу</a:t>
            </a:r>
            <a:r>
              <a:rPr lang="ru-RU" sz="2400" b="1" dirty="0" smtClean="0">
                <a:latin typeface="Constantia" panose="02030602050306030303" pitchFamily="18" charset="0"/>
              </a:rPr>
              <a:t> (от лечить)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Лечу</a:t>
            </a:r>
            <a:r>
              <a:rPr lang="ru-RU" sz="2400" b="1" dirty="0" smtClean="0">
                <a:latin typeface="Constantia" panose="02030602050306030303" pitchFamily="18" charset="0"/>
              </a:rPr>
              <a:t> (от летать)</a:t>
            </a:r>
          </a:p>
          <a:p>
            <a:pPr marL="0" indent="0">
              <a:buNone/>
            </a:pPr>
            <a:endParaRPr lang="ru-RU" sz="2400" b="1" dirty="0"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8683" y="1538403"/>
            <a:ext cx="3858322" cy="365109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Омофоны- </a:t>
            </a:r>
          </a:p>
          <a:p>
            <a:pPr marL="0" indent="0">
              <a:buNone/>
            </a:pPr>
            <a:r>
              <a:rPr lang="ru-RU" sz="2400" b="1" dirty="0" smtClean="0">
                <a:latin typeface="Constantia" panose="02030602050306030303" pitchFamily="18" charset="0"/>
              </a:rPr>
              <a:t>фонетические омонимы (совпадающие по звучанию, но различные по написанию)</a:t>
            </a:r>
          </a:p>
          <a:p>
            <a:pPr marL="0" indent="0">
              <a:buNone/>
            </a:pPr>
            <a:endParaRPr lang="ru-RU" sz="2400" b="1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Серый волк в густом </a:t>
            </a:r>
            <a:r>
              <a:rPr lang="ru-RU" sz="2400" b="1" dirty="0" smtClean="0">
                <a:latin typeface="Constantia" panose="02030602050306030303" pitchFamily="18" charset="0"/>
              </a:rPr>
              <a:t>лесу</a:t>
            </a:r>
            <a:r>
              <a:rPr lang="ru-RU" sz="24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встретил рыжую </a:t>
            </a:r>
            <a:r>
              <a:rPr lang="ru-RU" sz="2400" b="1" dirty="0" smtClean="0">
                <a:latin typeface="Constantia" panose="02030602050306030303" pitchFamily="18" charset="0"/>
              </a:rPr>
              <a:t>лису</a:t>
            </a:r>
            <a:endParaRPr lang="ru-RU" sz="2400" b="1" dirty="0">
              <a:latin typeface="Constantia" panose="02030602050306030303" pitchFamily="18" charset="0"/>
            </a:endParaRPr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8069766" y="1616927"/>
            <a:ext cx="3858322" cy="3651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Омографы- </a:t>
            </a:r>
          </a:p>
          <a:p>
            <a:pPr marL="0" indent="0">
              <a:buFont typeface="Arial"/>
              <a:buNone/>
            </a:pPr>
            <a:r>
              <a:rPr lang="ru-RU" sz="2400" b="1" dirty="0" smtClean="0">
                <a:latin typeface="Constantia" panose="02030602050306030303" pitchFamily="18" charset="0"/>
              </a:rPr>
              <a:t>слова, которые пишутся одинаково, но произносятся по-разному в зависимости от ударения</a:t>
            </a:r>
          </a:p>
          <a:p>
            <a:pPr marL="0" indent="0">
              <a:buFont typeface="Arial"/>
              <a:buNone/>
            </a:pPr>
            <a:endParaRPr lang="ru-RU" sz="2400" b="1" dirty="0" smtClean="0">
              <a:latin typeface="Constantia" panose="02030602050306030303" pitchFamily="18" charset="0"/>
            </a:endParaRPr>
          </a:p>
          <a:p>
            <a:pPr marL="0" indent="0" algn="ctr">
              <a:buFont typeface="Arial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Поем- поём</a:t>
            </a:r>
          </a:p>
          <a:p>
            <a:pPr marL="0" indent="0" algn="ctr">
              <a:buFont typeface="Arial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Атлас - атлас</a:t>
            </a:r>
          </a:p>
        </p:txBody>
      </p:sp>
    </p:spTree>
    <p:extLst>
      <p:ext uri="{BB962C8B-B14F-4D97-AF65-F5344CB8AC3E}">
        <p14:creationId xmlns:p14="http://schemas.microsoft.com/office/powerpoint/2010/main" val="37562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273" y="998034"/>
            <a:ext cx="11065727" cy="391965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-Распределите по столбикам слова, определите их лексическую группу, составь словосочетания, чтобы было понятно значение данных слов: </a:t>
            </a:r>
            <a:br>
              <a:rPr lang="ru-RU" sz="32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</a:br>
            <a:r>
              <a:rPr lang="ru-RU" dirty="0" smtClean="0">
                <a:latin typeface="Constantia" panose="02030602050306030303" pitchFamily="18" charset="0"/>
              </a:rPr>
              <a:t/>
            </a:r>
            <a:br>
              <a:rPr lang="ru-RU" dirty="0" smtClean="0">
                <a:latin typeface="Constantia" panose="02030602050306030303" pitchFamily="18" charset="0"/>
              </a:rPr>
            </a:br>
            <a:r>
              <a:rPr lang="ru-RU" dirty="0">
                <a:latin typeface="Constantia" panose="02030602050306030303" pitchFamily="18" charset="0"/>
              </a:rPr>
              <a:t/>
            </a:r>
            <a:br>
              <a:rPr lang="ru-RU" dirty="0">
                <a:latin typeface="Constantia" panose="02030602050306030303" pitchFamily="18" charset="0"/>
              </a:rPr>
            </a:br>
            <a:r>
              <a:rPr lang="ru-RU" dirty="0" smtClean="0">
                <a:latin typeface="Constantia" panose="02030602050306030303" pitchFamily="18" charset="0"/>
              </a:rPr>
              <a:t>норка, мука, три, ключ, кружки, завод,</a:t>
            </a:r>
            <a:br>
              <a:rPr lang="ru-RU" dirty="0" smtClean="0">
                <a:latin typeface="Constantia" panose="02030602050306030303" pitchFamily="18" charset="0"/>
              </a:rPr>
            </a:br>
            <a:r>
              <a:rPr lang="ru-RU" dirty="0" smtClean="0">
                <a:latin typeface="Constantia" panose="02030602050306030303" pitchFamily="18" charset="0"/>
              </a:rPr>
              <a:t>лук и луг, спеши – </a:t>
            </a:r>
            <a:r>
              <a:rPr lang="ru-RU" dirty="0" err="1" smtClean="0">
                <a:latin typeface="Constantia" panose="02030602050306030303" pitchFamily="18" charset="0"/>
              </a:rPr>
              <a:t>спиши,плод</a:t>
            </a:r>
            <a:r>
              <a:rPr lang="ru-RU" dirty="0" smtClean="0">
                <a:latin typeface="Constantia" panose="02030602050306030303" pitchFamily="18" charset="0"/>
              </a:rPr>
              <a:t>-плот,</a:t>
            </a:r>
            <a:br>
              <a:rPr lang="ru-RU" dirty="0" smtClean="0">
                <a:latin typeface="Constantia" panose="02030602050306030303" pitchFamily="18" charset="0"/>
              </a:rPr>
            </a:br>
            <a:r>
              <a:rPr lang="ru-RU" dirty="0" smtClean="0">
                <a:latin typeface="Constantia" panose="02030602050306030303" pitchFamily="18" charset="0"/>
              </a:rPr>
              <a:t>мой, печь</a:t>
            </a:r>
            <a:endParaRPr lang="ru-RU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3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07941" y="931127"/>
            <a:ext cx="8876371" cy="391965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Проверка:</a:t>
            </a:r>
          </a:p>
          <a:p>
            <a:endParaRPr lang="ru-RU" sz="2800" b="1" dirty="0" smtClean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/>
            <a:r>
              <a:rPr lang="ru-RU" sz="28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Омонимы – норка, ключ</a:t>
            </a:r>
          </a:p>
          <a:p>
            <a:pPr algn="l"/>
            <a:endParaRPr lang="ru-RU" sz="2800" b="1" dirty="0" smtClean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/>
            <a:r>
              <a:rPr lang="ru-RU" sz="28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Омофоны – плод-плот, луг-лук, спеши-спиши</a:t>
            </a:r>
          </a:p>
          <a:p>
            <a:pPr algn="l"/>
            <a:endParaRPr lang="ru-RU" sz="2800" b="1" dirty="0" smtClean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/>
            <a:r>
              <a:rPr lang="ru-RU" sz="28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Омографы – мука-мука, кружки</a:t>
            </a:r>
          </a:p>
          <a:p>
            <a:pPr algn="l"/>
            <a:endParaRPr lang="ru-RU" sz="2800" b="1" dirty="0" smtClean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l"/>
            <a:r>
              <a:rPr lang="ru-RU" sz="28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Омоформы</a:t>
            </a:r>
            <a:r>
              <a:rPr lang="ru-RU" sz="28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– мой,  печь,  три,  завод</a:t>
            </a:r>
          </a:p>
          <a:p>
            <a:pPr algn="l"/>
            <a:r>
              <a:rPr lang="ru-RU" sz="2800" dirty="0" smtClean="0">
                <a:latin typeface="Constantia" panose="02030602050306030303" pitchFamily="18" charset="0"/>
              </a:rPr>
              <a:t/>
            </a:r>
            <a:br>
              <a:rPr lang="ru-RU" sz="2800" dirty="0" smtClean="0">
                <a:latin typeface="Constantia" panose="02030602050306030303" pitchFamily="18" charset="0"/>
              </a:rPr>
            </a:br>
            <a:r>
              <a:rPr lang="ru-RU" sz="2800" dirty="0" smtClean="0">
                <a:latin typeface="Constantia" panose="02030602050306030303" pitchFamily="18" charset="0"/>
              </a:rPr>
              <a:t/>
            </a:r>
            <a:br>
              <a:rPr lang="ru-RU" sz="2800" dirty="0" smtClean="0">
                <a:latin typeface="Constantia" panose="02030602050306030303" pitchFamily="18" charset="0"/>
              </a:rPr>
            </a:br>
            <a:endParaRPr lang="ru-RU" sz="28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3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2967335"/>
            <a:ext cx="84377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омашнее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получить как можно больше информации о слове </a:t>
            </a:r>
            <a:r>
              <a:rPr lang="ru-RU" sz="36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заяц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 учителей разных предметов.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643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113</TotalTime>
  <Words>418</Words>
  <Application>Microsoft Office PowerPoint</Application>
  <PresentationFormat>Широкоэкранный</PresentationFormat>
  <Paragraphs>72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Book Antiqua</vt:lpstr>
      <vt:lpstr>Constantia</vt:lpstr>
      <vt:lpstr>Corbel</vt:lpstr>
      <vt:lpstr>Microsoft Himalaya</vt:lpstr>
      <vt:lpstr>Times New Roman</vt:lpstr>
      <vt:lpstr>Параллакс</vt:lpstr>
      <vt:lpstr>Лексика</vt:lpstr>
      <vt:lpstr>Презентация PowerPoint</vt:lpstr>
      <vt:lpstr>Повторим правило!</vt:lpstr>
      <vt:lpstr>Орфографический диктант  Отрастить ч..лку, вырастить крыж..вник,  сдать отч..т, предлагать ш..колад,  тяж..лый человек, поч..тный караул,  ш..лковый костюм, неясный ш..пот,  красивый капюш..н, ж..сткая   дисциплина,  ч..рствый человек, маленькая щ..лка,  ровный  ш..в, мягкая ш..рстка.  </vt:lpstr>
      <vt:lpstr>Презентация PowerPoint</vt:lpstr>
      <vt:lpstr>Повторяем материал по разделу «Лексика»</vt:lpstr>
      <vt:lpstr>Омонимы?  </vt:lpstr>
      <vt:lpstr>Частичные омонимы</vt:lpstr>
      <vt:lpstr>-Распределите по столбикам слова, определите их лексическую группу, составь словосочетания, чтобы было понятно значение данных слов:    норка, мука, три, ключ, кружки, завод, лук и луг, спеши – спиши,плод-плот, мой, печь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Омонимы</dc:title>
  <dc:creator>Татьяна</dc:creator>
  <cp:lastModifiedBy>Татьяна</cp:lastModifiedBy>
  <cp:revision>23</cp:revision>
  <dcterms:created xsi:type="dcterms:W3CDTF">2018-01-08T06:46:25Z</dcterms:created>
  <dcterms:modified xsi:type="dcterms:W3CDTF">2018-01-18T09:48:58Z</dcterms:modified>
</cp:coreProperties>
</file>