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0" r:id="rId3"/>
    <p:sldId id="261" r:id="rId4"/>
    <p:sldId id="275" r:id="rId5"/>
    <p:sldId id="259" r:id="rId6"/>
    <p:sldId id="265" r:id="rId7"/>
    <p:sldId id="267" r:id="rId8"/>
    <p:sldId id="273" r:id="rId9"/>
    <p:sldId id="272" r:id="rId10"/>
    <p:sldId id="276" r:id="rId11"/>
    <p:sldId id="271" r:id="rId12"/>
    <p:sldId id="277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CC"/>
    <a:srgbClr val="FFCCFF"/>
    <a:srgbClr val="0033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337" autoAdjust="0"/>
    <p:restoredTop sz="89377" autoAdjust="0"/>
  </p:normalViewPr>
  <p:slideViewPr>
    <p:cSldViewPr>
      <p:cViewPr>
        <p:scale>
          <a:sx n="100" d="100"/>
          <a:sy n="100" d="100"/>
        </p:scale>
        <p:origin x="-840" y="-2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307B-15EF-4084-9BAD-9266E86817F9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C6EAD-E25C-41AF-800E-A1E87AB068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3432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C6EAD-E25C-41AF-800E-A1E87AB0684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668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3127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790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857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5278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45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514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990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7371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623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011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536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99000">
              <a:srgbClr val="F0EBD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F109-1EAB-442D-BA21-143A1E831FAE}" type="datetimeFigureOut">
              <a:rPr lang="ru-RU" smtClean="0"/>
              <a:pPr/>
              <a:t>13.01.2018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C6AB-C997-49B0-8867-A2195453B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149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uroki.ne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4475" y="1059582"/>
            <a:ext cx="567745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3366"/>
                </a:solidFill>
              </a:rPr>
              <a:t>Виды  </a:t>
            </a:r>
          </a:p>
          <a:p>
            <a:pPr algn="ctr"/>
            <a:r>
              <a:rPr lang="ru-RU" sz="8000" b="1" dirty="0" smtClean="0">
                <a:solidFill>
                  <a:srgbClr val="003366"/>
                </a:solidFill>
              </a:rPr>
              <a:t>алгоритмов </a:t>
            </a:r>
            <a:endParaRPr lang="ru-RU" sz="80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470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 стрелкой 30"/>
          <p:cNvCxnSpPr/>
          <p:nvPr/>
        </p:nvCxnSpPr>
        <p:spPr>
          <a:xfrm flipH="1">
            <a:off x="1341474" y="2044463"/>
            <a:ext cx="11140" cy="31126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4615266" y="771550"/>
            <a:ext cx="2994942" cy="3734417"/>
            <a:chOff x="4615266" y="771550"/>
            <a:chExt cx="2994942" cy="3734417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5744500" y="771550"/>
              <a:ext cx="216024" cy="57606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4615266" y="915566"/>
              <a:ext cx="2994942" cy="3590401"/>
              <a:chOff x="5251885" y="707579"/>
              <a:chExt cx="3164945" cy="3590401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5436095" y="3929050"/>
                <a:ext cx="1008113" cy="20321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5251885" y="4132264"/>
                <a:ext cx="1192324" cy="16571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7" name="Группа 6"/>
              <p:cNvGrpSpPr/>
              <p:nvPr/>
            </p:nvGrpSpPr>
            <p:grpSpPr>
              <a:xfrm>
                <a:off x="5652120" y="707579"/>
                <a:ext cx="2764710" cy="3590401"/>
                <a:chOff x="5652120" y="707579"/>
                <a:chExt cx="2764710" cy="3590401"/>
              </a:xfrm>
            </p:grpSpPr>
            <p:sp>
              <p:nvSpPr>
                <p:cNvPr id="8" name="Прямоугольник 7"/>
                <p:cNvSpPr/>
                <p:nvPr/>
              </p:nvSpPr>
              <p:spPr>
                <a:xfrm>
                  <a:off x="5652120" y="3758150"/>
                  <a:ext cx="792088" cy="170900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9" name="Группа 8"/>
                <p:cNvGrpSpPr/>
                <p:nvPr/>
              </p:nvGrpSpPr>
              <p:grpSpPr>
                <a:xfrm>
                  <a:off x="6281673" y="707579"/>
                  <a:ext cx="2135157" cy="3590401"/>
                  <a:chOff x="6281673" y="707579"/>
                  <a:chExt cx="2135157" cy="3590401"/>
                </a:xfrm>
              </p:grpSpPr>
              <p:sp>
                <p:nvSpPr>
                  <p:cNvPr id="16" name="Прямоугольник 15"/>
                  <p:cNvSpPr/>
                  <p:nvPr/>
                </p:nvSpPr>
                <p:spPr>
                  <a:xfrm>
                    <a:off x="6444212" y="1695322"/>
                    <a:ext cx="1872209" cy="2602658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2" name="Прямоугольный треугольник 11"/>
                  <p:cNvSpPr/>
                  <p:nvPr/>
                </p:nvSpPr>
                <p:spPr>
                  <a:xfrm rot="8058680">
                    <a:off x="6357722" y="631530"/>
                    <a:ext cx="1983060" cy="2135157"/>
                  </a:xfrm>
                  <a:prstGeom prst="rtTriangle">
                    <a:avLst/>
                  </a:prstGeom>
                  <a:solidFill>
                    <a:srgbClr val="FFC000"/>
                  </a:solidFill>
                  <a:ln>
                    <a:solidFill>
                      <a:srgbClr val="FFC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10" name="Прямоугольник 9"/>
                <p:cNvSpPr/>
                <p:nvPr/>
              </p:nvSpPr>
              <p:spPr>
                <a:xfrm rot="5400000">
                  <a:off x="6944027" y="2264931"/>
                  <a:ext cx="966572" cy="732188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sp>
        <p:nvSpPr>
          <p:cNvPr id="23" name="TextBox 22"/>
          <p:cNvSpPr txBox="1"/>
          <p:nvPr/>
        </p:nvSpPr>
        <p:spPr>
          <a:xfrm>
            <a:off x="1763688" y="195486"/>
            <a:ext cx="3025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Линейный алгоритм</a:t>
            </a:r>
            <a:endParaRPr lang="ru-RU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1475656" y="59559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Задача: нарисовать домик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99325" y="1185554"/>
            <a:ext cx="1494471" cy="24710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Начало.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23865" y="4493570"/>
            <a:ext cx="1571640" cy="26529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Конец.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30" name="Прямая со стрелкой 29"/>
          <p:cNvCxnSpPr>
            <a:stCxn id="26" idx="2"/>
          </p:cNvCxnSpPr>
          <p:nvPr/>
        </p:nvCxnSpPr>
        <p:spPr>
          <a:xfrm flipH="1">
            <a:off x="1336387" y="1432663"/>
            <a:ext cx="10174" cy="2756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1332661" y="2760882"/>
            <a:ext cx="8813" cy="3149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39" idx="2"/>
            <a:endCxn id="27" idx="0"/>
          </p:cNvCxnSpPr>
          <p:nvPr/>
        </p:nvCxnSpPr>
        <p:spPr>
          <a:xfrm flipH="1">
            <a:off x="1409685" y="4170866"/>
            <a:ext cx="9921" cy="32270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266619" y="3754071"/>
            <a:ext cx="2305973" cy="4167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Нарисовать крыльцо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56699" y="1694911"/>
            <a:ext cx="2305973" cy="4167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Нарисовать стены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09801" y="2337886"/>
            <a:ext cx="2305973" cy="4167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Нарисовать  крышу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21261" y="3075806"/>
            <a:ext cx="2305973" cy="4167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Нарисовать  трубу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1332661" y="3395216"/>
            <a:ext cx="8813" cy="3149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1506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69430"/>
            <a:ext cx="8820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Алгоритм, </a:t>
            </a:r>
            <a:r>
              <a:rPr lang="ru-RU" sz="2800" dirty="0"/>
              <a:t>в котором  находится условие, </a:t>
            </a:r>
            <a:endParaRPr lang="ru-RU" sz="2800" dirty="0" smtClean="0"/>
          </a:p>
          <a:p>
            <a:r>
              <a:rPr lang="ru-RU" sz="2800" dirty="0" smtClean="0"/>
              <a:t>называется </a:t>
            </a:r>
            <a:r>
              <a:rPr lang="ru-RU" sz="3600" dirty="0" smtClean="0">
                <a:solidFill>
                  <a:srgbClr val="C00000"/>
                </a:solidFill>
              </a:rPr>
              <a:t>ветвлением или условным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3075" name="Picture 3" descr="\\User-pc-11\d\Руслан\рисунки\рисунки Png\0047 иван на распуть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4496" y="1059582"/>
            <a:ext cx="3096344" cy="253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G:\картинки\0388 дорог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15022"/>
            <a:ext cx="3035818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797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омб 1"/>
          <p:cNvSpPr/>
          <p:nvPr/>
        </p:nvSpPr>
        <p:spPr>
          <a:xfrm>
            <a:off x="2225563" y="1165685"/>
            <a:ext cx="3168352" cy="1386059"/>
          </a:xfrm>
          <a:prstGeom prst="diamond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Условие ветвления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00151" y="2572847"/>
            <a:ext cx="1704138" cy="144016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</a:rPr>
              <a:t>Команды выполняются, если </a:t>
            </a:r>
            <a:r>
              <a:rPr lang="ru-RU" sz="1700" b="1" dirty="0" smtClean="0">
                <a:solidFill>
                  <a:schemeClr val="tx1"/>
                </a:solidFill>
              </a:rPr>
              <a:t>условие </a:t>
            </a:r>
          </a:p>
          <a:p>
            <a:pPr algn="ctr"/>
            <a:r>
              <a:rPr lang="ru-RU" sz="1700" b="1" dirty="0" smtClean="0">
                <a:solidFill>
                  <a:schemeClr val="tx1"/>
                </a:solidFill>
              </a:rPr>
              <a:t>не</a:t>
            </a:r>
            <a:r>
              <a:rPr lang="ru-RU" sz="1700" dirty="0" smtClean="0">
                <a:solidFill>
                  <a:schemeClr val="tx1"/>
                </a:solidFill>
              </a:rPr>
              <a:t> </a:t>
            </a:r>
            <a:r>
              <a:rPr lang="ru-RU" sz="1700" b="1" dirty="0" smtClean="0">
                <a:solidFill>
                  <a:schemeClr val="tx1"/>
                </a:solidFill>
              </a:rPr>
              <a:t>соблюдается</a:t>
            </a:r>
            <a:endParaRPr lang="ru-RU" sz="17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979" y="2511027"/>
            <a:ext cx="1800200" cy="144016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00" dirty="0" smtClean="0">
              <a:solidFill>
                <a:schemeClr val="tx1"/>
              </a:solidFill>
            </a:endParaRPr>
          </a:p>
          <a:p>
            <a:pPr algn="ctr"/>
            <a:r>
              <a:rPr lang="ru-RU" sz="1700" dirty="0" smtClean="0">
                <a:solidFill>
                  <a:schemeClr val="tx1"/>
                </a:solidFill>
              </a:rPr>
              <a:t>Команды выполняются, если </a:t>
            </a:r>
            <a:r>
              <a:rPr lang="ru-RU" sz="1700" b="1" dirty="0" smtClean="0">
                <a:solidFill>
                  <a:schemeClr val="tx1"/>
                </a:solidFill>
              </a:rPr>
              <a:t>условие</a:t>
            </a:r>
            <a:r>
              <a:rPr lang="ru-RU" sz="1700" dirty="0" smtClean="0">
                <a:solidFill>
                  <a:schemeClr val="tx1"/>
                </a:solidFill>
              </a:rPr>
              <a:t> </a:t>
            </a:r>
            <a:r>
              <a:rPr lang="ru-RU" sz="1700" b="1" dirty="0" smtClean="0">
                <a:solidFill>
                  <a:schemeClr val="tx1"/>
                </a:solidFill>
              </a:rPr>
              <a:t>соблюдается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>
            <a:endCxn id="2" idx="0"/>
          </p:cNvCxnSpPr>
          <p:nvPr/>
        </p:nvCxnSpPr>
        <p:spPr>
          <a:xfrm>
            <a:off x="3809739" y="954106"/>
            <a:ext cx="0" cy="211579"/>
          </a:xfrm>
          <a:prstGeom prst="straightConnector1">
            <a:avLst/>
          </a:prstGeom>
          <a:ln w="127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stCxn id="2" idx="1"/>
          </p:cNvCxnSpPr>
          <p:nvPr/>
        </p:nvCxnSpPr>
        <p:spPr>
          <a:xfrm flipH="1">
            <a:off x="1066026" y="1858715"/>
            <a:ext cx="1159537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393915" y="1847760"/>
            <a:ext cx="115830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endCxn id="3" idx="0"/>
          </p:cNvCxnSpPr>
          <p:nvPr/>
        </p:nvCxnSpPr>
        <p:spPr>
          <a:xfrm>
            <a:off x="6552220" y="1868863"/>
            <a:ext cx="0" cy="703984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055791" y="1847759"/>
            <a:ext cx="0" cy="663267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3" idx="2"/>
          </p:cNvCxnSpPr>
          <p:nvPr/>
        </p:nvCxnSpPr>
        <p:spPr>
          <a:xfrm>
            <a:off x="6552220" y="4013007"/>
            <a:ext cx="0" cy="386546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4" idx="2"/>
          </p:cNvCxnSpPr>
          <p:nvPr/>
        </p:nvCxnSpPr>
        <p:spPr>
          <a:xfrm flipH="1">
            <a:off x="1055791" y="3951187"/>
            <a:ext cx="1288" cy="411399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057079" y="4375447"/>
            <a:ext cx="5497545" cy="0"/>
          </a:xfrm>
          <a:prstGeom prst="lin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809739" y="4378450"/>
            <a:ext cx="0" cy="372416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699648" y="435351"/>
            <a:ext cx="6212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Ветвление в алгоритме </a:t>
            </a:r>
            <a:r>
              <a:rPr lang="ru-RU" sz="2800" dirty="0" smtClean="0"/>
              <a:t>(полная форма)</a:t>
            </a:r>
            <a:endParaRPr lang="ru-RU" sz="2800" dirty="0"/>
          </a:p>
        </p:txBody>
      </p:sp>
      <p:sp>
        <p:nvSpPr>
          <p:cNvPr id="69" name="TextBox 68"/>
          <p:cNvSpPr txBox="1"/>
          <p:nvPr/>
        </p:nvSpPr>
        <p:spPr>
          <a:xfrm>
            <a:off x="1331640" y="137897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ДА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5961290" y="1301427"/>
            <a:ext cx="552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НЕТ</a:t>
            </a:r>
            <a:endParaRPr lang="ru-RU" dirty="0"/>
          </a:p>
        </p:txBody>
      </p:sp>
      <p:pic>
        <p:nvPicPr>
          <p:cNvPr id="6146" name="Picture 2" descr="\\User-pc-11\d\Руслан\рисунки\рисунки Png\учёный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4509" y="26796"/>
            <a:ext cx="2059491" cy="254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867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7" grpId="0"/>
      <p:bldP spid="69" grpId="0"/>
      <p:bldP spid="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159" y="83113"/>
            <a:ext cx="4774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Алгоритм «Поставить букет в вазу»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568" y="555526"/>
            <a:ext cx="1440160" cy="504056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Начало.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4276416"/>
            <a:ext cx="1440160" cy="52758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Конец.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2464064"/>
            <a:ext cx="1647800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Налить воду в вазу.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748" y="3507854"/>
            <a:ext cx="1647800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Поставить букет в вазу.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Ромб 5"/>
          <p:cNvSpPr/>
          <p:nvPr/>
        </p:nvSpPr>
        <p:spPr>
          <a:xfrm>
            <a:off x="163606" y="2283718"/>
            <a:ext cx="2480084" cy="864748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 вазе есть вода?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5573" y="1419622"/>
            <a:ext cx="1647800" cy="5040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Взять вазу.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2" name="Прямая со стрелкой 11"/>
          <p:cNvCxnSpPr>
            <a:stCxn id="3" idx="2"/>
            <a:endCxn id="11" idx="0"/>
          </p:cNvCxnSpPr>
          <p:nvPr/>
        </p:nvCxnSpPr>
        <p:spPr>
          <a:xfrm flipH="1">
            <a:off x="1399473" y="1059582"/>
            <a:ext cx="4175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2"/>
            <a:endCxn id="6" idx="0"/>
          </p:cNvCxnSpPr>
          <p:nvPr/>
        </p:nvCxnSpPr>
        <p:spPr>
          <a:xfrm>
            <a:off x="1399473" y="1923678"/>
            <a:ext cx="4175" cy="3600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2"/>
            <a:endCxn id="7" idx="0"/>
          </p:cNvCxnSpPr>
          <p:nvPr/>
        </p:nvCxnSpPr>
        <p:spPr>
          <a:xfrm>
            <a:off x="1403648" y="3148466"/>
            <a:ext cx="0" cy="3593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7" idx="2"/>
            <a:endCxn id="5" idx="0"/>
          </p:cNvCxnSpPr>
          <p:nvPr/>
        </p:nvCxnSpPr>
        <p:spPr>
          <a:xfrm>
            <a:off x="1403648" y="4011910"/>
            <a:ext cx="0" cy="26450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6" idx="3"/>
            <a:endCxn id="4" idx="1"/>
          </p:cNvCxnSpPr>
          <p:nvPr/>
        </p:nvCxnSpPr>
        <p:spPr>
          <a:xfrm>
            <a:off x="2643690" y="2716092"/>
            <a:ext cx="48815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4" idx="2"/>
          </p:cNvCxnSpPr>
          <p:nvPr/>
        </p:nvCxnSpPr>
        <p:spPr>
          <a:xfrm>
            <a:off x="3955740" y="2968120"/>
            <a:ext cx="0" cy="3600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1475656" y="3328160"/>
            <a:ext cx="2480084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ая выноска 26"/>
          <p:cNvSpPr/>
          <p:nvPr/>
        </p:nvSpPr>
        <p:spPr>
          <a:xfrm>
            <a:off x="2856253" y="843558"/>
            <a:ext cx="2115166" cy="1109157"/>
          </a:xfrm>
          <a:prstGeom prst="wedgeRectCallout">
            <a:avLst>
              <a:gd name="adj1" fmla="val -82747"/>
              <a:gd name="adj2" fmla="val 91322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3366"/>
                </a:solidFill>
              </a:rPr>
              <a:t>Условие ветвления</a:t>
            </a:r>
            <a:endParaRPr lang="ru-RU" sz="3200" dirty="0">
              <a:solidFill>
                <a:srgbClr val="00336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0162" y="2408315"/>
            <a:ext cx="4721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НЕТ</a:t>
            </a:r>
            <a:endParaRPr lang="ru-RU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995195" y="3148466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ДА</a:t>
            </a:r>
            <a:endParaRPr lang="ru-RU" sz="1400" dirty="0"/>
          </a:p>
        </p:txBody>
      </p:sp>
      <p:pic>
        <p:nvPicPr>
          <p:cNvPr id="1027" name="Picture 3" descr="\\User-pc-11\d\Руслан\рисунки\рисунки Png\0096 ваза в углу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4880" b="94080" l="13320" r="1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52" t="10470" r="14763" b="4640"/>
          <a:stretch/>
        </p:blipFill>
        <p:spPr bwMode="auto">
          <a:xfrm>
            <a:off x="6946845" y="1908563"/>
            <a:ext cx="2222629" cy="313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642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Группа 61"/>
          <p:cNvGrpSpPr/>
          <p:nvPr/>
        </p:nvGrpSpPr>
        <p:grpSpPr>
          <a:xfrm>
            <a:off x="7213883" y="1922451"/>
            <a:ext cx="758336" cy="1360332"/>
            <a:chOff x="6287157" y="662531"/>
            <a:chExt cx="2124188" cy="3635450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6444208" y="1695322"/>
              <a:ext cx="1872208" cy="2602659"/>
              <a:chOff x="6444208" y="1695322"/>
              <a:chExt cx="1872208" cy="2602659"/>
            </a:xfrm>
          </p:grpSpPr>
          <p:grpSp>
            <p:nvGrpSpPr>
              <p:cNvPr id="71" name="Группа 70"/>
              <p:cNvGrpSpPr/>
              <p:nvPr/>
            </p:nvGrpSpPr>
            <p:grpSpPr>
              <a:xfrm>
                <a:off x="6444208" y="1695322"/>
                <a:ext cx="1872208" cy="2602659"/>
                <a:chOff x="6444208" y="1419622"/>
                <a:chExt cx="2160240" cy="2878359"/>
              </a:xfrm>
            </p:grpSpPr>
            <p:sp>
              <p:nvSpPr>
                <p:cNvPr id="75" name="Прямоугольник 74"/>
                <p:cNvSpPr/>
                <p:nvPr/>
              </p:nvSpPr>
              <p:spPr>
                <a:xfrm>
                  <a:off x="6444208" y="1419622"/>
                  <a:ext cx="2160240" cy="287835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6" name="Прямоугольник 75"/>
                <p:cNvSpPr/>
                <p:nvPr/>
              </p:nvSpPr>
              <p:spPr>
                <a:xfrm>
                  <a:off x="7164288" y="2299310"/>
                  <a:ext cx="864096" cy="9925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77" name="Прямая соединительная линия 76"/>
                <p:cNvCxnSpPr>
                  <a:stCxn id="76" idx="0"/>
                </p:cNvCxnSpPr>
                <p:nvPr/>
              </p:nvCxnSpPr>
              <p:spPr>
                <a:xfrm>
                  <a:off x="7596336" y="2299310"/>
                  <a:ext cx="148" cy="976928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Прямая соединительная линия 77"/>
                <p:cNvCxnSpPr/>
                <p:nvPr/>
              </p:nvCxnSpPr>
              <p:spPr>
                <a:xfrm>
                  <a:off x="7164288" y="2795570"/>
                  <a:ext cx="432196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72" name="Picture 2" descr="\\User-pc-11\d\Руслан\рисунки\рисунки Png\0099 цветок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847" y="2903737"/>
                <a:ext cx="235812" cy="491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4" name="Прямоугольный треугольник 73"/>
              <p:cNvSpPr/>
              <p:nvPr/>
            </p:nvSpPr>
            <p:spPr>
              <a:xfrm rot="16200000" flipH="1" flipV="1">
                <a:off x="7004447" y="2573396"/>
                <a:ext cx="876541" cy="724877"/>
              </a:xfrm>
              <a:prstGeom prst="rtTriangle">
                <a:avLst/>
              </a:prstGeom>
              <a:blipFill>
                <a:blip r:embed="rId4"/>
                <a:tile tx="0" ty="0" sx="100000" sy="100000" flip="none" algn="tl"/>
              </a:blip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5" name="Прямоугольный треугольник 64"/>
            <p:cNvSpPr/>
            <p:nvPr/>
          </p:nvSpPr>
          <p:spPr>
            <a:xfrm rot="8157847">
              <a:off x="6287157" y="662531"/>
              <a:ext cx="2124188" cy="2028946"/>
            </a:xfrm>
            <a:prstGeom prst="rt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2643608" y="38668"/>
            <a:ext cx="4211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Алгоритм «Раскрасить крышу»</a:t>
            </a:r>
            <a:endParaRPr lang="ru-RU" sz="2400" dirty="0"/>
          </a:p>
        </p:txBody>
      </p:sp>
      <p:grpSp>
        <p:nvGrpSpPr>
          <p:cNvPr id="99" name="Группа 98"/>
          <p:cNvGrpSpPr/>
          <p:nvPr/>
        </p:nvGrpSpPr>
        <p:grpSpPr>
          <a:xfrm>
            <a:off x="1314684" y="948071"/>
            <a:ext cx="5608658" cy="3422243"/>
            <a:chOff x="113043" y="852783"/>
            <a:chExt cx="5608658" cy="3422243"/>
          </a:xfrm>
        </p:grpSpPr>
        <p:sp>
          <p:nvSpPr>
            <p:cNvPr id="100" name="Скругленный прямоугольник 99"/>
            <p:cNvSpPr/>
            <p:nvPr/>
          </p:nvSpPr>
          <p:spPr>
            <a:xfrm>
              <a:off x="562825" y="852783"/>
              <a:ext cx="1494471" cy="247109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Начало.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01" name="Скругленный прямоугольник 100"/>
            <p:cNvSpPr/>
            <p:nvPr/>
          </p:nvSpPr>
          <p:spPr>
            <a:xfrm>
              <a:off x="587112" y="4009734"/>
              <a:ext cx="1571640" cy="26529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Конец.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2878628" y="2302160"/>
              <a:ext cx="2120044" cy="4107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Закрась крышу </a:t>
              </a:r>
              <a:r>
                <a:rPr lang="ru-RU" sz="1400" dirty="0" smtClean="0">
                  <a:solidFill>
                    <a:schemeClr val="tx1"/>
                  </a:solidFill>
                </a:rPr>
                <a:t>жёлтым </a:t>
              </a:r>
              <a:r>
                <a:rPr lang="ru-RU" sz="1400" dirty="0">
                  <a:solidFill>
                    <a:schemeClr val="tx1"/>
                  </a:solidFill>
                </a:rPr>
                <a:t>цветом.</a:t>
              </a:r>
            </a:p>
          </p:txBody>
        </p:sp>
        <p:sp>
          <p:nvSpPr>
            <p:cNvPr id="103" name="Ромб 102"/>
            <p:cNvSpPr/>
            <p:nvPr/>
          </p:nvSpPr>
          <p:spPr>
            <a:xfrm>
              <a:off x="126495" y="2233799"/>
              <a:ext cx="2417298" cy="559977"/>
            </a:xfrm>
            <a:prstGeom prst="diamon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Есть крыльцо?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04" name="Прямая со стрелкой 103"/>
            <p:cNvCxnSpPr>
              <a:stCxn id="100" idx="2"/>
            </p:cNvCxnSpPr>
            <p:nvPr/>
          </p:nvCxnSpPr>
          <p:spPr>
            <a:xfrm flipH="1">
              <a:off x="1299887" y="1099892"/>
              <a:ext cx="10174" cy="27561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 стрелкой 104"/>
            <p:cNvCxnSpPr/>
            <p:nvPr/>
          </p:nvCxnSpPr>
          <p:spPr>
            <a:xfrm flipH="1">
              <a:off x="1314684" y="1935485"/>
              <a:ext cx="11140" cy="31126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 стрелкой 105"/>
            <p:cNvCxnSpPr>
              <a:stCxn id="103" idx="2"/>
            </p:cNvCxnSpPr>
            <p:nvPr/>
          </p:nvCxnSpPr>
          <p:spPr>
            <a:xfrm>
              <a:off x="1335144" y="2793776"/>
              <a:ext cx="0" cy="3804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 стрелкой 106"/>
            <p:cNvCxnSpPr>
              <a:stCxn id="113" idx="2"/>
              <a:endCxn id="101" idx="0"/>
            </p:cNvCxnSpPr>
            <p:nvPr/>
          </p:nvCxnSpPr>
          <p:spPr>
            <a:xfrm>
              <a:off x="1372932" y="3590986"/>
              <a:ext cx="0" cy="41874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 стрелкой 107"/>
            <p:cNvCxnSpPr>
              <a:stCxn id="103" idx="3"/>
              <a:endCxn id="102" idx="1"/>
            </p:cNvCxnSpPr>
            <p:nvPr/>
          </p:nvCxnSpPr>
          <p:spPr>
            <a:xfrm flipV="1">
              <a:off x="2543793" y="2507511"/>
              <a:ext cx="334835" cy="62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 flipH="1">
              <a:off x="5719157" y="1617075"/>
              <a:ext cx="2544" cy="22658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 стрелкой 109"/>
            <p:cNvCxnSpPr/>
            <p:nvPr/>
          </p:nvCxnSpPr>
          <p:spPr>
            <a:xfrm flipH="1">
              <a:off x="1470685" y="3882879"/>
              <a:ext cx="424847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/>
            <p:nvPr/>
          </p:nvSpPr>
          <p:spPr>
            <a:xfrm>
              <a:off x="531724" y="2869248"/>
              <a:ext cx="4721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НЕТ</a:t>
              </a:r>
              <a:endParaRPr lang="ru-RU" sz="14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515066" y="2079910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ДА</a:t>
              </a:r>
              <a:endParaRPr lang="ru-RU" sz="1400" dirty="0"/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219945" y="3174191"/>
              <a:ext cx="2305973" cy="4167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Закрась крышу красным цветом.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14" name="Прямоугольник 113"/>
            <p:cNvSpPr/>
            <p:nvPr/>
          </p:nvSpPr>
          <p:spPr>
            <a:xfrm>
              <a:off x="2896658" y="1375508"/>
              <a:ext cx="2346551" cy="5604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Закрась крышу синим цветом.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15" name="Ромб 114"/>
            <p:cNvSpPr/>
            <p:nvPr/>
          </p:nvSpPr>
          <p:spPr>
            <a:xfrm>
              <a:off x="113043" y="1375508"/>
              <a:ext cx="2417298" cy="559977"/>
            </a:xfrm>
            <a:prstGeom prst="diamon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</a:rPr>
                <a:t>Есть труба?</a:t>
              </a:r>
              <a:endParaRPr lang="ru-RU" sz="1400" dirty="0">
                <a:solidFill>
                  <a:schemeClr val="tx1"/>
                </a:solidFill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31725" y="1994383"/>
              <a:ext cx="4721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НЕТ</a:t>
              </a:r>
              <a:endParaRPr lang="ru-RU" sz="14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482684" y="1278775"/>
              <a:ext cx="404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/>
                <a:t>ДА</a:t>
              </a:r>
              <a:endParaRPr lang="ru-RU" sz="1400" dirty="0"/>
            </a:p>
          </p:txBody>
        </p:sp>
        <p:cxnSp>
          <p:nvCxnSpPr>
            <p:cNvPr id="118" name="Прямая со стрелкой 117"/>
            <p:cNvCxnSpPr>
              <a:stCxn id="115" idx="3"/>
              <a:endCxn id="114" idx="1"/>
            </p:cNvCxnSpPr>
            <p:nvPr/>
          </p:nvCxnSpPr>
          <p:spPr>
            <a:xfrm>
              <a:off x="2530341" y="1655497"/>
              <a:ext cx="366317" cy="26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Прямая соединительная линия 118"/>
            <p:cNvCxnSpPr/>
            <p:nvPr/>
          </p:nvCxnSpPr>
          <p:spPr>
            <a:xfrm>
              <a:off x="5243209" y="1617075"/>
              <a:ext cx="47594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Прямая соединительная линия 119"/>
            <p:cNvCxnSpPr>
              <a:stCxn id="102" idx="3"/>
            </p:cNvCxnSpPr>
            <p:nvPr/>
          </p:nvCxnSpPr>
          <p:spPr>
            <a:xfrm>
              <a:off x="4998672" y="2507511"/>
              <a:ext cx="482511" cy="62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>
              <a:off x="5481183" y="2513788"/>
              <a:ext cx="0" cy="12100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 стрелкой 121"/>
            <p:cNvCxnSpPr/>
            <p:nvPr/>
          </p:nvCxnSpPr>
          <p:spPr>
            <a:xfrm flipH="1">
              <a:off x="1470685" y="3723878"/>
              <a:ext cx="401049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Прямоугольник 80"/>
          <p:cNvSpPr/>
          <p:nvPr/>
        </p:nvSpPr>
        <p:spPr>
          <a:xfrm>
            <a:off x="8106990" y="298036"/>
            <a:ext cx="81524" cy="223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7" name="Группа 86"/>
          <p:cNvGrpSpPr/>
          <p:nvPr/>
        </p:nvGrpSpPr>
        <p:grpSpPr>
          <a:xfrm>
            <a:off x="8069805" y="380963"/>
            <a:ext cx="758336" cy="1360332"/>
            <a:chOff x="6287157" y="662531"/>
            <a:chExt cx="2124188" cy="3635450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6444208" y="1695322"/>
              <a:ext cx="1872208" cy="2602659"/>
              <a:chOff x="6444208" y="1695322"/>
              <a:chExt cx="1872208" cy="2602659"/>
            </a:xfrm>
          </p:grpSpPr>
          <p:grpSp>
            <p:nvGrpSpPr>
              <p:cNvPr id="91" name="Группа 90"/>
              <p:cNvGrpSpPr/>
              <p:nvPr/>
            </p:nvGrpSpPr>
            <p:grpSpPr>
              <a:xfrm>
                <a:off x="6444208" y="1695322"/>
                <a:ext cx="1872208" cy="2602659"/>
                <a:chOff x="6444208" y="1419622"/>
                <a:chExt cx="2160240" cy="2878359"/>
              </a:xfrm>
            </p:grpSpPr>
            <p:sp>
              <p:nvSpPr>
                <p:cNvPr id="94" name="Прямоугольник 93"/>
                <p:cNvSpPr/>
                <p:nvPr/>
              </p:nvSpPr>
              <p:spPr>
                <a:xfrm>
                  <a:off x="6444208" y="1419622"/>
                  <a:ext cx="2160240" cy="287835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5" name="Прямоугольник 94"/>
                <p:cNvSpPr/>
                <p:nvPr/>
              </p:nvSpPr>
              <p:spPr>
                <a:xfrm>
                  <a:off x="7164288" y="2299310"/>
                  <a:ext cx="864096" cy="9925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96" name="Прямая соединительная линия 95"/>
                <p:cNvCxnSpPr>
                  <a:stCxn id="95" idx="0"/>
                </p:cNvCxnSpPr>
                <p:nvPr/>
              </p:nvCxnSpPr>
              <p:spPr>
                <a:xfrm>
                  <a:off x="7596336" y="2299310"/>
                  <a:ext cx="148" cy="976928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Прямая соединительная линия 96"/>
                <p:cNvCxnSpPr/>
                <p:nvPr/>
              </p:nvCxnSpPr>
              <p:spPr>
                <a:xfrm>
                  <a:off x="7164288" y="2795570"/>
                  <a:ext cx="432196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92" name="Picture 2" descr="\\User-pc-11\d\Руслан\рисунки\рисунки Png\0099 цветок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847" y="2903737"/>
                <a:ext cx="235812" cy="491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3" name="Прямоугольный треугольник 92"/>
              <p:cNvSpPr/>
              <p:nvPr/>
            </p:nvSpPr>
            <p:spPr>
              <a:xfrm rot="16200000" flipH="1" flipV="1">
                <a:off x="7004447" y="2573396"/>
                <a:ext cx="876541" cy="724877"/>
              </a:xfrm>
              <a:prstGeom prst="rtTriangle">
                <a:avLst/>
              </a:prstGeom>
              <a:blipFill>
                <a:blip r:embed="rId4"/>
                <a:tile tx="0" ty="0" sx="100000" sy="100000" flip="none" algn="tl"/>
              </a:blip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0" name="Прямоугольный треугольник 89"/>
            <p:cNvSpPr/>
            <p:nvPr/>
          </p:nvSpPr>
          <p:spPr>
            <a:xfrm rot="8157847">
              <a:off x="6287157" y="662531"/>
              <a:ext cx="2124188" cy="2028946"/>
            </a:xfrm>
            <a:prstGeom prst="rtTriangl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4" name="Группа 123"/>
          <p:cNvGrpSpPr/>
          <p:nvPr/>
        </p:nvGrpSpPr>
        <p:grpSpPr>
          <a:xfrm>
            <a:off x="7763921" y="3439642"/>
            <a:ext cx="1127929" cy="1360332"/>
            <a:chOff x="5251885" y="662531"/>
            <a:chExt cx="3159460" cy="3635450"/>
          </a:xfrm>
        </p:grpSpPr>
        <p:sp>
          <p:nvSpPr>
            <p:cNvPr id="125" name="Прямоугольник 124"/>
            <p:cNvSpPr/>
            <p:nvPr/>
          </p:nvSpPr>
          <p:spPr>
            <a:xfrm>
              <a:off x="5436095" y="3929050"/>
              <a:ext cx="1008113" cy="20321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5251885" y="4132264"/>
              <a:ext cx="1192324" cy="1657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7" name="Группа 126"/>
            <p:cNvGrpSpPr/>
            <p:nvPr/>
          </p:nvGrpSpPr>
          <p:grpSpPr>
            <a:xfrm>
              <a:off x="5652120" y="662531"/>
              <a:ext cx="2759225" cy="3635450"/>
              <a:chOff x="5652120" y="662531"/>
              <a:chExt cx="2759225" cy="3635450"/>
            </a:xfrm>
          </p:grpSpPr>
          <p:sp>
            <p:nvSpPr>
              <p:cNvPr id="128" name="Прямоугольник 127"/>
              <p:cNvSpPr/>
              <p:nvPr/>
            </p:nvSpPr>
            <p:spPr>
              <a:xfrm>
                <a:off x="5652120" y="3758150"/>
                <a:ext cx="792088" cy="1709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29" name="Группа 128"/>
              <p:cNvGrpSpPr/>
              <p:nvPr/>
            </p:nvGrpSpPr>
            <p:grpSpPr>
              <a:xfrm>
                <a:off x="6287157" y="662531"/>
                <a:ext cx="2124188" cy="3635450"/>
                <a:chOff x="6287157" y="662531"/>
                <a:chExt cx="2124188" cy="3635450"/>
              </a:xfrm>
            </p:grpSpPr>
            <p:grpSp>
              <p:nvGrpSpPr>
                <p:cNvPr id="131" name="Группа 130"/>
                <p:cNvGrpSpPr/>
                <p:nvPr/>
              </p:nvGrpSpPr>
              <p:grpSpPr>
                <a:xfrm>
                  <a:off x="6444208" y="1695322"/>
                  <a:ext cx="1872208" cy="2602659"/>
                  <a:chOff x="6444208" y="1695322"/>
                  <a:chExt cx="1872208" cy="2602659"/>
                </a:xfrm>
              </p:grpSpPr>
              <p:grpSp>
                <p:nvGrpSpPr>
                  <p:cNvPr id="133" name="Группа 132"/>
                  <p:cNvGrpSpPr/>
                  <p:nvPr/>
                </p:nvGrpSpPr>
                <p:grpSpPr>
                  <a:xfrm>
                    <a:off x="6444208" y="1695322"/>
                    <a:ext cx="1872208" cy="2602659"/>
                    <a:chOff x="6444208" y="1419622"/>
                    <a:chExt cx="2160240" cy="2878359"/>
                  </a:xfrm>
                </p:grpSpPr>
                <p:sp>
                  <p:nvSpPr>
                    <p:cNvPr id="136" name="Прямоугольник 135"/>
                    <p:cNvSpPr/>
                    <p:nvPr/>
                  </p:nvSpPr>
                  <p:spPr>
                    <a:xfrm>
                      <a:off x="6444208" y="1419622"/>
                      <a:ext cx="2160240" cy="2878359"/>
                    </a:xfrm>
                    <a:prstGeom prst="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37" name="Прямоугольник 136"/>
                    <p:cNvSpPr/>
                    <p:nvPr/>
                  </p:nvSpPr>
                  <p:spPr>
                    <a:xfrm>
                      <a:off x="7164288" y="2299310"/>
                      <a:ext cx="864096" cy="99252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138" name="Прямая соединительная линия 137"/>
                    <p:cNvCxnSpPr>
                      <a:stCxn id="137" idx="0"/>
                    </p:cNvCxnSpPr>
                    <p:nvPr/>
                  </p:nvCxnSpPr>
                  <p:spPr>
                    <a:xfrm>
                      <a:off x="7596336" y="2299310"/>
                      <a:ext cx="148" cy="976928"/>
                    </a:xfrm>
                    <a:prstGeom prst="line">
                      <a:avLst/>
                    </a:prstGeom>
                    <a:ln w="28575">
                      <a:solidFill>
                        <a:schemeClr val="bg1">
                          <a:lumMod val="6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9" name="Прямая соединительная линия 138"/>
                    <p:cNvCxnSpPr/>
                    <p:nvPr/>
                  </p:nvCxnSpPr>
                  <p:spPr>
                    <a:xfrm>
                      <a:off x="7164288" y="2795570"/>
                      <a:ext cx="432196" cy="0"/>
                    </a:xfrm>
                    <a:prstGeom prst="line">
                      <a:avLst/>
                    </a:prstGeom>
                    <a:ln w="28575">
                      <a:solidFill>
                        <a:schemeClr val="bg1">
                          <a:lumMod val="6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139700" h="139700" prst="divot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134" name="Picture 2" descr="\\User-pc-11\d\Руслан\рисунки\рисунки Png\0099 цветок.pn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42847" y="2903737"/>
                    <a:ext cx="235812" cy="49198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35" name="Прямоугольный треугольник 134"/>
                  <p:cNvSpPr/>
                  <p:nvPr/>
                </p:nvSpPr>
                <p:spPr>
                  <a:xfrm rot="16200000" flipH="1" flipV="1">
                    <a:off x="7004447" y="2573396"/>
                    <a:ext cx="876541" cy="724877"/>
                  </a:xfrm>
                  <a:prstGeom prst="rtTriangle">
                    <a:avLst/>
                  </a:prstGeom>
                  <a:blipFill>
                    <a:blip r:embed="rId4"/>
                    <a:tile tx="0" ty="0" sx="100000" sy="100000" flip="none" algn="tl"/>
                  </a:blipFill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132" name="Прямоугольный треугольник 131"/>
                <p:cNvSpPr/>
                <p:nvPr/>
              </p:nvSpPr>
              <p:spPr>
                <a:xfrm rot="8157847">
                  <a:off x="6287157" y="662531"/>
                  <a:ext cx="2124188" cy="2028946"/>
                </a:xfrm>
                <a:prstGeom prst="rtTriangle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404005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625500" y="763006"/>
            <a:ext cx="2994942" cy="3590402"/>
            <a:chOff x="5251885" y="707579"/>
            <a:chExt cx="3164945" cy="359040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5436095" y="3929050"/>
              <a:ext cx="1008113" cy="20321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251885" y="4132264"/>
              <a:ext cx="1192324" cy="1657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5652120" y="707579"/>
              <a:ext cx="2764710" cy="3590402"/>
              <a:chOff x="5652120" y="707579"/>
              <a:chExt cx="2764710" cy="359040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5652120" y="3758150"/>
                <a:ext cx="792088" cy="1709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7" name="Группа 6"/>
              <p:cNvGrpSpPr/>
              <p:nvPr/>
            </p:nvGrpSpPr>
            <p:grpSpPr>
              <a:xfrm>
                <a:off x="6281673" y="707579"/>
                <a:ext cx="2135157" cy="3590402"/>
                <a:chOff x="6281673" y="707579"/>
                <a:chExt cx="2135157" cy="3590402"/>
              </a:xfrm>
            </p:grpSpPr>
            <p:grpSp>
              <p:nvGrpSpPr>
                <p:cNvPr id="9" name="Группа 8"/>
                <p:cNvGrpSpPr/>
                <p:nvPr/>
              </p:nvGrpSpPr>
              <p:grpSpPr>
                <a:xfrm>
                  <a:off x="6444208" y="1695322"/>
                  <a:ext cx="1872208" cy="2602659"/>
                  <a:chOff x="6444208" y="1695322"/>
                  <a:chExt cx="1872208" cy="2602659"/>
                </a:xfrm>
              </p:grpSpPr>
              <p:grpSp>
                <p:nvGrpSpPr>
                  <p:cNvPr id="11" name="Группа 10"/>
                  <p:cNvGrpSpPr/>
                  <p:nvPr/>
                </p:nvGrpSpPr>
                <p:grpSpPr>
                  <a:xfrm>
                    <a:off x="6444208" y="1695322"/>
                    <a:ext cx="1872208" cy="2602659"/>
                    <a:chOff x="6444208" y="1419622"/>
                    <a:chExt cx="2160240" cy="2878359"/>
                  </a:xfrm>
                </p:grpSpPr>
                <p:sp>
                  <p:nvSpPr>
                    <p:cNvPr id="14" name="Прямоугольник 13"/>
                    <p:cNvSpPr/>
                    <p:nvPr/>
                  </p:nvSpPr>
                  <p:spPr>
                    <a:xfrm>
                      <a:off x="6444208" y="1419622"/>
                      <a:ext cx="2160240" cy="2878359"/>
                    </a:xfrm>
                    <a:prstGeom prst="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  <a:ln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5" name="Прямоугольник 14"/>
                    <p:cNvSpPr/>
                    <p:nvPr/>
                  </p:nvSpPr>
                  <p:spPr>
                    <a:xfrm>
                      <a:off x="7164288" y="2299310"/>
                      <a:ext cx="864096" cy="99252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accent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16" name="Прямая соединительная линия 15"/>
                    <p:cNvCxnSpPr>
                      <a:stCxn id="15" idx="0"/>
                    </p:cNvCxnSpPr>
                    <p:nvPr/>
                  </p:nvCxnSpPr>
                  <p:spPr>
                    <a:xfrm>
                      <a:off x="7596336" y="2299310"/>
                      <a:ext cx="148" cy="976928"/>
                    </a:xfrm>
                    <a:prstGeom prst="line">
                      <a:avLst/>
                    </a:prstGeom>
                    <a:ln w="28575">
                      <a:solidFill>
                        <a:schemeClr val="bg1">
                          <a:lumMod val="6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prst="angle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Прямая соединительная линия 16"/>
                    <p:cNvCxnSpPr/>
                    <p:nvPr/>
                  </p:nvCxnSpPr>
                  <p:spPr>
                    <a:xfrm>
                      <a:off x="7164288" y="2795570"/>
                      <a:ext cx="432196" cy="0"/>
                    </a:xfrm>
                    <a:prstGeom prst="line">
                      <a:avLst/>
                    </a:prstGeom>
                    <a:ln w="28575">
                      <a:solidFill>
                        <a:schemeClr val="bg1">
                          <a:lumMod val="65000"/>
                        </a:schemeClr>
                      </a:solidFill>
                    </a:ln>
                    <a:scene3d>
                      <a:camera prst="orthographicFront"/>
                      <a:lightRig rig="threePt" dir="t"/>
                    </a:scene3d>
                    <a:sp3d>
                      <a:bevelT w="139700" h="139700" prst="divot"/>
                    </a:sp3d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12" name="Picture 2" descr="\\User-pc-11\d\Руслан\рисунки\рисунки Png\0099 цветок.png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xmlns="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442847" y="2903737"/>
                    <a:ext cx="235812" cy="49198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3" name="Прямоугольный треугольник 12"/>
                  <p:cNvSpPr/>
                  <p:nvPr/>
                </p:nvSpPr>
                <p:spPr>
                  <a:xfrm rot="16200000" flipH="1" flipV="1">
                    <a:off x="7004447" y="2573396"/>
                    <a:ext cx="876541" cy="724877"/>
                  </a:xfrm>
                  <a:prstGeom prst="rtTriangle">
                    <a:avLst/>
                  </a:prstGeom>
                  <a:blipFill>
                    <a:blip r:embed="rId3"/>
                    <a:tile tx="0" ty="0" sx="100000" sy="100000" flip="none" algn="tl"/>
                  </a:blipFill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10" name="Прямоугольный треугольник 9"/>
                <p:cNvSpPr/>
                <p:nvPr/>
              </p:nvSpPr>
              <p:spPr>
                <a:xfrm rot="8058680">
                  <a:off x="6357722" y="631530"/>
                  <a:ext cx="1983060" cy="2135157"/>
                </a:xfrm>
                <a:prstGeom prst="rtTriangle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8" name="Прямоугольник 7"/>
              <p:cNvSpPr/>
              <p:nvPr/>
            </p:nvSpPr>
            <p:spPr>
              <a:xfrm rot="5400000">
                <a:off x="5407662" y="2714784"/>
                <a:ext cx="1456833" cy="576064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8" name="Группа 17"/>
          <p:cNvGrpSpPr/>
          <p:nvPr/>
        </p:nvGrpSpPr>
        <p:grpSpPr>
          <a:xfrm>
            <a:off x="3521089" y="405212"/>
            <a:ext cx="1981915" cy="3931062"/>
            <a:chOff x="6405384" y="366919"/>
            <a:chExt cx="1951941" cy="3931062"/>
          </a:xfrm>
        </p:grpSpPr>
        <p:sp>
          <p:nvSpPr>
            <p:cNvPr id="19" name="Параллелограмм 18"/>
            <p:cNvSpPr/>
            <p:nvPr/>
          </p:nvSpPr>
          <p:spPr>
            <a:xfrm rot="2842535">
              <a:off x="6290743" y="573783"/>
              <a:ext cx="720080" cy="306351"/>
            </a:xfrm>
            <a:prstGeom prst="parallelogram">
              <a:avLst>
                <a:gd name="adj" fmla="val 6673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6405384" y="711156"/>
              <a:ext cx="1951941" cy="3586825"/>
              <a:chOff x="6405384" y="711156"/>
              <a:chExt cx="1951941" cy="3586825"/>
            </a:xfrm>
          </p:grpSpPr>
          <p:grpSp>
            <p:nvGrpSpPr>
              <p:cNvPr id="21" name="Группа 20"/>
              <p:cNvGrpSpPr/>
              <p:nvPr/>
            </p:nvGrpSpPr>
            <p:grpSpPr>
              <a:xfrm>
                <a:off x="6444208" y="1695322"/>
                <a:ext cx="1872208" cy="2602659"/>
                <a:chOff x="6444208" y="1695322"/>
                <a:chExt cx="1872208" cy="2602659"/>
              </a:xfrm>
            </p:grpSpPr>
            <p:grpSp>
              <p:nvGrpSpPr>
                <p:cNvPr id="23" name="Группа 22"/>
                <p:cNvGrpSpPr/>
                <p:nvPr/>
              </p:nvGrpSpPr>
              <p:grpSpPr>
                <a:xfrm>
                  <a:off x="6444208" y="1695322"/>
                  <a:ext cx="1872208" cy="2602659"/>
                  <a:chOff x="6444208" y="1419622"/>
                  <a:chExt cx="2160240" cy="2878359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6444208" y="1419622"/>
                    <a:ext cx="2160240" cy="2878359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7" name="Прямоугольник 26"/>
                  <p:cNvSpPr/>
                  <p:nvPr/>
                </p:nvSpPr>
                <p:spPr>
                  <a:xfrm>
                    <a:off x="7164288" y="2299310"/>
                    <a:ext cx="864096" cy="99252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cxnSp>
                <p:nvCxnSpPr>
                  <p:cNvPr id="28" name="Прямая соединительная линия 27"/>
                  <p:cNvCxnSpPr>
                    <a:stCxn id="27" idx="0"/>
                  </p:cNvCxnSpPr>
                  <p:nvPr/>
                </p:nvCxnSpPr>
                <p:spPr>
                  <a:xfrm>
                    <a:off x="7596336" y="2299310"/>
                    <a:ext cx="148" cy="976928"/>
                  </a:xfrm>
                  <a:prstGeom prst="line">
                    <a:avLst/>
                  </a:prstGeom>
                  <a:ln w="28575">
                    <a:solidFill>
                      <a:schemeClr val="bg1">
                        <a:lumMod val="6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prst="angle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Прямая соединительная линия 28"/>
                  <p:cNvCxnSpPr/>
                  <p:nvPr/>
                </p:nvCxnSpPr>
                <p:spPr>
                  <a:xfrm>
                    <a:off x="7164288" y="2795570"/>
                    <a:ext cx="432196" cy="0"/>
                  </a:xfrm>
                  <a:prstGeom prst="line">
                    <a:avLst/>
                  </a:prstGeom>
                  <a:ln w="28575">
                    <a:solidFill>
                      <a:schemeClr val="bg1">
                        <a:lumMod val="65000"/>
                      </a:schemeClr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 w="139700" h="139700" prst="divot"/>
                  </a:sp3d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24" name="Picture 2" descr="\\User-pc-11\d\Руслан\рисунки\рисунки Png\0099 цветок.pn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2847" y="2903737"/>
                  <a:ext cx="235812" cy="49198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Прямоугольный треугольник 24"/>
                <p:cNvSpPr/>
                <p:nvPr/>
              </p:nvSpPr>
              <p:spPr>
                <a:xfrm rot="16200000" flipH="1" flipV="1">
                  <a:off x="7004447" y="2573396"/>
                  <a:ext cx="876541" cy="724877"/>
                </a:xfrm>
                <a:prstGeom prst="rtTriangle">
                  <a:avLst/>
                </a:prstGeom>
                <a:blipFill>
                  <a:blip r:embed="rId3"/>
                  <a:tile tx="0" ty="0" sx="100000" sy="100000" flip="none" algn="tl"/>
                </a:blip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2" name="Прямоугольный треугольник 21"/>
              <p:cNvSpPr/>
              <p:nvPr/>
            </p:nvSpPr>
            <p:spPr>
              <a:xfrm rot="8031781">
                <a:off x="6406641" y="709899"/>
                <a:ext cx="1949428" cy="1951941"/>
              </a:xfrm>
              <a:prstGeom prst="rtTriangle">
                <a:avLst/>
              </a:prstGeom>
              <a:solidFill>
                <a:srgbClr val="003366"/>
              </a:solidFill>
              <a:ln>
                <a:solidFill>
                  <a:srgbClr val="00336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0" name="Группа 29"/>
          <p:cNvGrpSpPr/>
          <p:nvPr/>
        </p:nvGrpSpPr>
        <p:grpSpPr>
          <a:xfrm>
            <a:off x="567912" y="779927"/>
            <a:ext cx="2017637" cy="3568775"/>
            <a:chOff x="6398943" y="729206"/>
            <a:chExt cx="2017637" cy="3568775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6444208" y="1695322"/>
              <a:ext cx="1872208" cy="2602659"/>
              <a:chOff x="6444208" y="1695322"/>
              <a:chExt cx="1872208" cy="2602659"/>
            </a:xfrm>
          </p:grpSpPr>
          <p:grpSp>
            <p:nvGrpSpPr>
              <p:cNvPr id="33" name="Группа 32"/>
              <p:cNvGrpSpPr/>
              <p:nvPr/>
            </p:nvGrpSpPr>
            <p:grpSpPr>
              <a:xfrm>
                <a:off x="6444208" y="1695322"/>
                <a:ext cx="1872208" cy="2602659"/>
                <a:chOff x="6444208" y="1419622"/>
                <a:chExt cx="2160240" cy="2878359"/>
              </a:xfrm>
            </p:grpSpPr>
            <p:sp>
              <p:nvSpPr>
                <p:cNvPr id="36" name="Прямоугольник 35"/>
                <p:cNvSpPr/>
                <p:nvPr/>
              </p:nvSpPr>
              <p:spPr>
                <a:xfrm>
                  <a:off x="6444208" y="1419622"/>
                  <a:ext cx="2160240" cy="287835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7" name="Прямоугольник 36"/>
                <p:cNvSpPr/>
                <p:nvPr/>
              </p:nvSpPr>
              <p:spPr>
                <a:xfrm>
                  <a:off x="7164288" y="2299310"/>
                  <a:ext cx="864096" cy="9925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38" name="Прямая соединительная линия 37"/>
                <p:cNvCxnSpPr>
                  <a:stCxn id="37" idx="0"/>
                </p:cNvCxnSpPr>
                <p:nvPr/>
              </p:nvCxnSpPr>
              <p:spPr>
                <a:xfrm>
                  <a:off x="7596336" y="2299310"/>
                  <a:ext cx="148" cy="976928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Прямая соединительная линия 38"/>
                <p:cNvCxnSpPr/>
                <p:nvPr/>
              </p:nvCxnSpPr>
              <p:spPr>
                <a:xfrm>
                  <a:off x="7164288" y="2795570"/>
                  <a:ext cx="432196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6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4" name="Picture 2" descr="\\User-pc-11\d\Руслан\рисунки\рисунки Png\0099 цветок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2847" y="2903737"/>
                <a:ext cx="235812" cy="491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Прямоугольный треугольник 34"/>
              <p:cNvSpPr/>
              <p:nvPr/>
            </p:nvSpPr>
            <p:spPr>
              <a:xfrm rot="16200000" flipH="1" flipV="1">
                <a:off x="7004447" y="2573396"/>
                <a:ext cx="876541" cy="724877"/>
              </a:xfrm>
              <a:prstGeom prst="rtTriangle">
                <a:avLst/>
              </a:prstGeom>
              <a:blipFill>
                <a:blip r:embed="rId3"/>
                <a:tile tx="0" ty="0" sx="100000" sy="100000" flip="none" algn="tl"/>
              </a:blip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2" name="Прямоугольный треугольник 31"/>
            <p:cNvSpPr/>
            <p:nvPr/>
          </p:nvSpPr>
          <p:spPr>
            <a:xfrm rot="8174724">
              <a:off x="6398943" y="729206"/>
              <a:ext cx="2017637" cy="1933401"/>
            </a:xfrm>
            <a:prstGeom prst="rt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219651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63" y="50344"/>
            <a:ext cx="921111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3400" dirty="0" smtClean="0">
                <a:solidFill>
                  <a:srgbClr val="0070C0"/>
                </a:solidFill>
              </a:rPr>
              <a:t>    </a:t>
            </a:r>
            <a:r>
              <a:rPr lang="ru-RU" sz="3300" dirty="0" smtClean="0">
                <a:solidFill>
                  <a:srgbClr val="FF0000"/>
                </a:solidFill>
              </a:rPr>
              <a:t>Цикл</a:t>
            </a:r>
            <a:r>
              <a:rPr lang="ru-RU" sz="3300" dirty="0" smtClean="0">
                <a:solidFill>
                  <a:srgbClr val="0070C0"/>
                </a:solidFill>
              </a:rPr>
              <a:t> </a:t>
            </a:r>
            <a:r>
              <a:rPr lang="ru-RU" sz="3300" dirty="0" smtClean="0"/>
              <a:t>используется тогда, когда есть команды, </a:t>
            </a:r>
          </a:p>
          <a:p>
            <a:pPr algn="just"/>
            <a:r>
              <a:rPr lang="ru-RU" sz="3300" dirty="0" smtClean="0"/>
              <a:t>которые надо выполнить несколько раз.</a:t>
            </a:r>
            <a:endParaRPr lang="ru-RU" sz="3300" dirty="0"/>
          </a:p>
        </p:txBody>
      </p:sp>
      <p:sp>
        <p:nvSpPr>
          <p:cNvPr id="11" name="Line 33"/>
          <p:cNvSpPr>
            <a:spLocks noChangeShapeType="1"/>
          </p:cNvSpPr>
          <p:nvPr/>
        </p:nvSpPr>
        <p:spPr bwMode="auto">
          <a:xfrm>
            <a:off x="8528870" y="3441854"/>
            <a:ext cx="0" cy="37325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 sz="1700"/>
          </a:p>
        </p:txBody>
      </p:sp>
      <p:sp>
        <p:nvSpPr>
          <p:cNvPr id="12" name="AutoShape 34"/>
          <p:cNvSpPr>
            <a:spLocks noChangeArrowheads="1"/>
          </p:cNvSpPr>
          <p:nvPr/>
        </p:nvSpPr>
        <p:spPr bwMode="auto">
          <a:xfrm>
            <a:off x="4807854" y="3108789"/>
            <a:ext cx="2806519" cy="666131"/>
          </a:xfrm>
          <a:prstGeom prst="flowChartDecision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292100" h="190500"/>
            <a:bevelB w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</a:rPr>
              <a:t> Условие?</a:t>
            </a: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13" name="Line 36"/>
          <p:cNvSpPr>
            <a:spLocks noChangeShapeType="1"/>
          </p:cNvSpPr>
          <p:nvPr/>
        </p:nvSpPr>
        <p:spPr bwMode="auto">
          <a:xfrm>
            <a:off x="6211114" y="2325277"/>
            <a:ext cx="0" cy="7835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 sz="1700"/>
          </a:p>
        </p:txBody>
      </p:sp>
      <p:sp>
        <p:nvSpPr>
          <p:cNvPr id="14" name="Line 41"/>
          <p:cNvSpPr>
            <a:spLocks noChangeShapeType="1"/>
          </p:cNvSpPr>
          <p:nvPr/>
        </p:nvSpPr>
        <p:spPr bwMode="auto">
          <a:xfrm>
            <a:off x="6204294" y="3774920"/>
            <a:ext cx="0" cy="54100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 sz="1700"/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5580112" y="3786523"/>
            <a:ext cx="514051" cy="341713"/>
          </a:xfrm>
          <a:prstGeom prst="rect">
            <a:avLst/>
          </a:prstGeom>
          <a:noFill/>
          <a:ln w="19050">
            <a:noFill/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chemeClr val="tx1"/>
                </a:solidFill>
              </a:rPr>
              <a:t>Нет</a:t>
            </a:r>
          </a:p>
        </p:txBody>
      </p:sp>
      <p:sp>
        <p:nvSpPr>
          <p:cNvPr id="16" name="Text Box 51"/>
          <p:cNvSpPr txBox="1">
            <a:spLocks noChangeArrowheads="1"/>
          </p:cNvSpPr>
          <p:nvPr/>
        </p:nvSpPr>
        <p:spPr bwMode="auto">
          <a:xfrm>
            <a:off x="7763095" y="3059923"/>
            <a:ext cx="429926" cy="341713"/>
          </a:xfrm>
          <a:prstGeom prst="rect">
            <a:avLst/>
          </a:prstGeom>
          <a:noFill/>
          <a:ln w="19050">
            <a:noFill/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chemeClr val="tx1"/>
                </a:solidFill>
              </a:rPr>
              <a:t>Да</a:t>
            </a:r>
          </a:p>
        </p:txBody>
      </p:sp>
      <p:sp>
        <p:nvSpPr>
          <p:cNvPr id="18" name="AutoShape 32"/>
          <p:cNvSpPr>
            <a:spLocks noChangeArrowheads="1"/>
          </p:cNvSpPr>
          <p:nvPr/>
        </p:nvSpPr>
        <p:spPr bwMode="auto">
          <a:xfrm>
            <a:off x="4669479" y="1914568"/>
            <a:ext cx="3069630" cy="410709"/>
          </a:xfrm>
          <a:prstGeom prst="flowChartProcess">
            <a:avLst/>
          </a:prstGeom>
          <a:noFill/>
          <a:ln w="19050">
            <a:solidFill>
              <a:schemeClr val="tx1"/>
            </a:solidFill>
            <a:headEnd/>
            <a:tailEnd/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chemeClr val="tx1"/>
                </a:solidFill>
              </a:rPr>
              <a:t>Команда</a:t>
            </a:r>
            <a:endParaRPr lang="ru-RU" sz="1700" dirty="0">
              <a:solidFill>
                <a:schemeClr val="tx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7614372" y="3461613"/>
            <a:ext cx="934598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Line 33"/>
          <p:cNvSpPr>
            <a:spLocks noChangeShapeType="1"/>
          </p:cNvSpPr>
          <p:nvPr/>
        </p:nvSpPr>
        <p:spPr bwMode="auto">
          <a:xfrm>
            <a:off x="6195007" y="1552923"/>
            <a:ext cx="0" cy="37325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 sz="170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4541788" y="4315924"/>
            <a:ext cx="1662506" cy="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Line 36"/>
          <p:cNvSpPr>
            <a:spLocks noChangeShapeType="1"/>
          </p:cNvSpPr>
          <p:nvPr/>
        </p:nvSpPr>
        <p:spPr bwMode="auto">
          <a:xfrm flipH="1" flipV="1">
            <a:off x="4491445" y="1572723"/>
            <a:ext cx="19265" cy="274319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ru-RU" sz="170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491445" y="1552923"/>
            <a:ext cx="1677838" cy="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Documents and Settings\Пользователь\Local Settings\Temporary Internet Files\Content.IE5\JH4SAZNP\682px-Bucket_blue_red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569565"/>
            <a:ext cx="72008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Пользователь\Local Settings\Temporary Internet Files\Content.IE5\2ONP5JP4\192px-Barrel_icon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763" y="2119923"/>
            <a:ext cx="2899284" cy="289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99592" y="1798484"/>
            <a:ext cx="173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100 литров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2725338" y="2999948"/>
            <a:ext cx="173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10 литров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3176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13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43576">
            <a:off x="6606424" y="219941"/>
            <a:ext cx="1151783" cy="12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13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65034">
            <a:off x="7477055" y="1200898"/>
            <a:ext cx="1151783" cy="12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13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5003">
            <a:off x="6846756" y="1165814"/>
            <a:ext cx="1151783" cy="12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13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62274">
            <a:off x="7969315" y="373672"/>
            <a:ext cx="1151783" cy="12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13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65034">
            <a:off x="7281819" y="203382"/>
            <a:ext cx="1151783" cy="12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" name="Прямоугольник 1023"/>
          <p:cNvSpPr/>
          <p:nvPr/>
        </p:nvSpPr>
        <p:spPr>
          <a:xfrm>
            <a:off x="437611" y="34420"/>
            <a:ext cx="57166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Алгоритм </a:t>
            </a:r>
            <a:r>
              <a:rPr lang="ru-RU" sz="2400" dirty="0"/>
              <a:t>«Найти и </a:t>
            </a:r>
            <a:r>
              <a:rPr lang="ru-RU" sz="2400" dirty="0" smtClean="0"/>
              <a:t>раскрасить 4 шарика» </a:t>
            </a:r>
            <a:endParaRPr lang="ru-RU" sz="2400" dirty="0"/>
          </a:p>
        </p:txBody>
      </p:sp>
      <p:pic>
        <p:nvPicPr>
          <p:cNvPr id="1039" name="Picture 13" descr="\\User-pc-11\d\Руслан\рисунки\рисунки Png\0042 стакан с водо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5625" y="2307997"/>
            <a:ext cx="1438679" cy="173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/>
          <p:cNvSpPr>
            <a:spLocks noChangeShapeType="1"/>
          </p:cNvSpPr>
          <p:nvPr/>
        </p:nvSpPr>
        <p:spPr bwMode="auto">
          <a:xfrm flipV="1">
            <a:off x="5530579" y="1464647"/>
            <a:ext cx="0" cy="200332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latin typeface="+mj-lt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4734872" y="2938688"/>
            <a:ext cx="7556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+mj-lt"/>
                <a:cs typeface="Times New Roman" pitchFamily="18" charset="0"/>
              </a:rPr>
              <a:t>нет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2732631" y="3771395"/>
            <a:ext cx="612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+mj-lt"/>
                <a:cs typeface="Times New Roman" pitchFamily="18" charset="0"/>
              </a:rPr>
              <a:t>да</a:t>
            </a:r>
          </a:p>
        </p:txBody>
      </p:sp>
      <p:grpSp>
        <p:nvGrpSpPr>
          <p:cNvPr id="1050" name="Группа 1049"/>
          <p:cNvGrpSpPr/>
          <p:nvPr/>
        </p:nvGrpSpPr>
        <p:grpSpPr>
          <a:xfrm>
            <a:off x="2791474" y="2059769"/>
            <a:ext cx="2295496" cy="488274"/>
            <a:chOff x="3191474" y="1924374"/>
            <a:chExt cx="2295496" cy="488274"/>
          </a:xfrm>
        </p:grpSpPr>
        <p:sp>
          <p:nvSpPr>
            <p:cNvPr id="18" name="Text Box 23"/>
            <p:cNvSpPr txBox="1">
              <a:spLocks noChangeArrowheads="1"/>
            </p:cNvSpPr>
            <p:nvPr/>
          </p:nvSpPr>
          <p:spPr bwMode="auto">
            <a:xfrm>
              <a:off x="3191474" y="2025395"/>
              <a:ext cx="2295496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ru-RU" dirty="0" smtClean="0">
                  <a:latin typeface="+mj-lt"/>
                  <a:cs typeface="Times New Roman" pitchFamily="18" charset="0"/>
                </a:rPr>
                <a:t>Раскрасить шарик.</a:t>
              </a:r>
              <a:endParaRPr lang="ru-RU" dirty="0">
                <a:latin typeface="+mj-lt"/>
                <a:cs typeface="Times New Roman" pitchFamily="18" charset="0"/>
              </a:endParaRP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3212233" y="1924374"/>
              <a:ext cx="2237049" cy="48827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</p:grpSp>
      <p:grpSp>
        <p:nvGrpSpPr>
          <p:cNvPr id="1052" name="Группа 1051"/>
          <p:cNvGrpSpPr/>
          <p:nvPr/>
        </p:nvGrpSpPr>
        <p:grpSpPr>
          <a:xfrm>
            <a:off x="2673184" y="3014679"/>
            <a:ext cx="2439513" cy="945618"/>
            <a:chOff x="3124033" y="3382154"/>
            <a:chExt cx="2439513" cy="945618"/>
          </a:xfrm>
        </p:grpSpPr>
        <p:sp>
          <p:nvSpPr>
            <p:cNvPr id="16" name="AutoShape 21"/>
            <p:cNvSpPr>
              <a:spLocks noChangeArrowheads="1"/>
            </p:cNvSpPr>
            <p:nvPr/>
          </p:nvSpPr>
          <p:spPr bwMode="auto">
            <a:xfrm>
              <a:off x="3124033" y="3382154"/>
              <a:ext cx="2439513" cy="945618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latin typeface="+mj-lt"/>
              </a:endParaRPr>
            </a:p>
          </p:txBody>
        </p:sp>
        <p:sp>
          <p:nvSpPr>
            <p:cNvPr id="22" name="Text Box 27"/>
            <p:cNvSpPr txBox="1">
              <a:spLocks noChangeArrowheads="1"/>
            </p:cNvSpPr>
            <p:nvPr/>
          </p:nvSpPr>
          <p:spPr bwMode="auto">
            <a:xfrm>
              <a:off x="3408543" y="3658739"/>
              <a:ext cx="1836737" cy="4925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ru-RU" dirty="0" smtClean="0">
                  <a:latin typeface="+mj-lt"/>
                  <a:cs typeface="Times New Roman" pitchFamily="18" charset="0"/>
                </a:rPr>
                <a:t>Все шары раскрашены?</a:t>
              </a:r>
              <a:endParaRPr lang="ru-RU" dirty="0">
                <a:latin typeface="+mj-lt"/>
                <a:cs typeface="Times New Roman" pitchFamily="18" charset="0"/>
              </a:endParaRPr>
            </a:p>
          </p:txBody>
        </p:sp>
      </p:grpSp>
      <p:sp>
        <p:nvSpPr>
          <p:cNvPr id="23" name="Line 28"/>
          <p:cNvSpPr>
            <a:spLocks noChangeShapeType="1"/>
          </p:cNvSpPr>
          <p:nvPr/>
        </p:nvSpPr>
        <p:spPr bwMode="auto">
          <a:xfrm flipH="1">
            <a:off x="5112697" y="3475930"/>
            <a:ext cx="431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latin typeface="+mj-lt"/>
            </a:endParaRPr>
          </a:p>
        </p:txBody>
      </p:sp>
      <p:sp>
        <p:nvSpPr>
          <p:cNvPr id="24" name="Line 29"/>
          <p:cNvSpPr>
            <a:spLocks noChangeShapeType="1"/>
          </p:cNvSpPr>
          <p:nvPr/>
        </p:nvSpPr>
        <p:spPr bwMode="auto">
          <a:xfrm>
            <a:off x="3876840" y="1196172"/>
            <a:ext cx="6023" cy="89406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latin typeface="+mj-lt"/>
            </a:endParaRPr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3876840" y="2537223"/>
            <a:ext cx="3068" cy="47745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latin typeface="+mj-lt"/>
            </a:endParaRPr>
          </a:p>
        </p:txBody>
      </p:sp>
      <p:sp>
        <p:nvSpPr>
          <p:cNvPr id="27" name="Line 33"/>
          <p:cNvSpPr>
            <a:spLocks noChangeShapeType="1"/>
          </p:cNvSpPr>
          <p:nvPr/>
        </p:nvSpPr>
        <p:spPr bwMode="auto">
          <a:xfrm>
            <a:off x="3892941" y="3960297"/>
            <a:ext cx="0" cy="18930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latin typeface="+mj-lt"/>
            </a:endParaRPr>
          </a:p>
        </p:txBody>
      </p:sp>
      <p:sp>
        <p:nvSpPr>
          <p:cNvPr id="28" name="Line 34"/>
          <p:cNvSpPr>
            <a:spLocks noChangeShapeType="1"/>
          </p:cNvSpPr>
          <p:nvPr/>
        </p:nvSpPr>
        <p:spPr bwMode="auto">
          <a:xfrm flipH="1">
            <a:off x="3817150" y="1450762"/>
            <a:ext cx="1727346" cy="1388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>
              <a:latin typeface="+mj-lt"/>
            </a:endParaRPr>
          </a:p>
        </p:txBody>
      </p:sp>
      <p:sp>
        <p:nvSpPr>
          <p:cNvPr id="1040" name="Скругленный прямоугольник 1039"/>
          <p:cNvSpPr/>
          <p:nvPr/>
        </p:nvSpPr>
        <p:spPr>
          <a:xfrm>
            <a:off x="2946434" y="778790"/>
            <a:ext cx="1823831" cy="41738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+mj-lt"/>
              </a:rPr>
              <a:t>Начало.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3027307" y="4151426"/>
            <a:ext cx="1823831" cy="41920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+mj-lt"/>
              </a:rPr>
              <a:t>Конец.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992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935346">
            <a:off x="7253946" y="2582060"/>
            <a:ext cx="1654027" cy="177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" name="Picture 4" descr="\\User-pc-11\d\Руслан\рисунки\рисунки Png\0172 шарик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5626" y="110045"/>
            <a:ext cx="1194726" cy="144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7" descr="\\User-pc-11\d\Руслан\рисунки\рисунки Png\0172 шарик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75939">
            <a:off x="7970333" y="305216"/>
            <a:ext cx="1132581" cy="135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5" descr="\\User-pc-11\d\Руслан\рисунки\рисунки Png\0172 шарик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063" y="2690197"/>
            <a:ext cx="830994" cy="96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3" descr="\\User-pc-11\d\Руслан\рисунки\рисунки Png\0172 шарик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2137" y="147647"/>
            <a:ext cx="1111145" cy="136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\\User-pc-11\d\Руслан\рисунки\рисунки Png\0172 шарик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1236" y="1125591"/>
            <a:ext cx="1148910" cy="132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\\User-pc-11\d\Руслан\рисунки\рисунки Png\0172 шарик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9434">
            <a:off x="7483596" y="1114988"/>
            <a:ext cx="1194726" cy="144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\\User-pc-11\d\Руслан\рисунки\рисунки Png\0172 шарик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49434">
            <a:off x="1327078" y="753816"/>
            <a:ext cx="1194726" cy="144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лилиния 1"/>
          <p:cNvSpPr/>
          <p:nvPr/>
        </p:nvSpPr>
        <p:spPr>
          <a:xfrm>
            <a:off x="1733550" y="2047875"/>
            <a:ext cx="123825" cy="1104900"/>
          </a:xfrm>
          <a:custGeom>
            <a:avLst/>
            <a:gdLst>
              <a:gd name="connsiteX0" fmla="*/ 76200 w 123825"/>
              <a:gd name="connsiteY0" fmla="*/ 0 h 1104900"/>
              <a:gd name="connsiteX1" fmla="*/ 66675 w 123825"/>
              <a:gd name="connsiteY1" fmla="*/ 47625 h 1104900"/>
              <a:gd name="connsiteX2" fmla="*/ 85725 w 123825"/>
              <a:gd name="connsiteY2" fmla="*/ 238125 h 1104900"/>
              <a:gd name="connsiteX3" fmla="*/ 76200 w 123825"/>
              <a:gd name="connsiteY3" fmla="*/ 333375 h 1104900"/>
              <a:gd name="connsiteX4" fmla="*/ 57150 w 123825"/>
              <a:gd name="connsiteY4" fmla="*/ 361950 h 1104900"/>
              <a:gd name="connsiteX5" fmla="*/ 47625 w 123825"/>
              <a:gd name="connsiteY5" fmla="*/ 400050 h 1104900"/>
              <a:gd name="connsiteX6" fmla="*/ 28575 w 123825"/>
              <a:gd name="connsiteY6" fmla="*/ 428625 h 1104900"/>
              <a:gd name="connsiteX7" fmla="*/ 0 w 123825"/>
              <a:gd name="connsiteY7" fmla="*/ 523875 h 1104900"/>
              <a:gd name="connsiteX8" fmla="*/ 9525 w 123825"/>
              <a:gd name="connsiteY8" fmla="*/ 600075 h 1104900"/>
              <a:gd name="connsiteX9" fmla="*/ 38100 w 123825"/>
              <a:gd name="connsiteY9" fmla="*/ 628650 h 1104900"/>
              <a:gd name="connsiteX10" fmla="*/ 76200 w 123825"/>
              <a:gd name="connsiteY10" fmla="*/ 685800 h 1104900"/>
              <a:gd name="connsiteX11" fmla="*/ 95250 w 123825"/>
              <a:gd name="connsiteY11" fmla="*/ 714375 h 1104900"/>
              <a:gd name="connsiteX12" fmla="*/ 104775 w 123825"/>
              <a:gd name="connsiteY12" fmla="*/ 742950 h 1104900"/>
              <a:gd name="connsiteX13" fmla="*/ 123825 w 123825"/>
              <a:gd name="connsiteY13" fmla="*/ 809625 h 1104900"/>
              <a:gd name="connsiteX14" fmla="*/ 104775 w 123825"/>
              <a:gd name="connsiteY14" fmla="*/ 990600 h 1104900"/>
              <a:gd name="connsiteX15" fmla="*/ 95250 w 123825"/>
              <a:gd name="connsiteY15" fmla="*/ 110490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3825" h="1104900">
                <a:moveTo>
                  <a:pt x="76200" y="0"/>
                </a:moveTo>
                <a:cubicBezTo>
                  <a:pt x="73025" y="15875"/>
                  <a:pt x="66675" y="31436"/>
                  <a:pt x="66675" y="47625"/>
                </a:cubicBezTo>
                <a:cubicBezTo>
                  <a:pt x="66675" y="94228"/>
                  <a:pt x="79258" y="186393"/>
                  <a:pt x="85725" y="238125"/>
                </a:cubicBezTo>
                <a:cubicBezTo>
                  <a:pt x="82550" y="269875"/>
                  <a:pt x="83375" y="302284"/>
                  <a:pt x="76200" y="333375"/>
                </a:cubicBezTo>
                <a:cubicBezTo>
                  <a:pt x="73626" y="344529"/>
                  <a:pt x="61659" y="351428"/>
                  <a:pt x="57150" y="361950"/>
                </a:cubicBezTo>
                <a:cubicBezTo>
                  <a:pt x="51993" y="373982"/>
                  <a:pt x="52782" y="388018"/>
                  <a:pt x="47625" y="400050"/>
                </a:cubicBezTo>
                <a:cubicBezTo>
                  <a:pt x="43116" y="410572"/>
                  <a:pt x="33224" y="418164"/>
                  <a:pt x="28575" y="428625"/>
                </a:cubicBezTo>
                <a:cubicBezTo>
                  <a:pt x="15324" y="458440"/>
                  <a:pt x="7916" y="492210"/>
                  <a:pt x="0" y="523875"/>
                </a:cubicBezTo>
                <a:cubicBezTo>
                  <a:pt x="3175" y="549275"/>
                  <a:pt x="777" y="576018"/>
                  <a:pt x="9525" y="600075"/>
                </a:cubicBezTo>
                <a:cubicBezTo>
                  <a:pt x="14128" y="612734"/>
                  <a:pt x="29830" y="618017"/>
                  <a:pt x="38100" y="628650"/>
                </a:cubicBezTo>
                <a:cubicBezTo>
                  <a:pt x="52156" y="646722"/>
                  <a:pt x="63500" y="666750"/>
                  <a:pt x="76200" y="685800"/>
                </a:cubicBezTo>
                <a:cubicBezTo>
                  <a:pt x="82550" y="695325"/>
                  <a:pt x="91630" y="703515"/>
                  <a:pt x="95250" y="714375"/>
                </a:cubicBezTo>
                <a:cubicBezTo>
                  <a:pt x="98425" y="723900"/>
                  <a:pt x="102017" y="733296"/>
                  <a:pt x="104775" y="742950"/>
                </a:cubicBezTo>
                <a:cubicBezTo>
                  <a:pt x="128695" y="826671"/>
                  <a:pt x="100987" y="741112"/>
                  <a:pt x="123825" y="809625"/>
                </a:cubicBezTo>
                <a:cubicBezTo>
                  <a:pt x="102205" y="960965"/>
                  <a:pt x="127554" y="774201"/>
                  <a:pt x="104775" y="990600"/>
                </a:cubicBezTo>
                <a:cubicBezTo>
                  <a:pt x="93005" y="1102416"/>
                  <a:pt x="95250" y="1014018"/>
                  <a:pt x="95250" y="11049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лилиния 2"/>
          <p:cNvSpPr/>
          <p:nvPr/>
        </p:nvSpPr>
        <p:spPr>
          <a:xfrm>
            <a:off x="835864" y="3543300"/>
            <a:ext cx="421436" cy="800100"/>
          </a:xfrm>
          <a:custGeom>
            <a:avLst/>
            <a:gdLst>
              <a:gd name="connsiteX0" fmla="*/ 30911 w 421436"/>
              <a:gd name="connsiteY0" fmla="*/ 0 h 800100"/>
              <a:gd name="connsiteX1" fmla="*/ 2336 w 421436"/>
              <a:gd name="connsiteY1" fmla="*/ 57150 h 800100"/>
              <a:gd name="connsiteX2" fmla="*/ 49961 w 421436"/>
              <a:gd name="connsiteY2" fmla="*/ 209550 h 800100"/>
              <a:gd name="connsiteX3" fmla="*/ 107111 w 421436"/>
              <a:gd name="connsiteY3" fmla="*/ 276225 h 800100"/>
              <a:gd name="connsiteX4" fmla="*/ 192836 w 421436"/>
              <a:gd name="connsiteY4" fmla="*/ 323850 h 800100"/>
              <a:gd name="connsiteX5" fmla="*/ 221411 w 421436"/>
              <a:gd name="connsiteY5" fmla="*/ 342900 h 800100"/>
              <a:gd name="connsiteX6" fmla="*/ 230936 w 421436"/>
              <a:gd name="connsiteY6" fmla="*/ 381000 h 800100"/>
              <a:gd name="connsiteX7" fmla="*/ 183311 w 421436"/>
              <a:gd name="connsiteY7" fmla="*/ 495300 h 800100"/>
              <a:gd name="connsiteX8" fmla="*/ 221411 w 421436"/>
              <a:gd name="connsiteY8" fmla="*/ 647700 h 800100"/>
              <a:gd name="connsiteX9" fmla="*/ 288086 w 421436"/>
              <a:gd name="connsiteY9" fmla="*/ 695325 h 800100"/>
              <a:gd name="connsiteX10" fmla="*/ 345236 w 421436"/>
              <a:gd name="connsiteY10" fmla="*/ 733425 h 800100"/>
              <a:gd name="connsiteX11" fmla="*/ 373811 w 421436"/>
              <a:gd name="connsiteY11" fmla="*/ 762000 h 800100"/>
              <a:gd name="connsiteX12" fmla="*/ 421436 w 421436"/>
              <a:gd name="connsiteY1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1436" h="800100">
                <a:moveTo>
                  <a:pt x="30911" y="0"/>
                </a:moveTo>
                <a:cubicBezTo>
                  <a:pt x="21386" y="19050"/>
                  <a:pt x="3455" y="35881"/>
                  <a:pt x="2336" y="57150"/>
                </a:cubicBezTo>
                <a:cubicBezTo>
                  <a:pt x="-4313" y="183474"/>
                  <a:pt x="807" y="154934"/>
                  <a:pt x="49961" y="209550"/>
                </a:cubicBezTo>
                <a:cubicBezTo>
                  <a:pt x="69543" y="231308"/>
                  <a:pt x="85533" y="256445"/>
                  <a:pt x="107111" y="276225"/>
                </a:cubicBezTo>
                <a:cubicBezTo>
                  <a:pt x="179189" y="342297"/>
                  <a:pt x="139658" y="297261"/>
                  <a:pt x="192836" y="323850"/>
                </a:cubicBezTo>
                <a:cubicBezTo>
                  <a:pt x="203075" y="328970"/>
                  <a:pt x="211886" y="336550"/>
                  <a:pt x="221411" y="342900"/>
                </a:cubicBezTo>
                <a:cubicBezTo>
                  <a:pt x="224586" y="355600"/>
                  <a:pt x="232927" y="368061"/>
                  <a:pt x="230936" y="381000"/>
                </a:cubicBezTo>
                <a:cubicBezTo>
                  <a:pt x="221277" y="443780"/>
                  <a:pt x="210504" y="454511"/>
                  <a:pt x="183311" y="495300"/>
                </a:cubicBezTo>
                <a:cubicBezTo>
                  <a:pt x="191807" y="546275"/>
                  <a:pt x="189825" y="603480"/>
                  <a:pt x="221411" y="647700"/>
                </a:cubicBezTo>
                <a:cubicBezTo>
                  <a:pt x="246665" y="683056"/>
                  <a:pt x="252021" y="673686"/>
                  <a:pt x="288086" y="695325"/>
                </a:cubicBezTo>
                <a:cubicBezTo>
                  <a:pt x="307719" y="707105"/>
                  <a:pt x="327164" y="719369"/>
                  <a:pt x="345236" y="733425"/>
                </a:cubicBezTo>
                <a:cubicBezTo>
                  <a:pt x="355869" y="741695"/>
                  <a:pt x="362850" y="754170"/>
                  <a:pt x="373811" y="762000"/>
                </a:cubicBezTo>
                <a:cubicBezTo>
                  <a:pt x="425669" y="799042"/>
                  <a:pt x="401857" y="760942"/>
                  <a:pt x="421436" y="8001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732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11510"/>
            <a:ext cx="8532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Остались новогодние игрушки в коробке?</a:t>
            </a:r>
          </a:p>
          <a:p>
            <a:r>
              <a:rPr lang="ru-RU" sz="3600" dirty="0" smtClean="0"/>
              <a:t>На </a:t>
            </a:r>
            <a:r>
              <a:rPr lang="ru-RU" sz="3600" dirty="0"/>
              <a:t>ёлке есть фонарики?</a:t>
            </a:r>
          </a:p>
          <a:p>
            <a:r>
              <a:rPr lang="ru-RU" sz="3600" dirty="0" smtClean="0"/>
              <a:t>Сколько </a:t>
            </a:r>
            <a:r>
              <a:rPr lang="ru-RU" sz="3600" dirty="0"/>
              <a:t>игрушек в коробке?</a:t>
            </a:r>
          </a:p>
          <a:p>
            <a:r>
              <a:rPr lang="ru-RU" sz="3600" dirty="0" smtClean="0"/>
              <a:t>Елка </a:t>
            </a:r>
            <a:r>
              <a:rPr lang="ru-RU" sz="3600" dirty="0"/>
              <a:t>высокая?</a:t>
            </a:r>
          </a:p>
          <a:p>
            <a:r>
              <a:rPr lang="ru-RU" sz="3600" dirty="0" smtClean="0"/>
              <a:t>Какого </a:t>
            </a:r>
            <a:r>
              <a:rPr lang="ru-RU" sz="3600" dirty="0"/>
              <a:t>цвета шары на ёлке?</a:t>
            </a:r>
          </a:p>
          <a:p>
            <a:r>
              <a:rPr lang="ru-RU" sz="3600" dirty="0" smtClean="0"/>
              <a:t>Есть </a:t>
            </a:r>
            <a:r>
              <a:rPr lang="ru-RU" sz="3600" dirty="0"/>
              <a:t>ещё красные шары в коробке?</a:t>
            </a:r>
          </a:p>
          <a:p>
            <a:r>
              <a:rPr lang="ru-RU" sz="3600" dirty="0" smtClean="0"/>
              <a:t>Горят </a:t>
            </a:r>
            <a:r>
              <a:rPr lang="ru-RU" sz="3600" dirty="0"/>
              <a:t>фонарики на ёлке?</a:t>
            </a:r>
          </a:p>
          <a:p>
            <a:endParaRPr lang="ru-RU" sz="3600" dirty="0"/>
          </a:p>
        </p:txBody>
      </p:sp>
      <p:pic>
        <p:nvPicPr>
          <p:cNvPr id="2050" name="Picture 2" descr="\\User-pc-11\d\Руслан\рисунки\рисунки Png\новый год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43558"/>
            <a:ext cx="2891467" cy="235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42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0" y="-28535"/>
            <a:ext cx="4645744" cy="52629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4572000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ru-RU" sz="2100" dirty="0" smtClean="0"/>
          </a:p>
          <a:p>
            <a:pPr algn="just"/>
            <a:endParaRPr lang="ru-RU" sz="2100" dirty="0"/>
          </a:p>
          <a:p>
            <a:pPr algn="just"/>
            <a:endParaRPr lang="ru-RU" sz="2100" dirty="0" smtClean="0"/>
          </a:p>
          <a:p>
            <a:pPr algn="just"/>
            <a:endParaRPr lang="ru-RU" sz="2100" dirty="0"/>
          </a:p>
          <a:p>
            <a:pPr algn="just"/>
            <a:endParaRPr lang="ru-RU" sz="2100" dirty="0" smtClean="0"/>
          </a:p>
          <a:p>
            <a:pPr algn="just"/>
            <a:endParaRPr lang="ru-RU" sz="2100" dirty="0"/>
          </a:p>
          <a:p>
            <a:pPr algn="just"/>
            <a:endParaRPr lang="ru-RU" sz="2100" dirty="0" smtClean="0"/>
          </a:p>
          <a:p>
            <a:pPr algn="just"/>
            <a:endParaRPr lang="ru-RU" sz="2100" dirty="0"/>
          </a:p>
          <a:p>
            <a:pPr algn="just"/>
            <a:endParaRPr lang="ru-RU" sz="2100" dirty="0" smtClean="0"/>
          </a:p>
          <a:p>
            <a:pPr algn="just"/>
            <a:endParaRPr lang="ru-RU" sz="2100" dirty="0"/>
          </a:p>
          <a:p>
            <a:pPr algn="just"/>
            <a:endParaRPr lang="ru-RU" sz="2100" dirty="0" smtClean="0"/>
          </a:p>
          <a:p>
            <a:pPr algn="just"/>
            <a:endParaRPr lang="ru-RU" sz="2100" dirty="0"/>
          </a:p>
          <a:p>
            <a:pPr algn="just"/>
            <a:endParaRPr lang="ru-RU" sz="2100" dirty="0" smtClean="0"/>
          </a:p>
          <a:p>
            <a:pPr algn="just"/>
            <a:endParaRPr lang="ru-RU" sz="2100" dirty="0"/>
          </a:p>
          <a:p>
            <a:pPr algn="just"/>
            <a:endParaRPr lang="ru-RU" sz="2100" dirty="0" smtClean="0"/>
          </a:p>
          <a:p>
            <a:pPr algn="just"/>
            <a:endParaRPr lang="ru-RU" sz="21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272871"/>
            <a:ext cx="40594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Ветвление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(условный)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алгоритм,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котором в результате проверки условия  выполняется та, или иная команда (группа команд).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7928" y="1289930"/>
            <a:ext cx="420614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300" dirty="0" smtClean="0">
                <a:solidFill>
                  <a:srgbClr val="C00000"/>
                </a:solidFill>
              </a:rPr>
              <a:t>       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Цикл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это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алгоритм, содержащий повторяющуюся группу команд.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137" y="2966359"/>
            <a:ext cx="4171726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Чайник пустой?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Идёт дождь?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Горит зелёный сигнал светофора?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Устраивает цена книги?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solidFill>
                  <a:prstClr val="black"/>
                </a:solidFill>
              </a:rPr>
              <a:t>Задачи по  </a:t>
            </a:r>
            <a:r>
              <a:rPr lang="ru-RU" sz="2000" dirty="0">
                <a:solidFill>
                  <a:prstClr val="black"/>
                </a:solidFill>
              </a:rPr>
              <a:t>математике </a:t>
            </a:r>
            <a:r>
              <a:rPr lang="ru-RU" sz="2000" dirty="0" smtClean="0">
                <a:solidFill>
                  <a:prstClr val="black"/>
                </a:solidFill>
              </a:rPr>
              <a:t>задавали?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35202" y="2953783"/>
            <a:ext cx="4278870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Есть ещё игрушки в коробке?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В тарелке есть ещё конфеты?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Остались </a:t>
            </a:r>
            <a:r>
              <a:rPr lang="ru-RU" sz="2000" dirty="0" smtClean="0">
                <a:solidFill>
                  <a:prstClr val="black"/>
                </a:solidFill>
              </a:rPr>
              <a:t>ещё яблоки </a:t>
            </a:r>
            <a:r>
              <a:rPr lang="ru-RU" sz="2000" dirty="0">
                <a:solidFill>
                  <a:prstClr val="black"/>
                </a:solidFill>
              </a:rPr>
              <a:t>на дереве?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Есть </a:t>
            </a:r>
            <a:r>
              <a:rPr lang="ru-RU" sz="2000" dirty="0" smtClean="0">
                <a:solidFill>
                  <a:prstClr val="black"/>
                </a:solidFill>
              </a:rPr>
              <a:t>ещё невымытые </a:t>
            </a:r>
            <a:r>
              <a:rPr lang="ru-RU" sz="2000" dirty="0">
                <a:solidFill>
                  <a:prstClr val="black"/>
                </a:solidFill>
              </a:rPr>
              <a:t>помидоры?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Есть </a:t>
            </a:r>
            <a:r>
              <a:rPr lang="ru-RU" sz="2000" dirty="0" smtClean="0">
                <a:solidFill>
                  <a:prstClr val="black"/>
                </a:solidFill>
              </a:rPr>
              <a:t>ещё </a:t>
            </a:r>
            <a:r>
              <a:rPr lang="ru-RU" sz="2000" dirty="0" err="1" smtClean="0">
                <a:solidFill>
                  <a:prstClr val="black"/>
                </a:solidFill>
              </a:rPr>
              <a:t>незаточенные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карандаши?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780" y="195486"/>
            <a:ext cx="8014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Линейный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это алгоритм в котором команды идут одна за другой, независимо от каких-либо условий.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83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67494"/>
            <a:ext cx="4464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Список использованных ресурсов: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hlinkClick r:id="rId2"/>
              </a:rPr>
              <a:t>http://videouroki.net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Энциклопедия персонального компьютера и Интернета Кирилла и </a:t>
            </a:r>
            <a:r>
              <a:rPr lang="ru-RU" dirty="0" err="1" smtClean="0"/>
              <a:t>Мефодия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5712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826</TotalTime>
  <Words>324</Words>
  <Application>Microsoft Office PowerPoint</Application>
  <PresentationFormat>Экран (16:9)</PresentationFormat>
  <Paragraphs>109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188</cp:revision>
  <dcterms:created xsi:type="dcterms:W3CDTF">2013-10-02T15:09:23Z</dcterms:created>
  <dcterms:modified xsi:type="dcterms:W3CDTF">2018-01-13T05:34:22Z</dcterms:modified>
</cp:coreProperties>
</file>