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3" r:id="rId3"/>
    <p:sldId id="313" r:id="rId4"/>
    <p:sldId id="325" r:id="rId5"/>
    <p:sldId id="327" r:id="rId6"/>
    <p:sldId id="328" r:id="rId7"/>
    <p:sldId id="301" r:id="rId8"/>
    <p:sldId id="290" r:id="rId9"/>
    <p:sldId id="315" r:id="rId10"/>
    <p:sldId id="316" r:id="rId11"/>
    <p:sldId id="326" r:id="rId12"/>
    <p:sldId id="297" r:id="rId13"/>
    <p:sldId id="266" r:id="rId14"/>
    <p:sldId id="273" r:id="rId15"/>
    <p:sldId id="307" r:id="rId16"/>
    <p:sldId id="308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718" autoAdjust="0"/>
  </p:normalViewPr>
  <p:slideViewPr>
    <p:cSldViewPr>
      <p:cViewPr varScale="1">
        <p:scale>
          <a:sx n="71" d="100"/>
          <a:sy n="71" d="100"/>
        </p:scale>
        <p:origin x="-135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6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6B195-DA8F-42B8-9238-C68066BF3713}" type="datetimeFigureOut">
              <a:rPr lang="ru-RU"/>
              <a:pPr>
                <a:defRPr/>
              </a:pPr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375D2-0DD4-4F17-97B4-3C5A205BD0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A14A6-BC0E-415A-BD3A-7B4C76393EB1}" type="datetimeFigureOut">
              <a:rPr lang="ru-RU"/>
              <a:pPr>
                <a:defRPr/>
              </a:pPr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CE8D2-634F-44D7-BC80-09958BE439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78383-87E8-4E5B-A544-E58F417D0097}" type="datetimeFigureOut">
              <a:rPr lang="ru-RU"/>
              <a:pPr>
                <a:defRPr/>
              </a:pPr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DD8D6-3819-4A84-BF70-70C1816254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C1022-083F-4A88-9A71-9A606FAFBD99}" type="datetimeFigureOut">
              <a:rPr lang="ru-RU"/>
              <a:pPr>
                <a:defRPr/>
              </a:pPr>
              <a:t>10.01.2018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3A0FD-1E6A-4E42-9D0D-14C8D17E66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A5D34-02E9-4931-A858-01119A31A598}" type="datetimeFigureOut">
              <a:rPr lang="ru-RU"/>
              <a:pPr>
                <a:defRPr/>
              </a:pPr>
              <a:t>10.01.2018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B5EC5-2850-40F2-8597-BD90B0343F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5D7D0-D74F-456B-8818-0B3767C94610}" type="datetimeFigureOut">
              <a:rPr lang="ru-RU"/>
              <a:pPr>
                <a:defRPr/>
              </a:pPr>
              <a:t>10.01.2018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CD61D-BDCD-4D89-99EB-92E2BD1889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72FF7-FAF8-4567-B1FE-6BF1992BBDC2}" type="datetimeFigureOut">
              <a:rPr lang="ru-RU"/>
              <a:pPr>
                <a:defRPr/>
              </a:pPr>
              <a:t>10.01.2018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7905C-93D1-43F8-A7E7-5ACB7CEB6D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BDAC9-FCB0-4838-9E51-5F674809D234}" type="datetimeFigureOut">
              <a:rPr lang="ru-RU"/>
              <a:pPr>
                <a:defRPr/>
              </a:pPr>
              <a:t>10.01.2018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61FB3-95E5-4206-846F-0D93A74555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AB78D-5C48-4068-9155-BC53DD3B44E0}" type="datetimeFigureOut">
              <a:rPr lang="ru-RU"/>
              <a:pPr>
                <a:defRPr/>
              </a:pPr>
              <a:t>10.01.2018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665B0-94B8-40E0-822D-BF70E9EB6B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7B5E3-58E2-4BA8-9959-23E77B8106DE}" type="datetimeFigureOut">
              <a:rPr lang="ru-RU"/>
              <a:pPr>
                <a:defRPr/>
              </a:pPr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E00DD-583D-45A0-88E7-F0EA943464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4F4CB-1817-47BE-A1B8-225D1082786F}" type="datetimeFigureOut">
              <a:rPr lang="ru-RU"/>
              <a:pPr>
                <a:defRPr/>
              </a:pPr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C1BB0-D84D-4CF2-A239-B02C4B5456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037D860-8538-4349-B04F-09FA6C3036F2}" type="datetimeFigureOut">
              <a:rPr lang="ru-RU"/>
              <a:pPr>
                <a:defRPr/>
              </a:pPr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E5465D1-CA1F-419B-93BB-27DF0C3274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3672408"/>
          </a:xfrm>
        </p:spPr>
        <p:txBody>
          <a:bodyPr/>
          <a:lstStyle/>
          <a:p>
            <a:pPr algn="r"/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«Содержание понятий «ситуация успеха» и «успешный ученик»» </a:t>
            </a:r>
            <a:b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Презентация к педсовету.</a:t>
            </a:r>
            <a:br>
              <a:rPr lang="ru-RU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одготовила </a:t>
            </a:r>
            <a:br>
              <a:rPr lang="ru-RU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Бондаренко Надежда Ивановна</a:t>
            </a:r>
            <a:br>
              <a:rPr lang="ru-RU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учитель 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математики </a:t>
            </a: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высшей категории</a:t>
            </a:r>
            <a:br>
              <a:rPr lang="ru-RU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ГБОУ РО «</a:t>
            </a:r>
            <a:r>
              <a:rPr lang="ru-RU" sz="2400" dirty="0" err="1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Новочеркасская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школа-интернат»</a:t>
            </a:r>
            <a:br>
              <a:rPr lang="ru-RU" sz="24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7784" y="4797152"/>
            <a:ext cx="5688631" cy="1584176"/>
          </a:xfrm>
        </p:spPr>
        <p:txBody>
          <a:bodyPr rtlCol="0">
            <a:normAutofit fontScale="85000" lnSpcReduction="20000"/>
          </a:bodyPr>
          <a:lstStyle/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Таланты создавать нельзя, но можно создать почву, на которой растут и процветают таланты</a:t>
            </a:r>
          </a:p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Г.Найгауз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3660006"/>
          </a:xfrm>
        </p:spPr>
        <p:txBody>
          <a:bodyPr/>
          <a:lstStyle/>
          <a:p>
            <a:r>
              <a:rPr lang="ru-RU" dirty="0" smtClean="0"/>
              <a:t>Сухомлинский: «Интерес к учению проявляется только тогда, когда есть вдохновение, рождающееся от успеха»</a:t>
            </a:r>
            <a:endParaRPr lang="ru-RU" dirty="0"/>
          </a:p>
        </p:txBody>
      </p:sp>
      <p:sp>
        <p:nvSpPr>
          <p:cNvPr id="24578" name="Текст 3"/>
          <p:cNvSpPr>
            <a:spLocks noGrp="1"/>
          </p:cNvSpPr>
          <p:nvPr>
            <p:ph type="body" sz="half" idx="2"/>
          </p:nvPr>
        </p:nvSpPr>
        <p:spPr>
          <a:xfrm>
            <a:off x="251521" y="928688"/>
            <a:ext cx="3185418" cy="5197475"/>
          </a:xfrm>
        </p:spPr>
        <p:txBody>
          <a:bodyPr/>
          <a:lstStyle/>
          <a:p>
            <a:r>
              <a:rPr lang="ru-RU" sz="1600" dirty="0" smtClean="0"/>
              <a:t>   </a:t>
            </a:r>
            <a:endParaRPr lang="ru-RU" sz="2800" dirty="0" smtClean="0"/>
          </a:p>
        </p:txBody>
      </p:sp>
      <p:pic>
        <p:nvPicPr>
          <p:cNvPr id="24579" name="Содержимое 4" descr="img00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75050" y="688975"/>
            <a:ext cx="5111750" cy="5021263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Содержимое 4" descr="1255755935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486400" y="1114425"/>
            <a:ext cx="3657600" cy="4170363"/>
          </a:xfrm>
        </p:spPr>
      </p:pic>
      <p:sp>
        <p:nvSpPr>
          <p:cNvPr id="18435" name="Прямоугольник 4"/>
          <p:cNvSpPr>
            <a:spLocks noChangeArrowheads="1"/>
          </p:cNvSpPr>
          <p:nvPr/>
        </p:nvSpPr>
        <p:spPr bwMode="auto">
          <a:xfrm>
            <a:off x="428625" y="1285875"/>
            <a:ext cx="3786188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Мы предполагаем, что если ребенок успешен в школе, то и во взрослой жизни он тоже будет успешен. </a:t>
            </a:r>
          </a:p>
          <a:p>
            <a:endParaRPr lang="ru-RU" dirty="0">
              <a:latin typeface="Calibri" pitchFamily="34" charset="0"/>
            </a:endParaRPr>
          </a:p>
          <a:p>
            <a:endParaRPr lang="ru-RU" dirty="0">
              <a:latin typeface="Calibri" pitchFamily="34" charset="0"/>
            </a:endParaRPr>
          </a:p>
          <a:p>
            <a:r>
              <a:rPr lang="ru-RU" dirty="0">
                <a:latin typeface="Calibri" pitchFamily="34" charset="0"/>
              </a:rPr>
              <a:t> </a:t>
            </a:r>
            <a:r>
              <a:rPr lang="ru-RU" sz="2000" i="1" dirty="0">
                <a:latin typeface="Calibri" pitchFamily="34" charset="0"/>
              </a:rPr>
              <a:t>- Но так ли это? </a:t>
            </a:r>
          </a:p>
          <a:p>
            <a:r>
              <a:rPr lang="ru-RU" sz="2000" i="1" dirty="0">
                <a:latin typeface="Calibri" pitchFamily="34" charset="0"/>
              </a:rPr>
              <a:t> - Что значит быть успешным? </a:t>
            </a:r>
          </a:p>
          <a:p>
            <a:r>
              <a:rPr lang="ru-RU" sz="2000" i="1" dirty="0">
                <a:latin typeface="Calibri" pitchFamily="34" charset="0"/>
              </a:rPr>
              <a:t> -  Как достичь успеха?</a:t>
            </a:r>
          </a:p>
          <a:p>
            <a:endParaRPr lang="ru-RU" sz="2000" dirty="0"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1331640" y="765175"/>
            <a:ext cx="6480720" cy="5360988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Родители, отдавая ребенка в школу, очень надеются, что он будет успешен и в учебе, и в отношениях с одноклассниками и учителями. 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Учителя  тоже мечтают о том же: об успехах своих учеников. 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Дети, впервые переступив порог школы, тоже ожидают от новой жизни только хорошего.</a:t>
            </a:r>
          </a:p>
          <a:p>
            <a:pPr marL="0" indent="0"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Ученик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тогда тянется к знаниям, когда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переживает потребность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учении, когда им движут здоровые мотивы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интерес, подкрепленные успехом.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/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успеха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это сочетание условий, которые обеспечивают успех, а сам успех— результат подобной ситуации.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 — это результат продуманной, подготовленной стратегии, тактики; это то, что способен организовать учитель.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Переживание учеником ситуации успеха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повышает мотивацию учения и развивает познавательные интересы, позволяет ученику почувствовать удовлетворение от учебной деятельности; </a:t>
            </a:r>
          </a:p>
          <a:p>
            <a:pPr marL="0" lv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стимулирует к высокой результативности труда; </a:t>
            </a:r>
          </a:p>
          <a:p>
            <a:pPr marL="0" lv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корректирует личностные особенности такие, как тревожность, неуверенность, самооценку; </a:t>
            </a:r>
          </a:p>
          <a:p>
            <a:pPr marL="0" lv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развивает инициативность, креативность, активность; </a:t>
            </a:r>
          </a:p>
          <a:p>
            <a:pPr marL="0" lv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поддерживает в классе благоприятный психологический климат.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413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474345"/>
            <a:ext cx="69847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 успеха становится условием перерастания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положительного  отношения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учению в активное, творческое, если формирует у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субъекта  деятельности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положительное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к деятельности;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приятное чувство успеха, вызванное преодолением им трудностей,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предложенных педагогом;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эмоции радости, интеллектуального подъема в процессе решения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учебных задач;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удовлетворение, вызванное преодолением трудностей, выбранных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самим обучаемым;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осознание недостаточности уровня своих знаний, умений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ситуациях  преодоления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формирование устойчивой потребности в самообразовании.</a:t>
            </a:r>
          </a:p>
        </p:txBody>
      </p:sp>
    </p:spTree>
    <p:extLst>
      <p:ext uri="{BB962C8B-B14F-4D97-AF65-F5344CB8AC3E}">
        <p14:creationId xmlns:p14="http://schemas.microsoft.com/office/powerpoint/2010/main" val="397306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0063" y="357188"/>
            <a:ext cx="7888361" cy="5715000"/>
          </a:xfrm>
        </p:spPr>
        <p:txBody>
          <a:bodyPr rtlCol="0">
            <a:normAutofit fontScale="6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 Успешные дети: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3800" b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 -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с готовностью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подвергаются различным испытаниям, включая экзамены,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 -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с желанием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включаются в соревнования с другими людьми, причем стараются выиграть эти соревнования, стать первым среди равных,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 -для них 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очень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важна оценка их деятельности другими людьми, и он активно стремится к тому, чтобы получить с их стороны наивысшую оценку,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 -если их  постигает неудача, то они не опускают руки, а, напротив, 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увеличивают прилагаемые усилия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для того, чтобы во что бы то ни стало добиться успеха,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 -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мотивированные на успех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дети всегда чувствуют себя уверенно, обладают адекватной самооценкой и достаточно высоким уровнем притязаний.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539552" y="285750"/>
            <a:ext cx="8064896" cy="584041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 Как вырастить успешного ученика?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Только подведя его к ситуации успеха!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Главным направлением своей педагогической деятельности считаю: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-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создание психологического комфорта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образовательном  пространстве;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-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ориентация на личность ученика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как главной ценности современного общества;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-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предоставление благоприятных условий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воспитания и обучения школьников (технические, информационные, научно-методические и др.);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-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внедрение инновационных процессов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занятиях;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взаимодействие с родительской общественностью;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-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модернизация контрольно-оценочного компонента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системе мониторинга качества образовательных услуг.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Учитель должен: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Пробуждать интерес к своему предмету, а не просто осуществлять передачу опыта,  укреплять веру в свои силы у каждого ребенка, независимо от его способностей. Стараться развивать творческие возможности у слабых учеников, не дать остановиться в своем развитии более способным детям, учить всех воспитывать у себя силу воли, твердый характер и целеустремленность при решении сложных заданий. Но для создания глубокого интереса учащихся к предмету необходим поиск дополнительных средств, стимулирующих развитие общей активности, самостоятельности, личной инициативы и творчества учащихся разного возраста.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Стремиться к успеху!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251520" y="764704"/>
            <a:ext cx="4244280" cy="5361459"/>
          </a:xfrm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Учитель верит, что ребёнок, в самом деле, способный, и начинает различать в нём потенциал, который раньше мог остаться незамеченным.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Открыв способности, он неоднократно даст ученику положительную вербальную оценку.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Похвала стимулирует положительное отношение ребёнка к себе, веру в свои силы.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764704"/>
            <a:ext cx="4316288" cy="5361459"/>
          </a:xfrm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Веря в потенциал ребёнка, учитель вероятнее всего, и в учебном процессе будет рассчитывать на ребёнка, как на наиболее способного. 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Это отразится в его общении с учеником, уже не только на речевом уровне, но и в организации такого предметного взаимодействия которое позволяет эффективно развивать эти способности.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640960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"Для того, чтобы сформировать у ребенка</a:t>
            </a:r>
            <a:b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положительную "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Я-концепцию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  </a:t>
            </a:r>
          </a:p>
          <a:p>
            <a:pPr algn="just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необходимо:</a:t>
            </a:r>
          </a:p>
          <a:p>
            <a:pPr algn="just"/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    -видеть в каждом ребенке уникальную личность, уважать ее, понимать,</a:t>
            </a:r>
          </a:p>
          <a:p>
            <a:pPr algn="just"/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принимать, верить в нее ("Все дети талантливы" – вот убеждение педагога).</a:t>
            </a:r>
          </a:p>
          <a:p>
            <a:pPr algn="just"/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    -создавать личности ситуации  успеха, одобрения, поддержки,</a:t>
            </a:r>
          </a:p>
          <a:p>
            <a:pPr algn="just"/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доброжелательности, чтобы садовская жизнедеятельность, учеба приносили</a:t>
            </a:r>
          </a:p>
          <a:p>
            <a:pPr algn="just"/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ребенку радость: "Учиться победно!".</a:t>
            </a:r>
          </a:p>
          <a:p>
            <a:pPr algn="just"/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    - исключить прямое принуждение, а также акценты на отставание и другие</a:t>
            </a:r>
          </a:p>
          <a:p>
            <a:pPr algn="just"/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недостатки ребенка (не сравнивать его ни с кем и не называть уничижительными словами – неумеха, у тебя все равно ничего не получится, а опять ты! И др.;</a:t>
            </a:r>
          </a:p>
          <a:p>
            <a:pPr algn="just"/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 -понимать причины детского незнания и неправильного поведения, устранять их, не нанося ущерба достоинству (Учитель должен постоянно учиться, повышать свою квалификацию, уметь применять полученные знания педагогики, психологии, изученные  технологии на практике,</a:t>
            </a:r>
          </a:p>
          <a:p>
            <a:pPr algn="just"/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Всегда быть уверенным - "Ребенок хорош, плох его поступок".</a:t>
            </a:r>
          </a:p>
          <a:p>
            <a:pPr algn="just"/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    -предоставлять возможности и помогать детям, реализовать себя в</a:t>
            </a:r>
          </a:p>
          <a:p>
            <a:pPr algn="just"/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положительной  деятельности ("В каждом ребенке – чудо, ожидай его").</a:t>
            </a:r>
          </a:p>
          <a:p>
            <a:pPr algn="just"/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способностью проявлять тепло и заинтересованность в судьбе ученика,</a:t>
            </a:r>
          </a:p>
          <a:p>
            <a:pPr algn="just"/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личностной зрелостью, социальной ответственностью.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ea typeface="Cambria Math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404664"/>
            <a:ext cx="6419056" cy="5721499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Вырастить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успешного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жизни ученика –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дорогого стоит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и к этому надо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стремится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Выпускники школы  должны представлять собой: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-успешных людей;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-профессионально-определившихся;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-коммуникативно-грамотных;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-владеющих информационными технологиями;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-обладающих навыками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исследовательской деятельности;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-причастных к русской и мировой культуре;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-социально адаптированных;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-осознающих свое «я» и свое место в мире;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-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креативных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-самостоятельно и критически мыслящих;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-способных работать в команде;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-обладающих высокой степенью толерантности;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-интернационалистов и патриотов.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155" name="Picture 2" descr="Картинка 56 из 11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44208" y="2348880"/>
            <a:ext cx="2699792" cy="3222675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Содержимое 2"/>
          <p:cNvSpPr>
            <a:spLocks noGrp="1"/>
          </p:cNvSpPr>
          <p:nvPr>
            <p:ph idx="4294967295"/>
          </p:nvPr>
        </p:nvSpPr>
        <p:spPr>
          <a:xfrm>
            <a:off x="755576" y="332656"/>
            <a:ext cx="7474024" cy="5793507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Одним из условий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успешности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вовлечение учащихся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олимпиадную,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фестивально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-конкурсную, проектно-исследовательскую деятельность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ориентированную на свободный выбор, творчество, представляющую безграничные возможности для самореализации.</a:t>
            </a:r>
          </a:p>
          <a:p>
            <a:pPr>
              <a:buFont typeface="Arial" charset="0"/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Участие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олимпиадах, конкурсах и фестивалях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необходимое условие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раскрытия и самореализации личности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т.к. в основе исследовательской и творческой деятельности человека лежит важнейшая потребность в новой информации, новых впечатлениях и знаниях, в новых результатах деятельности.</a:t>
            </a:r>
          </a:p>
          <a:p>
            <a:pPr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Участники любых соревнований более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самостоятельны, инициативны, предприимчивы,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 сравнению со сверстниками, не стремящимися к самовыражению и самореализации. Люди, ориентированные на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достижение успехов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способны правильнее воспринимать ситуацию и лучше оценивать свои шансы на успех, чем  люди, ориентированные на избегание неудач.  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Содержимое 2"/>
          <p:cNvSpPr>
            <a:spLocks noGrp="1"/>
          </p:cNvSpPr>
          <p:nvPr>
            <p:ph idx="4294967295"/>
          </p:nvPr>
        </p:nvSpPr>
        <p:spPr>
          <a:xfrm>
            <a:off x="0" y="214313"/>
            <a:ext cx="8820472" cy="59118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Основная особенность исследования в образовательном процессе –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развитие личности,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 не получение объективно нового результата, как в «большой» науке. Если в науке главной целью является получение новых знаний, то в образовании цель исследовательской деятельности – в приобретении учащимися функционального навыка исследования как универсального способа освоения действительности, развития способности к исследовательскому типу мышления, активизации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личностной позиции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учащегося в образовательном процессе на основе приобретения субъективно новых знаний (т.е. самостоятельно получаемых знаний, являющихся новыми 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личностно значимыми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конкретного учащегося).</a:t>
            </a:r>
          </a:p>
          <a:p>
            <a:pPr>
              <a:buFont typeface="Arial" charset="0"/>
              <a:buNone/>
            </a:pPr>
            <a:endParaRPr lang="ru-RU" sz="2000" dirty="0" smtClean="0"/>
          </a:p>
          <a:p>
            <a:endParaRPr lang="ru-RU" sz="2000" dirty="0" smtClean="0"/>
          </a:p>
        </p:txBody>
      </p:sp>
      <p:pic>
        <p:nvPicPr>
          <p:cNvPr id="4" name="Picture 8" descr="Учитель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869160"/>
            <a:ext cx="1868488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548680"/>
            <a:ext cx="5904656" cy="6048672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Любая деятельность требует оценки.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Победители олимпиад, конкурсов, фестивалей награждаются на общешкольной линейке под аплодисменты всех присутствующих.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Особенно это необходимо детям, имеющим проблемы в учебе. Даже получение обычного сертификата участия помогает почувствовать в себе силы, повышает самооценку, побуждает к дальнейшему творчеству.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Важно вовремя дать установку.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«Нужно верить и все получится!»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40" name="Picture 3" descr="C:\Users\asus\Desktop\фото\39e785afe9b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1484784"/>
            <a:ext cx="2582441" cy="4211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1124744"/>
            <a:ext cx="8640960" cy="432048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Получая поощрения за действия, направленные на достижение успехов, ребенок испытывает удовольствие от этих поощрений, и для того чтобы еще раз пережить это удовольствие, он начинает повторять эти действия.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Так у него формируется и закрепляется поведение, направленное на достижение успехов.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Отсюда можно сделать выводы: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успешные ученики и в жизни более успешны!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Завтрашний успех начинается сегодня!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1399</TotalTime>
  <Words>1125</Words>
  <Application>Microsoft Office PowerPoint</Application>
  <PresentationFormat>Экран (4:3)</PresentationFormat>
  <Paragraphs>101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«Содержание понятий «ситуация успеха» и «успешный ученик»»                         Презентация к педсовету.  Подготовила  Бондаренко Надежда Ивановна  учитель математики  высшей категории  ГБОУ РО «Новочеркасская школа-интернат»                                             </vt:lpstr>
      <vt:lpstr>Сухомлинский: «Интерес к учению проявляется только тогда, когда есть вдохновение, рождающееся от успеха»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Учитель должен: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Успешный ученик – успешное будущее страны</dc:title>
  <dc:creator>asus;Надежда Ивановна</dc:creator>
  <cp:lastModifiedBy>Надежда</cp:lastModifiedBy>
  <cp:revision>212</cp:revision>
  <dcterms:created xsi:type="dcterms:W3CDTF">2010-11-28T09:51:07Z</dcterms:created>
  <dcterms:modified xsi:type="dcterms:W3CDTF">2018-01-10T17:13:20Z</dcterms:modified>
</cp:coreProperties>
</file>