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71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4" r:id="rId17"/>
    <p:sldId id="275" r:id="rId18"/>
    <p:sldId id="277" r:id="rId19"/>
    <p:sldId id="276" r:id="rId20"/>
    <p:sldId id="278" r:id="rId21"/>
    <p:sldId id="279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3E1CD-15F5-4B9C-B874-ECBDA1F67515}" type="datetimeFigureOut">
              <a:rPr lang="ru-RU" smtClean="0"/>
              <a:pPr/>
              <a:t>02.03.2011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189D-963C-4DF0-BAA1-16B5CD8534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3E1CD-15F5-4B9C-B874-ECBDA1F67515}" type="datetimeFigureOut">
              <a:rPr lang="ru-RU" smtClean="0"/>
              <a:pPr/>
              <a:t>02.03.2011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189D-963C-4DF0-BAA1-16B5CD8534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3E1CD-15F5-4B9C-B874-ECBDA1F67515}" type="datetimeFigureOut">
              <a:rPr lang="ru-RU" smtClean="0"/>
              <a:pPr/>
              <a:t>02.03.2011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189D-963C-4DF0-BAA1-16B5CD8534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3E1CD-15F5-4B9C-B874-ECBDA1F67515}" type="datetimeFigureOut">
              <a:rPr lang="ru-RU" smtClean="0"/>
              <a:pPr/>
              <a:t>02.03.2011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189D-963C-4DF0-BAA1-16B5CD8534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3E1CD-15F5-4B9C-B874-ECBDA1F67515}" type="datetimeFigureOut">
              <a:rPr lang="ru-RU" smtClean="0"/>
              <a:pPr/>
              <a:t>02.03.2011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189D-963C-4DF0-BAA1-16B5CD8534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3E1CD-15F5-4B9C-B874-ECBDA1F67515}" type="datetimeFigureOut">
              <a:rPr lang="ru-RU" smtClean="0"/>
              <a:pPr/>
              <a:t>02.03.2011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189D-963C-4DF0-BAA1-16B5CD8534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3E1CD-15F5-4B9C-B874-ECBDA1F67515}" type="datetimeFigureOut">
              <a:rPr lang="ru-RU" smtClean="0"/>
              <a:pPr/>
              <a:t>02.03.2011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189D-963C-4DF0-BAA1-16B5CD8534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3E1CD-15F5-4B9C-B874-ECBDA1F67515}" type="datetimeFigureOut">
              <a:rPr lang="ru-RU" smtClean="0"/>
              <a:pPr/>
              <a:t>02.03.2011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189D-963C-4DF0-BAA1-16B5CD8534A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EB83E1CD-15F5-4B9C-B874-ECBDA1F67515}" type="datetimeFigureOut">
              <a:rPr lang="ru-RU" smtClean="0"/>
              <a:pPr/>
              <a:t>02.03.2011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8DB189D-963C-4DF0-BAA1-16B5CD8534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3E1CD-15F5-4B9C-B874-ECBDA1F67515}" type="datetimeFigureOut">
              <a:rPr lang="ru-RU" smtClean="0"/>
              <a:pPr/>
              <a:t>02.03.2011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189D-963C-4DF0-BAA1-16B5CD8534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3E1CD-15F5-4B9C-B874-ECBDA1F67515}" type="datetimeFigureOut">
              <a:rPr lang="ru-RU" smtClean="0"/>
              <a:pPr/>
              <a:t>02.03.2011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B189D-963C-4DF0-BAA1-16B5CD8534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B83E1CD-15F5-4B9C-B874-ECBDA1F67515}" type="datetimeFigureOut">
              <a:rPr lang="ru-RU" smtClean="0"/>
              <a:pPr/>
              <a:t>02.03.2011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18DB189D-963C-4DF0-BAA1-16B5CD8534A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>
                <a:solidFill>
                  <a:srgbClr val="FFFF00"/>
                </a:solidFill>
              </a:rPr>
              <a:t>Food and drink</a:t>
            </a:r>
            <a:endParaRPr lang="ru-RU" sz="8000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English lesson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Franklin Gothic Book" pitchFamily="34" charset="0"/>
                <a:ea typeface="Times New Roman" pitchFamily="18" charset="0"/>
                <a:cs typeface="Minion-Regular"/>
              </a:rPr>
              <a:t>ice cream</a:t>
            </a:r>
            <a:endParaRPr lang="ru-RU" sz="6000" dirty="0">
              <a:solidFill>
                <a:srgbClr val="FFFF00"/>
              </a:solidFill>
              <a:latin typeface="Franklin Gothic Book" pitchFamily="34" charset="0"/>
            </a:endParaRPr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285992"/>
            <a:ext cx="4846015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0" i="1" dirty="0" smtClean="0">
                <a:solidFill>
                  <a:srgbClr val="333333"/>
                </a:solidFill>
                <a:latin typeface="Georgia" pitchFamily="18" charset="0"/>
                <a:ea typeface="Times New Roman" pitchFamily="18" charset="0"/>
                <a:cs typeface="Minion-Regular"/>
              </a:rPr>
              <a:t> </a:t>
            </a:r>
            <a:r>
              <a:rPr lang="en-US" sz="6000" dirty="0" smtClean="0">
                <a:solidFill>
                  <a:srgbClr val="FFFF00"/>
                </a:solidFill>
                <a:latin typeface="Franklin Gothic Book" pitchFamily="34" charset="0"/>
                <a:ea typeface="Times New Roman" pitchFamily="18" charset="0"/>
                <a:cs typeface="Minion-Regular"/>
              </a:rPr>
              <a:t>mineral water</a:t>
            </a:r>
            <a:endParaRPr lang="ru-RU" sz="6000" dirty="0">
              <a:solidFill>
                <a:srgbClr val="FFFF00"/>
              </a:solidFill>
              <a:latin typeface="Franklin Gothic Book" pitchFamily="34" charset="0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14612" y="2071678"/>
            <a:ext cx="2819400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Franklin Gothic Book" pitchFamily="34" charset="0"/>
                <a:ea typeface="Times New Roman" pitchFamily="18" charset="0"/>
                <a:cs typeface="Minion-Regular"/>
              </a:rPr>
              <a:t>milk</a:t>
            </a:r>
            <a:endParaRPr lang="ru-RU" sz="6000" dirty="0">
              <a:solidFill>
                <a:srgbClr val="FFFF00"/>
              </a:solidFill>
              <a:latin typeface="Franklin Gothic Book" pitchFamily="34" charset="0"/>
            </a:endParaRPr>
          </a:p>
        </p:txBody>
      </p:sp>
      <p:pic>
        <p:nvPicPr>
          <p:cNvPr id="4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071678"/>
            <a:ext cx="3286148" cy="3565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FF00"/>
                </a:solidFill>
                <a:latin typeface="Franklin Gothic Book" pitchFamily="34" charset="0"/>
                <a:ea typeface="Times New Roman" pitchFamily="18" charset="0"/>
                <a:cs typeface="Minion-Regular"/>
              </a:rPr>
              <a:t>bananas</a:t>
            </a:r>
            <a:endParaRPr lang="ru-RU" sz="5400" dirty="0">
              <a:solidFill>
                <a:srgbClr val="FFFF00"/>
              </a:solidFill>
              <a:latin typeface="Franklin Gothic Book" pitchFamily="34" charset="0"/>
            </a:endParaRPr>
          </a:p>
        </p:txBody>
      </p:sp>
      <p:pic>
        <p:nvPicPr>
          <p:cNvPr id="3" name="Picture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785926"/>
            <a:ext cx="5000660" cy="406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Franklin Gothic Book" pitchFamily="34" charset="0"/>
                <a:ea typeface="Times New Roman" pitchFamily="18" charset="0"/>
                <a:cs typeface="Minion-Regular"/>
              </a:rPr>
              <a:t>chicken</a:t>
            </a:r>
            <a:endParaRPr lang="ru-RU" sz="6000" dirty="0">
              <a:solidFill>
                <a:srgbClr val="FFFF00"/>
              </a:solidFill>
              <a:latin typeface="Franklin Gothic Book" pitchFamily="34" charset="0"/>
            </a:endParaRPr>
          </a:p>
        </p:txBody>
      </p:sp>
      <p:pic>
        <p:nvPicPr>
          <p:cNvPr id="3" name="Picture 5" descr="imag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214554"/>
            <a:ext cx="5429288" cy="3612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Franklin Gothic Book" pitchFamily="34" charset="0"/>
              </a:rPr>
              <a:t>chips</a:t>
            </a:r>
            <a:endParaRPr lang="ru-RU" sz="6000" dirty="0">
              <a:solidFill>
                <a:srgbClr val="FFFF00"/>
              </a:solidFill>
              <a:latin typeface="Franklin Gothic Book" pitchFamily="34" charset="0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285992"/>
            <a:ext cx="5385668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Franklin Gothic Book" pitchFamily="34" charset="0"/>
              </a:rPr>
              <a:t>apples</a:t>
            </a:r>
            <a:endParaRPr lang="ru-RU" sz="6000" dirty="0">
              <a:solidFill>
                <a:srgbClr val="FFFF00"/>
              </a:solidFill>
              <a:latin typeface="Franklin Gothic Book" pitchFamily="34" charset="0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69" y="2071678"/>
            <a:ext cx="5106221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Franklin Gothic Book" pitchFamily="34" charset="0"/>
              </a:rPr>
              <a:t>popcorn</a:t>
            </a:r>
            <a:endParaRPr lang="ru-RU" sz="6000" dirty="0">
              <a:solidFill>
                <a:srgbClr val="FFFF00"/>
              </a:solidFill>
              <a:latin typeface="Franklin Gothic Book" pitchFamily="34" charset="0"/>
            </a:endParaRPr>
          </a:p>
        </p:txBody>
      </p:sp>
      <p:pic>
        <p:nvPicPr>
          <p:cNvPr id="3" name="Picture 1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43174" y="2000240"/>
            <a:ext cx="3071834" cy="416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Franklin Gothic Book" pitchFamily="34" charset="0"/>
              </a:rPr>
              <a:t>fish</a:t>
            </a:r>
            <a:endParaRPr lang="ru-RU" sz="6000" dirty="0">
              <a:solidFill>
                <a:srgbClr val="FFFF00"/>
              </a:solidFill>
              <a:latin typeface="Franklin Gothic Book" pitchFamily="34" charset="0"/>
            </a:endParaRPr>
          </a:p>
        </p:txBody>
      </p:sp>
      <p:pic>
        <p:nvPicPr>
          <p:cNvPr id="3" name="Picture 12" descr="рыба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11946" y="2500306"/>
            <a:ext cx="6038004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Franklin Gothic Book" pitchFamily="34" charset="0"/>
              </a:rPr>
              <a:t>pizza</a:t>
            </a:r>
            <a:endParaRPr lang="ru-RU" sz="6000" dirty="0">
              <a:solidFill>
                <a:srgbClr val="FFFF00"/>
              </a:solidFill>
              <a:latin typeface="Franklin Gothic Book" pitchFamily="34" charset="0"/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285992"/>
            <a:ext cx="4143404" cy="353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Franklin Gothic Book" pitchFamily="34" charset="0"/>
              </a:rPr>
              <a:t>cheese</a:t>
            </a:r>
            <a:endParaRPr lang="ru-RU" sz="6000" dirty="0">
              <a:solidFill>
                <a:srgbClr val="FFFF00"/>
              </a:solidFill>
              <a:latin typeface="Franklin Gothic Book" pitchFamily="34" charset="0"/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928802"/>
            <a:ext cx="4214842" cy="4285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Franklin Gothic Book" pitchFamily="34" charset="0"/>
              </a:rPr>
              <a:t>hamburgers</a:t>
            </a:r>
            <a:endParaRPr lang="ru-RU" sz="6000" dirty="0">
              <a:solidFill>
                <a:srgbClr val="FFFF00"/>
              </a:solidFill>
              <a:latin typeface="Franklin Gothic Book" pitchFamily="34" charset="0"/>
            </a:endParaRPr>
          </a:p>
        </p:txBody>
      </p:sp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00166" y="2643182"/>
            <a:ext cx="3143272" cy="242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72000" y="2714620"/>
            <a:ext cx="3143272" cy="242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Franklin Gothic Book" pitchFamily="34" charset="0"/>
              </a:rPr>
              <a:t>orange juice</a:t>
            </a:r>
            <a:endParaRPr lang="ru-RU" sz="6000" dirty="0">
              <a:solidFill>
                <a:srgbClr val="FFFF00"/>
              </a:solidFill>
              <a:latin typeface="Franklin Gothic Book" pitchFamily="34" charset="0"/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000240"/>
            <a:ext cx="4746191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FF00"/>
                </a:solidFill>
              </a:rPr>
              <a:t>ossetian</a:t>
            </a:r>
            <a:r>
              <a:rPr lang="en-US" dirty="0" smtClean="0">
                <a:solidFill>
                  <a:srgbClr val="FFFF00"/>
                </a:solidFill>
              </a:rPr>
              <a:t> pies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71612"/>
            <a:ext cx="3095625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/>
          <a:srcRect l="4615"/>
          <a:stretch>
            <a:fillRect/>
          </a:stretch>
        </p:blipFill>
        <p:spPr bwMode="auto">
          <a:xfrm>
            <a:off x="3071802" y="1571612"/>
            <a:ext cx="2952749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929066"/>
            <a:ext cx="3095625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48375" y="1643050"/>
            <a:ext cx="3095625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43240" y="4071942"/>
            <a:ext cx="3000396" cy="192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/>
          <a:srcRect l="3484" r="7238"/>
          <a:stretch>
            <a:fillRect/>
          </a:stretch>
        </p:blipFill>
        <p:spPr bwMode="auto">
          <a:xfrm>
            <a:off x="6286512" y="4071942"/>
            <a:ext cx="2643206" cy="190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214282" y="3357562"/>
            <a:ext cx="17283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latin typeface="Arial Narrow" pitchFamily="34" charset="0"/>
              </a:rPr>
              <a:t>Kartofchin</a:t>
            </a:r>
            <a:r>
              <a:rPr lang="en-US" sz="2400" b="1" dirty="0" smtClean="0">
                <a:latin typeface="Arial Narrow" pitchFamily="34" charset="0"/>
              </a:rPr>
              <a:t> – </a:t>
            </a:r>
          </a:p>
          <a:p>
            <a:r>
              <a:rPr lang="en-US" sz="2400" b="1" dirty="0" smtClean="0">
                <a:latin typeface="Arial Narrow" pitchFamily="34" charset="0"/>
              </a:rPr>
              <a:t>potato pie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868" y="3429000"/>
            <a:ext cx="147989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latin typeface="Arial Narrow" pitchFamily="34" charset="0"/>
              </a:rPr>
              <a:t>Ualibah</a:t>
            </a:r>
            <a:r>
              <a:rPr lang="en-US" sz="2400" b="1" dirty="0" smtClean="0">
                <a:latin typeface="Arial Narrow" pitchFamily="34" charset="0"/>
              </a:rPr>
              <a:t> –</a:t>
            </a:r>
          </a:p>
          <a:p>
            <a:r>
              <a:rPr lang="en-US" sz="2400" b="1" dirty="0" smtClean="0">
                <a:latin typeface="Arial Narrow" pitchFamily="34" charset="0"/>
              </a:rPr>
              <a:t>cheese pie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72264" y="3429000"/>
            <a:ext cx="14350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latin typeface="Arial Narrow" pitchFamily="34" charset="0"/>
              </a:rPr>
              <a:t>Fydchin</a:t>
            </a:r>
            <a:r>
              <a:rPr lang="en-US" sz="2400" b="1" dirty="0" smtClean="0">
                <a:latin typeface="Arial Narrow" pitchFamily="34" charset="0"/>
              </a:rPr>
              <a:t> – </a:t>
            </a:r>
          </a:p>
          <a:p>
            <a:r>
              <a:rPr lang="en-US" sz="2400" b="1" dirty="0" smtClean="0">
                <a:latin typeface="Arial Narrow" pitchFamily="34" charset="0"/>
              </a:rPr>
              <a:t>meat pie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4282" y="5857892"/>
            <a:ext cx="19864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latin typeface="Arial Narrow" pitchFamily="34" charset="0"/>
              </a:rPr>
              <a:t>Saharadzhin</a:t>
            </a:r>
            <a:r>
              <a:rPr lang="en-US" sz="2400" b="1" dirty="0" smtClean="0">
                <a:latin typeface="Arial Narrow" pitchFamily="34" charset="0"/>
              </a:rPr>
              <a:t> – </a:t>
            </a:r>
          </a:p>
          <a:p>
            <a:r>
              <a:rPr lang="en-US" sz="2400" b="1" dirty="0" smtClean="0">
                <a:latin typeface="Arial Narrow" pitchFamily="34" charset="0"/>
              </a:rPr>
              <a:t>beet leaves pie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714744" y="5857892"/>
            <a:ext cx="16722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latin typeface="Arial Narrow" pitchFamily="34" charset="0"/>
              </a:rPr>
              <a:t>Nashchin</a:t>
            </a:r>
            <a:r>
              <a:rPr lang="en-US" sz="2400" b="1" dirty="0" smtClean="0">
                <a:latin typeface="Arial Narrow" pitchFamily="34" charset="0"/>
              </a:rPr>
              <a:t> – </a:t>
            </a:r>
          </a:p>
          <a:p>
            <a:r>
              <a:rPr lang="en-US" sz="2400" b="1" dirty="0" smtClean="0">
                <a:latin typeface="Arial Narrow" pitchFamily="34" charset="0"/>
              </a:rPr>
              <a:t>pumpkin pie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572264" y="5857892"/>
            <a:ext cx="23574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latin typeface="Arial Narrow" pitchFamily="34" charset="0"/>
              </a:rPr>
              <a:t>Kabushkadzhyn</a:t>
            </a:r>
            <a:r>
              <a:rPr lang="en-US" sz="2400" b="1" dirty="0" smtClean="0">
                <a:latin typeface="Arial Narrow" pitchFamily="34" charset="0"/>
              </a:rPr>
              <a:t> – </a:t>
            </a:r>
          </a:p>
          <a:p>
            <a:r>
              <a:rPr lang="en-US" sz="2400" b="1" dirty="0" smtClean="0">
                <a:latin typeface="Arial Narrow" pitchFamily="34" charset="0"/>
              </a:rPr>
              <a:t>cabbage pie </a:t>
            </a:r>
            <a:endParaRPr lang="ru-RU" sz="24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Russian  food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388" y="1643050"/>
            <a:ext cx="250033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43240" y="4286256"/>
            <a:ext cx="307183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571612"/>
            <a:ext cx="2643206" cy="2298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 r="66269" b="42736"/>
          <a:stretch>
            <a:fillRect/>
          </a:stretch>
        </p:blipFill>
        <p:spPr bwMode="auto">
          <a:xfrm>
            <a:off x="2928926" y="1500174"/>
            <a:ext cx="2962265" cy="2252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 l="2820" r="70614" b="46368"/>
          <a:stretch>
            <a:fillRect/>
          </a:stretch>
        </p:blipFill>
        <p:spPr bwMode="auto">
          <a:xfrm>
            <a:off x="6155854" y="4214818"/>
            <a:ext cx="2988146" cy="2143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/>
          <a:srcRect l="5260" r="70336" b="59080"/>
          <a:stretch>
            <a:fillRect/>
          </a:stretch>
        </p:blipFill>
        <p:spPr bwMode="auto">
          <a:xfrm>
            <a:off x="285720" y="4286256"/>
            <a:ext cx="2571768" cy="1931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6929454" y="3786190"/>
            <a:ext cx="16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Narrow" pitchFamily="34" charset="0"/>
              </a:rPr>
              <a:t>Borscht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14744" y="3786190"/>
            <a:ext cx="178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Narrow" pitchFamily="34" charset="0"/>
              </a:rPr>
              <a:t>Kasha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3786190"/>
            <a:ext cx="15584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Arial Narrow" pitchFamily="34" charset="0"/>
              </a:rPr>
              <a:t>Fresh-soup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71472" y="6215082"/>
            <a:ext cx="13532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Arial Narrow" pitchFamily="34" charset="0"/>
              </a:rPr>
              <a:t>Pancakes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714744" y="6215082"/>
            <a:ext cx="21483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Arial Narrow" pitchFamily="34" charset="0"/>
              </a:rPr>
              <a:t>Stuffed cabbage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454" y="6215082"/>
            <a:ext cx="1928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Narrow" pitchFamily="34" charset="0"/>
              </a:rPr>
              <a:t>Pelmeni</a:t>
            </a:r>
            <a:endParaRPr lang="ru-RU" sz="24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English  food</a:t>
            </a:r>
            <a:endParaRPr lang="ru-RU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286512" y="1500174"/>
            <a:ext cx="2500330" cy="196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71802" y="1500174"/>
            <a:ext cx="2438850" cy="1830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4"/>
          <a:srcRect l="3254" t="9080" r="68709" b="48184"/>
          <a:stretch>
            <a:fillRect/>
          </a:stretch>
        </p:blipFill>
        <p:spPr bwMode="auto">
          <a:xfrm>
            <a:off x="214282" y="1571612"/>
            <a:ext cx="2462199" cy="1681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5"/>
          <a:srcRect r="62202" b="44552"/>
          <a:stretch>
            <a:fillRect/>
          </a:stretch>
        </p:blipFill>
        <p:spPr bwMode="auto">
          <a:xfrm>
            <a:off x="2714612" y="3929066"/>
            <a:ext cx="3319455" cy="2181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29322" y="4071942"/>
            <a:ext cx="28575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357158" y="3214686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Narrow" pitchFamily="34" charset="0"/>
              </a:rPr>
              <a:t>Porridge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857488" y="3286124"/>
            <a:ext cx="3214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Narrow" pitchFamily="34" charset="0"/>
              </a:rPr>
              <a:t>Chicken soup with onion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00794" y="3286124"/>
            <a:ext cx="264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Narrow" pitchFamily="34" charset="0"/>
              </a:rPr>
              <a:t>Bacon and eggs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8596" y="6143644"/>
            <a:ext cx="2214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Narrow" pitchFamily="34" charset="0"/>
              </a:rPr>
              <a:t>Tea with milk </a:t>
            </a:r>
            <a:endParaRPr lang="ru-RU" sz="2400" b="1" dirty="0">
              <a:latin typeface="Arial Narrow" pitchFamily="34" charset="0"/>
            </a:endParaRPr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0" y="3857628"/>
            <a:ext cx="2571736" cy="226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Box 18"/>
          <p:cNvSpPr txBox="1"/>
          <p:nvPr/>
        </p:nvSpPr>
        <p:spPr>
          <a:xfrm>
            <a:off x="3357554" y="6143644"/>
            <a:ext cx="2214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Narrow" pitchFamily="34" charset="0"/>
              </a:rPr>
              <a:t>Pudding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43702" y="6143644"/>
            <a:ext cx="200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Narrow" pitchFamily="34" charset="0"/>
              </a:rPr>
              <a:t>Toast and jam</a:t>
            </a:r>
            <a:endParaRPr lang="ru-RU" sz="2400" b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Do you like… ?</a:t>
            </a:r>
            <a:endParaRPr lang="ru-RU" dirty="0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572264" y="3429000"/>
            <a:ext cx="1785950" cy="182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71538" y="1571612"/>
            <a:ext cx="1857388" cy="1895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642910" y="3500438"/>
            <a:ext cx="28845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Yes, I do.</a:t>
            </a:r>
            <a:endParaRPr lang="ru-RU" sz="54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57818" y="5500702"/>
            <a:ext cx="36311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No, I don’t.</a:t>
            </a:r>
            <a:endParaRPr lang="ru-RU" sz="54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3108" y="4429132"/>
            <a:ext cx="1785950" cy="1523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3108" y="2786058"/>
            <a:ext cx="1500198" cy="1627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3109" y="1571612"/>
            <a:ext cx="1714511" cy="1247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FF00"/>
                </a:solidFill>
              </a:rPr>
              <a:t>The</a:t>
            </a:r>
            <a:r>
              <a:rPr lang="en-US" dirty="0" smtClean="0">
                <a:solidFill>
                  <a:srgbClr val="FFFF00"/>
                </a:solidFill>
              </a:rPr>
              <a:t> chant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42910" y="2143116"/>
            <a:ext cx="3500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Narrow" pitchFamily="34" charset="0"/>
              </a:rPr>
              <a:t>Do you like                          ? </a:t>
            </a:r>
            <a:endParaRPr lang="ru-RU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215074" y="1785926"/>
            <a:ext cx="1071570" cy="1093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642910" y="3500438"/>
            <a:ext cx="364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Narrow" pitchFamily="34" charset="0"/>
              </a:rPr>
              <a:t>Do you like                           ?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2910" y="4714884"/>
            <a:ext cx="371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Narrow" pitchFamily="34" charset="0"/>
              </a:rPr>
              <a:t>Do you like                           ?</a:t>
            </a:r>
            <a:endParaRPr lang="ru-RU" sz="2400" b="1" dirty="0">
              <a:latin typeface="Arial Narrow" pitchFamily="34" charset="0"/>
            </a:endParaRPr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215074" y="3071810"/>
            <a:ext cx="1071570" cy="1093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215074" y="4429132"/>
            <a:ext cx="1071570" cy="1093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571472" y="6072206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 Narrow" pitchFamily="34" charset="0"/>
              </a:rPr>
              <a:t>What do you like?</a:t>
            </a:r>
            <a:endParaRPr lang="ru-RU" sz="2400" b="1" dirty="0">
              <a:latin typeface="Arial Narrow" pitchFamily="34" charset="0"/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143636" y="5572126"/>
            <a:ext cx="1285874" cy="1285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071934" y="5500702"/>
            <a:ext cx="1938374" cy="135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What’s your </a:t>
            </a:r>
            <a:r>
              <a:rPr lang="en-US" dirty="0" err="1" smtClean="0">
                <a:solidFill>
                  <a:srgbClr val="FFFF00"/>
                </a:solidFill>
              </a:rPr>
              <a:t>favourite</a:t>
            </a:r>
            <a:r>
              <a:rPr lang="en-US" dirty="0" smtClean="0">
                <a:solidFill>
                  <a:srgbClr val="FFFF00"/>
                </a:solidFill>
              </a:rPr>
              <a:t> food?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28662" y="1643050"/>
            <a:ext cx="6705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My </a:t>
            </a:r>
            <a:r>
              <a:rPr lang="en-US" sz="5400" b="1" dirty="0" err="1" smtClean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favourite</a:t>
            </a:r>
            <a:r>
              <a:rPr lang="en-US" sz="5400" b="1" dirty="0" smtClean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food is…</a:t>
            </a:r>
            <a:endParaRPr lang="ru-RU" sz="54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2643182"/>
            <a:ext cx="2428892" cy="179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572008"/>
            <a:ext cx="2373939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2" descr="рыба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86050" y="2786058"/>
            <a:ext cx="2902864" cy="1545522"/>
          </a:xfrm>
          <a:prstGeom prst="rect">
            <a:avLst/>
          </a:prstGeom>
          <a:noFill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929290" y="2500306"/>
            <a:ext cx="3214710" cy="2132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 descr="image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86050" y="4500570"/>
            <a:ext cx="2898509" cy="1928826"/>
          </a:xfrm>
          <a:prstGeom prst="rect">
            <a:avLst/>
          </a:prstGeom>
          <a:noFill/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500826" y="4572008"/>
            <a:ext cx="2124121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282" y="2357430"/>
            <a:ext cx="1571636" cy="217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What’s your </a:t>
            </a:r>
            <a:r>
              <a:rPr lang="en-US" dirty="0" err="1" smtClean="0">
                <a:solidFill>
                  <a:srgbClr val="FFFF00"/>
                </a:solidFill>
              </a:rPr>
              <a:t>favourite</a:t>
            </a:r>
            <a:r>
              <a:rPr lang="en-US" dirty="0" smtClean="0">
                <a:solidFill>
                  <a:srgbClr val="FFFF00"/>
                </a:solidFill>
              </a:rPr>
              <a:t> drink?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28662" y="1643050"/>
            <a:ext cx="68691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My </a:t>
            </a:r>
            <a:r>
              <a:rPr lang="en-US" sz="5400" b="1" dirty="0" err="1" smtClean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favourite</a:t>
            </a:r>
            <a:r>
              <a:rPr lang="en-US" sz="5400" b="1" dirty="0" smtClean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drink is…</a:t>
            </a:r>
            <a:endParaRPr lang="ru-RU" sz="54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500306"/>
            <a:ext cx="2000264" cy="2170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72198" y="2500306"/>
            <a:ext cx="2500330" cy="195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14348" y="4643446"/>
            <a:ext cx="785145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428860" y="4572008"/>
            <a:ext cx="3047989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786446" y="4500570"/>
            <a:ext cx="2738440" cy="209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About myself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000892" y="1500174"/>
            <a:ext cx="2143108" cy="2392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14282" y="4429132"/>
            <a:ext cx="864399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Segoe Print" pitchFamily="2" charset="0"/>
              </a:rPr>
              <a:t>I like chicken, hamburgers and bananas.</a:t>
            </a:r>
          </a:p>
          <a:p>
            <a:r>
              <a:rPr lang="en-US" sz="3200" b="1" dirty="0" smtClean="0">
                <a:latin typeface="Segoe Print" pitchFamily="2" charset="0"/>
              </a:rPr>
              <a:t>I don’t like fish or cheese.</a:t>
            </a:r>
          </a:p>
          <a:p>
            <a:r>
              <a:rPr lang="en-US" sz="3200" b="1" dirty="0" smtClean="0">
                <a:latin typeface="Segoe Print" pitchFamily="2" charset="0"/>
              </a:rPr>
              <a:t>My </a:t>
            </a:r>
            <a:r>
              <a:rPr lang="en-US" sz="3200" b="1" dirty="0" err="1" smtClean="0">
                <a:latin typeface="Segoe Print" pitchFamily="2" charset="0"/>
              </a:rPr>
              <a:t>favourite</a:t>
            </a:r>
            <a:r>
              <a:rPr lang="en-US" sz="3200" b="1" dirty="0" smtClean="0">
                <a:latin typeface="Segoe Print" pitchFamily="2" charset="0"/>
              </a:rPr>
              <a:t> food is pizza.</a:t>
            </a:r>
          </a:p>
          <a:p>
            <a:r>
              <a:rPr lang="en-US" sz="3200" b="1" dirty="0" smtClean="0">
                <a:latin typeface="Segoe Print" pitchFamily="2" charset="0"/>
              </a:rPr>
              <a:t>My </a:t>
            </a:r>
            <a:r>
              <a:rPr lang="en-US" sz="3200" b="1" dirty="0" err="1" smtClean="0">
                <a:latin typeface="Segoe Print" pitchFamily="2" charset="0"/>
              </a:rPr>
              <a:t>favourite</a:t>
            </a:r>
            <a:r>
              <a:rPr lang="en-US" sz="3200" b="1" dirty="0" smtClean="0">
                <a:latin typeface="Segoe Print" pitchFamily="2" charset="0"/>
              </a:rPr>
              <a:t> drink is apple juice.</a:t>
            </a:r>
            <a:endParaRPr lang="ru-RU" sz="3200" b="1" dirty="0">
              <a:latin typeface="Segoe Print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282" y="1785926"/>
            <a:ext cx="664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Segoe Print" pitchFamily="2" charset="0"/>
              </a:rPr>
              <a:t>I like  I don’t like  My </a:t>
            </a:r>
            <a:r>
              <a:rPr lang="en-US" sz="3200" b="1" dirty="0" err="1" smtClean="0">
                <a:latin typeface="Segoe Print" pitchFamily="2" charset="0"/>
              </a:rPr>
              <a:t>favourite</a:t>
            </a:r>
            <a:endParaRPr lang="ru-RU" sz="3200" b="1" dirty="0">
              <a:latin typeface="Segoe Print" pitchFamily="2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643704" y="2499512"/>
            <a:ext cx="1714512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3072596" y="2499512"/>
            <a:ext cx="1714512" cy="158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2285992"/>
            <a:ext cx="1033463" cy="685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5720" y="2928935"/>
            <a:ext cx="87390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85720" y="3643314"/>
            <a:ext cx="9334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857356" y="2357430"/>
            <a:ext cx="1406322" cy="657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000232" y="3071810"/>
            <a:ext cx="1104903" cy="762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572000" y="2357430"/>
            <a:ext cx="1357321" cy="8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357686" y="3214686"/>
            <a:ext cx="1625216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5852" y="2214554"/>
            <a:ext cx="62151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3200" b="1" dirty="0" smtClean="0">
                <a:latin typeface="Segoe Print" pitchFamily="2" charset="0"/>
              </a:rPr>
              <a:t>I like       ,       </a:t>
            </a:r>
            <a:r>
              <a:rPr lang="en-US" sz="3200" b="1" dirty="0" smtClean="0">
                <a:solidFill>
                  <a:srgbClr val="006600"/>
                </a:solidFill>
                <a:latin typeface="Segoe Print" pitchFamily="2" charset="0"/>
              </a:rPr>
              <a:t>and</a:t>
            </a:r>
            <a:r>
              <a:rPr lang="en-US" sz="3200" b="1" dirty="0" smtClean="0">
                <a:latin typeface="Segoe Print" pitchFamily="2" charset="0"/>
              </a:rPr>
              <a:t>       .</a:t>
            </a:r>
          </a:p>
          <a:p>
            <a:pPr>
              <a:lnSpc>
                <a:spcPts val="2800"/>
              </a:lnSpc>
            </a:pPr>
            <a:endParaRPr lang="en-US" sz="3200" b="1" dirty="0" smtClean="0">
              <a:latin typeface="Segoe Print" pitchFamily="2" charset="0"/>
            </a:endParaRPr>
          </a:p>
          <a:p>
            <a:pPr>
              <a:lnSpc>
                <a:spcPts val="2000"/>
              </a:lnSpc>
            </a:pPr>
            <a:endParaRPr lang="en-US" sz="3200" b="1" dirty="0" smtClean="0">
              <a:latin typeface="Segoe Print" pitchFamily="2" charset="0"/>
            </a:endParaRPr>
          </a:p>
          <a:p>
            <a:pPr>
              <a:lnSpc>
                <a:spcPts val="2000"/>
              </a:lnSpc>
            </a:pPr>
            <a:r>
              <a:rPr lang="en-US" sz="3200" b="1" dirty="0" smtClean="0">
                <a:latin typeface="Segoe Print" pitchFamily="2" charset="0"/>
              </a:rPr>
              <a:t>I don’t like        </a:t>
            </a:r>
            <a:r>
              <a:rPr lang="en-US" sz="3200" b="1" dirty="0" smtClean="0">
                <a:solidFill>
                  <a:srgbClr val="C00000"/>
                </a:solidFill>
                <a:latin typeface="Segoe Print" pitchFamily="2" charset="0"/>
              </a:rPr>
              <a:t>or</a:t>
            </a:r>
            <a:r>
              <a:rPr lang="en-US" sz="3200" b="1" dirty="0" smtClean="0">
                <a:latin typeface="Segoe Print" pitchFamily="2" charset="0"/>
              </a:rPr>
              <a:t>         .</a:t>
            </a:r>
          </a:p>
          <a:p>
            <a:pPr>
              <a:lnSpc>
                <a:spcPts val="4000"/>
              </a:lnSpc>
            </a:pPr>
            <a:endParaRPr lang="en-US" sz="3200" b="1" dirty="0" smtClean="0">
              <a:latin typeface="Segoe Print" pitchFamily="2" charset="0"/>
            </a:endParaRPr>
          </a:p>
          <a:p>
            <a:pPr>
              <a:lnSpc>
                <a:spcPts val="2000"/>
              </a:lnSpc>
            </a:pPr>
            <a:r>
              <a:rPr lang="en-US" sz="3200" b="1" dirty="0" smtClean="0">
                <a:latin typeface="Segoe Print" pitchFamily="2" charset="0"/>
              </a:rPr>
              <a:t>My </a:t>
            </a:r>
            <a:r>
              <a:rPr lang="en-US" sz="3200" b="1" dirty="0" err="1" smtClean="0">
                <a:latin typeface="Segoe Print" pitchFamily="2" charset="0"/>
              </a:rPr>
              <a:t>favourite</a:t>
            </a:r>
            <a:r>
              <a:rPr lang="en-US" sz="3200" b="1" dirty="0" smtClean="0">
                <a:latin typeface="Segoe Print" pitchFamily="2" charset="0"/>
              </a:rPr>
              <a:t> food is        .</a:t>
            </a:r>
          </a:p>
          <a:p>
            <a:pPr>
              <a:lnSpc>
                <a:spcPts val="2000"/>
              </a:lnSpc>
            </a:pPr>
            <a:endParaRPr lang="en-US" sz="3200" b="1" dirty="0" smtClean="0">
              <a:latin typeface="Segoe Print" pitchFamily="2" charset="0"/>
            </a:endParaRPr>
          </a:p>
          <a:p>
            <a:pPr>
              <a:lnSpc>
                <a:spcPts val="2000"/>
              </a:lnSpc>
            </a:pPr>
            <a:endParaRPr lang="en-US" sz="3200" b="1" dirty="0" smtClean="0">
              <a:latin typeface="Segoe Print" pitchFamily="2" charset="0"/>
            </a:endParaRPr>
          </a:p>
          <a:p>
            <a:pPr>
              <a:lnSpc>
                <a:spcPts val="2000"/>
              </a:lnSpc>
            </a:pPr>
            <a:r>
              <a:rPr lang="en-US" sz="3200" b="1" dirty="0" smtClean="0">
                <a:latin typeface="Segoe Print" pitchFamily="2" charset="0"/>
              </a:rPr>
              <a:t>My </a:t>
            </a:r>
            <a:r>
              <a:rPr lang="en-US" sz="3200" b="1" dirty="0" err="1" smtClean="0">
                <a:latin typeface="Segoe Print" pitchFamily="2" charset="0"/>
              </a:rPr>
              <a:t>favourite</a:t>
            </a:r>
            <a:r>
              <a:rPr lang="en-US" sz="3200" b="1" dirty="0" smtClean="0">
                <a:latin typeface="Segoe Print" pitchFamily="2" charset="0"/>
              </a:rPr>
              <a:t> drink is       .</a:t>
            </a:r>
            <a:endParaRPr lang="ru-RU" sz="3200" b="1" dirty="0">
              <a:latin typeface="Segoe Print" pitchFamily="2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Now tell about yourself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00298" y="2214554"/>
            <a:ext cx="857256" cy="3571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715008" y="3143248"/>
            <a:ext cx="857256" cy="3571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715008" y="2214554"/>
            <a:ext cx="857256" cy="3571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786182" y="3071810"/>
            <a:ext cx="857256" cy="3571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786182" y="2214554"/>
            <a:ext cx="857256" cy="3571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786446" y="4714884"/>
            <a:ext cx="857256" cy="3571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786446" y="3929066"/>
            <a:ext cx="857256" cy="3571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Complete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928934"/>
            <a:ext cx="2140398" cy="1827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6535" y="3000372"/>
            <a:ext cx="2407465" cy="1782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Скругленный прямоугольник 7"/>
          <p:cNvSpPr/>
          <p:nvPr/>
        </p:nvSpPr>
        <p:spPr>
          <a:xfrm>
            <a:off x="142844" y="1714488"/>
            <a:ext cx="2143140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85720" y="1785926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favourite</a:t>
            </a:r>
            <a:r>
              <a:rPr lang="en-US" dirty="0" smtClean="0"/>
              <a:t> food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00298" y="1714488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714612" y="1785926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apples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14810" y="1714488"/>
            <a:ext cx="214314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429124" y="1785926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favourite</a:t>
            </a:r>
            <a:r>
              <a:rPr lang="en-US" dirty="0" smtClean="0"/>
              <a:t> drink</a:t>
            </a: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572264" y="1714488"/>
            <a:ext cx="107157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858148" y="1714488"/>
            <a:ext cx="100013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6786578" y="1785926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like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929586" y="1785926"/>
            <a:ext cx="78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don’t</a:t>
            </a:r>
            <a:endParaRPr lang="ru-RU" dirty="0"/>
          </a:p>
        </p:txBody>
      </p:sp>
      <p:sp>
        <p:nvSpPr>
          <p:cNvPr id="18" name="Овальная выноска 17"/>
          <p:cNvSpPr/>
          <p:nvPr/>
        </p:nvSpPr>
        <p:spPr>
          <a:xfrm>
            <a:off x="1571604" y="2786058"/>
            <a:ext cx="2071702" cy="928694"/>
          </a:xfrm>
          <a:prstGeom prst="wedgeEllipseCallout">
            <a:avLst>
              <a:gd name="adj1" fmla="val -49074"/>
              <a:gd name="adj2" fmla="val 443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928794" y="2928934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… fish </a:t>
            </a:r>
          </a:p>
          <a:p>
            <a:r>
              <a:rPr lang="en-US" dirty="0" smtClean="0"/>
              <a:t>and chips.</a:t>
            </a:r>
            <a:endParaRPr lang="ru-RU" dirty="0"/>
          </a:p>
        </p:txBody>
      </p:sp>
      <p:sp>
        <p:nvSpPr>
          <p:cNvPr id="20" name="Овальная выноска 19"/>
          <p:cNvSpPr/>
          <p:nvPr/>
        </p:nvSpPr>
        <p:spPr>
          <a:xfrm rot="5400000">
            <a:off x="2300057" y="3772117"/>
            <a:ext cx="1071570" cy="1956973"/>
          </a:xfrm>
          <a:prstGeom prst="wedgeEllipseCallout">
            <a:avLst>
              <a:gd name="adj1" fmla="val -44870"/>
              <a:gd name="adj2" fmla="val 678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2214546" y="4429132"/>
            <a:ext cx="12858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My …… is milk.</a:t>
            </a:r>
            <a:endParaRPr lang="ru-RU" dirty="0"/>
          </a:p>
        </p:txBody>
      </p:sp>
      <p:sp>
        <p:nvSpPr>
          <p:cNvPr id="22" name="Овальная выноска 21"/>
          <p:cNvSpPr/>
          <p:nvPr/>
        </p:nvSpPr>
        <p:spPr>
          <a:xfrm>
            <a:off x="5214942" y="2786058"/>
            <a:ext cx="2143140" cy="928694"/>
          </a:xfrm>
          <a:prstGeom prst="wedgeEllipseCallout">
            <a:avLst>
              <a:gd name="adj1" fmla="val 50077"/>
              <a:gd name="adj2" fmla="val 559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5572132" y="2928934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 … like pizza or  … .</a:t>
            </a:r>
            <a:endParaRPr lang="ru-RU" dirty="0"/>
          </a:p>
        </p:txBody>
      </p:sp>
      <p:sp>
        <p:nvSpPr>
          <p:cNvPr id="24" name="Овальная выноска 23"/>
          <p:cNvSpPr/>
          <p:nvPr/>
        </p:nvSpPr>
        <p:spPr>
          <a:xfrm>
            <a:off x="5143504" y="4286256"/>
            <a:ext cx="2071702" cy="1000132"/>
          </a:xfrm>
          <a:prstGeom prst="wedgeEllipseCallout">
            <a:avLst>
              <a:gd name="adj1" fmla="val 49415"/>
              <a:gd name="adj2" fmla="val -727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5500694" y="4429132"/>
            <a:ext cx="1357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My …… is chicken.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Resources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2500306"/>
            <a:ext cx="67866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ь"/>
            </a:pPr>
            <a:r>
              <a:rPr lang="en-US" dirty="0" smtClean="0"/>
              <a:t>“</a:t>
            </a:r>
            <a:r>
              <a:rPr lang="en-US" dirty="0" smtClean="0">
                <a:latin typeface="Lucida Sans Unicode" pitchFamily="34" charset="0"/>
              </a:rPr>
              <a:t>Join Us 4” by Gunter </a:t>
            </a:r>
            <a:r>
              <a:rPr lang="en-US" dirty="0" err="1" smtClean="0">
                <a:latin typeface="Lucida Sans Unicode" pitchFamily="34" charset="0"/>
              </a:rPr>
              <a:t>Gerngross</a:t>
            </a:r>
            <a:r>
              <a:rPr lang="en-US" dirty="0" smtClean="0">
                <a:latin typeface="Lucida Sans Unicode" pitchFamily="34" charset="0"/>
              </a:rPr>
              <a:t> &amp; Herbert </a:t>
            </a:r>
            <a:r>
              <a:rPr lang="en-US" dirty="0" err="1" smtClean="0">
                <a:latin typeface="Lucida Sans Unicode" pitchFamily="34" charset="0"/>
              </a:rPr>
              <a:t>Puchta</a:t>
            </a:r>
            <a:r>
              <a:rPr lang="en-US" dirty="0" smtClean="0">
                <a:latin typeface="Lucida Sans Unicode" pitchFamily="34" charset="0"/>
              </a:rPr>
              <a:t>, CUP</a:t>
            </a:r>
          </a:p>
          <a:p>
            <a:pPr>
              <a:spcBef>
                <a:spcPct val="50000"/>
              </a:spcBef>
              <a:buFont typeface="Wingdings" pitchFamily="2" charset="2"/>
              <a:buChar char="ь"/>
            </a:pPr>
            <a:endParaRPr lang="en-US" dirty="0" smtClean="0">
              <a:latin typeface="Lucida Sans Unicode" pitchFamily="34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ь"/>
            </a:pPr>
            <a:r>
              <a:rPr lang="en-US" dirty="0" smtClean="0">
                <a:latin typeface="Lucida Sans Unicode" pitchFamily="34" charset="0"/>
              </a:rPr>
              <a:t>Pictures Google - Internet</a:t>
            </a:r>
            <a:endParaRPr lang="ru-RU" dirty="0">
              <a:latin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536</TotalTime>
  <Words>239</Words>
  <Application>Microsoft Office PowerPoint</Application>
  <PresentationFormat>Экран (4:3)</PresentationFormat>
  <Paragraphs>85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Модульная</vt:lpstr>
      <vt:lpstr>Food and drink</vt:lpstr>
      <vt:lpstr>ice cream</vt:lpstr>
      <vt:lpstr> mineral water</vt:lpstr>
      <vt:lpstr>milk</vt:lpstr>
      <vt:lpstr>bananas</vt:lpstr>
      <vt:lpstr>chicken</vt:lpstr>
      <vt:lpstr>chips</vt:lpstr>
      <vt:lpstr>apples</vt:lpstr>
      <vt:lpstr>popcorn</vt:lpstr>
      <vt:lpstr>fish</vt:lpstr>
      <vt:lpstr>pizza</vt:lpstr>
      <vt:lpstr>cheese</vt:lpstr>
      <vt:lpstr>hamburgers</vt:lpstr>
      <vt:lpstr>orange juice</vt:lpstr>
      <vt:lpstr>ossetian pies</vt:lpstr>
      <vt:lpstr>Russian  food</vt:lpstr>
      <vt:lpstr>English  food</vt:lpstr>
      <vt:lpstr>Do you like… ?</vt:lpstr>
      <vt:lpstr>The chant</vt:lpstr>
      <vt:lpstr>What’s your favourite food?</vt:lpstr>
      <vt:lpstr>What’s your favourite drink?</vt:lpstr>
      <vt:lpstr>About myself</vt:lpstr>
      <vt:lpstr>Now tell about yourself</vt:lpstr>
      <vt:lpstr>Complete</vt:lpstr>
      <vt:lpstr>Resources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Food and drink</dc:title>
  <dc:creator>марина</dc:creator>
  <cp:lastModifiedBy>Tata</cp:lastModifiedBy>
  <cp:revision>10</cp:revision>
  <dcterms:created xsi:type="dcterms:W3CDTF">2011-01-29T17:21:35Z</dcterms:created>
  <dcterms:modified xsi:type="dcterms:W3CDTF">2011-03-02T19:25:22Z</dcterms:modified>
</cp:coreProperties>
</file>