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83" r:id="rId3"/>
    <p:sldId id="257" r:id="rId4"/>
    <p:sldId id="263" r:id="rId5"/>
    <p:sldId id="259" r:id="rId6"/>
    <p:sldId id="260" r:id="rId7"/>
    <p:sldId id="264" r:id="rId8"/>
    <p:sldId id="261" r:id="rId9"/>
    <p:sldId id="274" r:id="rId10"/>
    <p:sldId id="262" r:id="rId11"/>
    <p:sldId id="265" r:id="rId12"/>
    <p:sldId id="266" r:id="rId13"/>
    <p:sldId id="267" r:id="rId14"/>
    <p:sldId id="268" r:id="rId15"/>
    <p:sldId id="269" r:id="rId16"/>
    <p:sldId id="270" r:id="rId17"/>
    <p:sldId id="271" r:id="rId18"/>
    <p:sldId id="272" r:id="rId19"/>
    <p:sldId id="273"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80000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19" name="Нижний колонтитул 18"/>
          <p:cNvSpPr>
            <a:spLocks noGrp="1"/>
          </p:cNvSpPr>
          <p:nvPr>
            <p:ph type="ftr" sz="quarter" idx="11"/>
          </p:nvPr>
        </p:nvSpPr>
        <p:spPr/>
        <p:txBody>
          <a:bodyPr/>
          <a:lstStyle/>
          <a:p>
            <a:endParaRPr lang="en-US" dirty="0"/>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8" name="Нижний колонтитул 7"/>
          <p:cNvSpPr>
            <a:spLocks noGrp="1"/>
          </p:cNvSpPr>
          <p:nvPr>
            <p:ph type="ftr" sz="quarter" idx="11"/>
          </p:nvPr>
        </p:nvSpPr>
        <p:spPr/>
        <p:txBody>
          <a:bodyPr/>
          <a:lstStyle/>
          <a:p>
            <a:endParaRPr lang="en-US" dirty="0"/>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8" name="Номер слайда 7"/>
          <p:cNvSpPr>
            <a:spLocks noGrp="1"/>
          </p:cNvSpPr>
          <p:nvPr>
            <p:ph type="sldNum" sz="quarter" idx="11"/>
          </p:nvPr>
        </p:nvSpPr>
        <p:spPr/>
        <p:txBody>
          <a:bodyPr/>
          <a:lstStyle/>
          <a:p>
            <a:fld id="{A483448D-3A78-4528-A469-B745A65DA480}" type="slidenum">
              <a:rPr lang="en-US" smtClean="0"/>
              <a:pPr/>
              <a:t>‹#›</a:t>
            </a:fld>
            <a:endParaRPr lang="en-US" dirty="0"/>
          </a:p>
        </p:txBody>
      </p:sp>
      <p:sp>
        <p:nvSpPr>
          <p:cNvPr id="9" name="Нижний колонтитул 8"/>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3" name="Нижний колонтитул 2"/>
          <p:cNvSpPr>
            <a:spLocks noGrp="1"/>
          </p:cNvSpPr>
          <p:nvPr>
            <p:ph type="ftr" sz="quarter" idx="11"/>
          </p:nvPr>
        </p:nvSpPr>
        <p:spPr/>
        <p:txBody>
          <a:bodyPr/>
          <a:lstStyle/>
          <a:p>
            <a:endParaRPr lang="en-US" dirty="0"/>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a:xfrm>
            <a:off x="8156448" y="6422064"/>
            <a:ext cx="762000" cy="365125"/>
          </a:xfrm>
        </p:spPr>
        <p:txBody>
          <a:bodyPr/>
          <a:lstStyle/>
          <a:p>
            <a:fld id="{A483448D-3A78-4528-A469-B745A65DA48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dirty="0"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7EAF463A-BC7C-46EE-9F1E-7F377CCA4891}" type="datetimeFigureOut">
              <a:rPr lang="en-US" smtClean="0"/>
              <a:pPr/>
              <a:t>5/11/2012</a:t>
            </a:fld>
            <a:endParaRPr lang="en-US" dirty="0"/>
          </a:p>
        </p:txBody>
      </p:sp>
      <p:sp>
        <p:nvSpPr>
          <p:cNvPr id="6" name="Нижний колонтитул 5"/>
          <p:cNvSpPr>
            <a:spLocks noGrp="1"/>
          </p:cNvSpPr>
          <p:nvPr>
            <p:ph type="ftr" sz="quarter" idx="11"/>
          </p:nvPr>
        </p:nvSpPr>
        <p:spPr/>
        <p:txBody>
          <a:bodyPr/>
          <a:lstStyle/>
          <a:p>
            <a:endParaRPr lang="en-US" dirty="0"/>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5/11/2012</a:t>
            </a:fld>
            <a:endParaRPr lang="en-US" dirty="0"/>
          </a:p>
        </p:txBody>
      </p:sp>
      <p:sp>
        <p:nvSpPr>
          <p:cNvPr id="5" name="Нижний колонтитул 4"/>
          <p:cNvSpPr>
            <a:spLocks noGrp="1"/>
          </p:cNvSpPr>
          <p:nvPr>
            <p:ph type="ftr" sz="quarter" idx="11"/>
          </p:nvPr>
        </p:nvSpPr>
        <p:spPr/>
        <p:txBody>
          <a:bodyPr/>
          <a:lstStyle/>
          <a:p>
            <a:endParaRPr lang="en-US" dirty="0"/>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7EAF463A-BC7C-46EE-9F1E-7F377CCA4891}" type="datetimeFigureOut">
              <a:rPr lang="en-US" smtClean="0"/>
              <a:pPr/>
              <a:t>5/11/2012</a:t>
            </a:fld>
            <a:endParaRPr lang="en-US" dirty="0"/>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dirty="0"/>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A483448D-3A78-4528-A469-B745A65DA480}"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gif"/><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gif"/><Relationship Id="rId5" Type="http://schemas.openxmlformats.org/officeDocument/2006/relationships/image" Target="../media/image25.jpe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gif"/><Relationship Id="rId5" Type="http://schemas.openxmlformats.org/officeDocument/2006/relationships/image" Target="../media/image31.gif"/><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gif"/><Relationship Id="rId5" Type="http://schemas.openxmlformats.org/officeDocument/2006/relationships/image" Target="../media/image37.gif"/><Relationship Id="rId4" Type="http://schemas.openxmlformats.org/officeDocument/2006/relationships/image" Target="../media/image36.wmf"/></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2000" y="685800"/>
            <a:ext cx="7772400" cy="1470025"/>
          </a:xfrm>
        </p:spPr>
        <p:txBody>
          <a:bodyPr>
            <a:normAutofit fontScale="90000"/>
          </a:bodyPr>
          <a:lstStyle/>
          <a:p>
            <a:r>
              <a:rPr lang="ru-RU" dirty="0" smtClean="0">
                <a:solidFill>
                  <a:srgbClr val="002060"/>
                </a:solidFill>
              </a:rPr>
              <a:t>Открытый урок </a:t>
            </a:r>
            <a:br>
              <a:rPr lang="ru-RU" dirty="0" smtClean="0">
                <a:solidFill>
                  <a:srgbClr val="002060"/>
                </a:solidFill>
              </a:rPr>
            </a:br>
            <a:r>
              <a:rPr lang="ru-RU" dirty="0" smtClean="0">
                <a:solidFill>
                  <a:srgbClr val="002060"/>
                </a:solidFill>
              </a:rPr>
              <a:t>в 8 классе на тему :</a:t>
            </a:r>
            <a:endParaRPr lang="ru-RU" dirty="0">
              <a:solidFill>
                <a:srgbClr val="002060"/>
              </a:solidFill>
            </a:endParaRPr>
          </a:p>
        </p:txBody>
      </p:sp>
      <p:sp>
        <p:nvSpPr>
          <p:cNvPr id="3" name="Подзаголовок 2"/>
          <p:cNvSpPr>
            <a:spLocks noGrp="1"/>
          </p:cNvSpPr>
          <p:nvPr>
            <p:ph type="subTitle" idx="1"/>
          </p:nvPr>
        </p:nvSpPr>
        <p:spPr>
          <a:xfrm>
            <a:off x="1600200" y="2667000"/>
            <a:ext cx="6400800" cy="1752600"/>
          </a:xfrm>
        </p:spPr>
        <p:txBody>
          <a:bodyPr>
            <a:normAutofit/>
          </a:bodyPr>
          <a:lstStyle/>
          <a:p>
            <a:r>
              <a:rPr lang="ru-RU" sz="4800" b="1" i="1" dirty="0" smtClean="0">
                <a:solidFill>
                  <a:srgbClr val="00B050"/>
                </a:solidFill>
              </a:rPr>
              <a:t>Возрастные периоды жизни.</a:t>
            </a:r>
            <a:endParaRPr lang="ru-RU" sz="4800" b="1" i="1" dirty="0">
              <a:solidFill>
                <a:srgbClr val="00B050"/>
              </a:solidFill>
            </a:endParaRPr>
          </a:p>
        </p:txBody>
      </p:sp>
      <p:pic>
        <p:nvPicPr>
          <p:cNvPr id="4" name="Picture 6" descr="beremennost"/>
          <p:cNvPicPr>
            <a:picLocks noChangeAspect="1" noChangeArrowheads="1"/>
          </p:cNvPicPr>
          <p:nvPr/>
        </p:nvPicPr>
        <p:blipFill>
          <a:blip r:embed="rId2"/>
          <a:srcRect/>
          <a:stretch>
            <a:fillRect/>
          </a:stretch>
        </p:blipFill>
        <p:spPr bwMode="auto">
          <a:xfrm>
            <a:off x="1" y="0"/>
            <a:ext cx="1905000" cy="2953148"/>
          </a:xfrm>
          <a:prstGeom prst="rect">
            <a:avLst/>
          </a:prstGeom>
          <a:noFill/>
          <a:ln w="38100">
            <a:solidFill>
              <a:srgbClr val="800000"/>
            </a:solidFill>
            <a:miter lim="800000"/>
            <a:headEnd/>
            <a:tailEnd/>
          </a:ln>
        </p:spPr>
      </p:pic>
      <p:pic>
        <p:nvPicPr>
          <p:cNvPr id="5" name="Picture 7" descr="302775-002"/>
          <p:cNvPicPr>
            <a:picLocks noChangeAspect="1" noChangeArrowheads="1"/>
          </p:cNvPicPr>
          <p:nvPr/>
        </p:nvPicPr>
        <p:blipFill>
          <a:blip r:embed="rId3"/>
          <a:srcRect/>
          <a:stretch>
            <a:fillRect/>
          </a:stretch>
        </p:blipFill>
        <p:spPr bwMode="auto">
          <a:xfrm>
            <a:off x="838200" y="2362200"/>
            <a:ext cx="2133600" cy="2971800"/>
          </a:xfrm>
          <a:prstGeom prst="rect">
            <a:avLst/>
          </a:prstGeom>
          <a:noFill/>
        </p:spPr>
      </p:pic>
      <p:pic>
        <p:nvPicPr>
          <p:cNvPr id="6" name="Picture 6" descr="270673-002"/>
          <p:cNvPicPr>
            <a:picLocks noChangeAspect="1" noChangeArrowheads="1"/>
          </p:cNvPicPr>
          <p:nvPr/>
        </p:nvPicPr>
        <p:blipFill>
          <a:blip r:embed="rId4"/>
          <a:srcRect/>
          <a:stretch>
            <a:fillRect/>
          </a:stretch>
        </p:blipFill>
        <p:spPr bwMode="auto">
          <a:xfrm>
            <a:off x="0" y="4267200"/>
            <a:ext cx="1905000" cy="2590800"/>
          </a:xfrm>
          <a:prstGeom prst="rect">
            <a:avLst/>
          </a:prstGeom>
          <a:noFill/>
        </p:spPr>
      </p:pic>
      <p:pic>
        <p:nvPicPr>
          <p:cNvPr id="7" name="Picture 9" descr="1detiroma"/>
          <p:cNvPicPr>
            <a:picLocks noChangeAspect="1" noChangeArrowheads="1"/>
          </p:cNvPicPr>
          <p:nvPr/>
        </p:nvPicPr>
        <p:blipFill>
          <a:blip r:embed="rId5"/>
          <a:srcRect/>
          <a:stretch>
            <a:fillRect/>
          </a:stretch>
        </p:blipFill>
        <p:spPr bwMode="auto">
          <a:xfrm>
            <a:off x="7239000" y="4343400"/>
            <a:ext cx="1905000" cy="2514600"/>
          </a:xfrm>
          <a:prstGeom prst="rect">
            <a:avLst/>
          </a:prstGeom>
          <a:noFill/>
        </p:spPr>
      </p:pic>
      <p:sp>
        <p:nvSpPr>
          <p:cNvPr id="8" name="Подзаголовок 2"/>
          <p:cNvSpPr txBox="1">
            <a:spLocks/>
          </p:cNvSpPr>
          <p:nvPr/>
        </p:nvSpPr>
        <p:spPr>
          <a:xfrm>
            <a:off x="2590800" y="5943600"/>
            <a:ext cx="4267200" cy="685800"/>
          </a:xfrm>
          <a:prstGeom prst="rect">
            <a:avLst/>
          </a:prstGeom>
        </p:spPr>
        <p:txBody>
          <a:bodyPr vert="horz" tIns="0" rIns="45720" bIns="0" anchor="b">
            <a:norm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ru-RU" sz="1400" b="1" i="1" dirty="0" smtClean="0">
                <a:solidFill>
                  <a:srgbClr val="00B050"/>
                </a:solidFill>
              </a:rPr>
              <a:t>2011-12 </a:t>
            </a:r>
            <a:r>
              <a:rPr lang="ru-RU" sz="1400" b="1" i="1" dirty="0" err="1" smtClean="0">
                <a:solidFill>
                  <a:srgbClr val="00B050"/>
                </a:solidFill>
              </a:rPr>
              <a:t>уч</a:t>
            </a:r>
            <a:r>
              <a:rPr lang="ru-RU" sz="1400" b="1" i="1" dirty="0" smtClean="0">
                <a:solidFill>
                  <a:srgbClr val="00B050"/>
                </a:solidFill>
              </a:rPr>
              <a:t>. год.</a:t>
            </a:r>
            <a:r>
              <a:rPr kumimoji="0" lang="ru-RU" sz="1400" b="1" i="1" u="none" strike="noStrike" kern="1200" cap="none" spc="0" normalizeH="0" baseline="0" noProof="0" dirty="0" smtClean="0">
                <a:ln>
                  <a:noFill/>
                </a:ln>
                <a:solidFill>
                  <a:srgbClr val="00B050"/>
                </a:solidFill>
                <a:effectLst/>
                <a:uLnTx/>
                <a:uFillTx/>
                <a:latin typeface="+mn-lt"/>
                <a:ea typeface="+mn-ea"/>
                <a:cs typeface="+mn-cs"/>
              </a:rPr>
              <a:t> </a:t>
            </a:r>
            <a:endParaRPr kumimoji="0" lang="ru-RU" sz="1400" b="1" i="1" u="none" strike="noStrike" kern="1200" cap="none" spc="0" normalizeH="0" baseline="0" noProof="0" dirty="0">
              <a:ln>
                <a:noFill/>
              </a:ln>
              <a:solidFill>
                <a:srgbClr val="00B050"/>
              </a:solidFill>
              <a:effectLst/>
              <a:uLnTx/>
              <a:uFillTx/>
              <a:latin typeface="+mn-lt"/>
              <a:ea typeface="+mn-ea"/>
              <a:cs typeface="+mn-cs"/>
            </a:endParaRPr>
          </a:p>
        </p:txBody>
      </p:sp>
      <p:sp>
        <p:nvSpPr>
          <p:cNvPr id="9" name="Подзаголовок 2"/>
          <p:cNvSpPr txBox="1">
            <a:spLocks/>
          </p:cNvSpPr>
          <p:nvPr/>
        </p:nvSpPr>
        <p:spPr>
          <a:xfrm>
            <a:off x="3124200" y="4800600"/>
            <a:ext cx="4267200" cy="685800"/>
          </a:xfrm>
          <a:prstGeom prst="rect">
            <a:avLst/>
          </a:prstGeom>
        </p:spPr>
        <p:txBody>
          <a:bodyPr vert="horz" tIns="0" rIns="45720" bIns="0" anchor="b">
            <a:normAutofit/>
          </a:bodyPr>
          <a:lstStyle/>
          <a:p>
            <a:pPr marL="0" marR="0" lvl="0" indent="0" algn="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ru-RU" sz="1400" b="1" i="1" dirty="0" smtClean="0">
                <a:solidFill>
                  <a:srgbClr val="00B050"/>
                </a:solidFill>
              </a:rPr>
              <a:t>П</a:t>
            </a:r>
            <a:r>
              <a:rPr kumimoji="0" lang="ru-RU" sz="1400" b="1" i="1" u="none" strike="noStrike" kern="1200" cap="none" spc="0" normalizeH="0" baseline="0" noProof="0" dirty="0" err="1" smtClean="0">
                <a:ln>
                  <a:noFill/>
                </a:ln>
                <a:solidFill>
                  <a:srgbClr val="00B050"/>
                </a:solidFill>
                <a:effectLst/>
                <a:uLnTx/>
                <a:uFillTx/>
                <a:latin typeface="+mn-lt"/>
                <a:ea typeface="+mn-ea"/>
                <a:cs typeface="+mn-cs"/>
              </a:rPr>
              <a:t>одготовила</a:t>
            </a:r>
            <a:r>
              <a:rPr kumimoji="0" lang="ru-RU" sz="1400" b="1" i="1" u="none" strike="noStrike" kern="1200" cap="none" spc="0" normalizeH="0" baseline="0" noProof="0" dirty="0" smtClean="0">
                <a:ln>
                  <a:noFill/>
                </a:ln>
                <a:solidFill>
                  <a:srgbClr val="00B050"/>
                </a:solidFill>
                <a:effectLst/>
                <a:uLnTx/>
                <a:uFillTx/>
                <a:latin typeface="+mn-lt"/>
                <a:ea typeface="+mn-ea"/>
                <a:cs typeface="+mn-cs"/>
              </a:rPr>
              <a:t> и провела учитель биологии : </a:t>
            </a:r>
            <a:r>
              <a:rPr kumimoji="0" lang="ru-RU" sz="1400" b="1" i="1" u="none" strike="noStrike" kern="1200" cap="none" spc="0" normalizeH="0" baseline="0" noProof="0" dirty="0" err="1" smtClean="0">
                <a:ln>
                  <a:noFill/>
                </a:ln>
                <a:solidFill>
                  <a:srgbClr val="00B050"/>
                </a:solidFill>
                <a:effectLst/>
                <a:uLnTx/>
                <a:uFillTx/>
                <a:latin typeface="+mn-lt"/>
                <a:ea typeface="+mn-ea"/>
                <a:cs typeface="+mn-cs"/>
              </a:rPr>
              <a:t>Долбешкина</a:t>
            </a:r>
            <a:r>
              <a:rPr kumimoji="0" lang="ru-RU" sz="1400" b="1" i="1" u="none" strike="noStrike" kern="1200" cap="none" spc="0" normalizeH="0" baseline="0" noProof="0" dirty="0" smtClean="0">
                <a:ln>
                  <a:noFill/>
                </a:ln>
                <a:solidFill>
                  <a:srgbClr val="00B050"/>
                </a:solidFill>
                <a:effectLst/>
                <a:uLnTx/>
                <a:uFillTx/>
                <a:latin typeface="+mn-lt"/>
                <a:ea typeface="+mn-ea"/>
                <a:cs typeface="+mn-cs"/>
              </a:rPr>
              <a:t> Г.Л</a:t>
            </a:r>
            <a:r>
              <a:rPr lang="ru-RU" sz="1400" b="1" i="1" dirty="0" smtClean="0">
                <a:solidFill>
                  <a:srgbClr val="00B050"/>
                </a:solidFill>
              </a:rPr>
              <a:t>.</a:t>
            </a:r>
            <a:r>
              <a:rPr kumimoji="0" lang="ru-RU" sz="1400" b="1" i="1" u="none" strike="noStrike" kern="1200" cap="none" spc="0" normalizeH="0" baseline="0" noProof="0" dirty="0" smtClean="0">
                <a:ln>
                  <a:noFill/>
                </a:ln>
                <a:solidFill>
                  <a:srgbClr val="00B050"/>
                </a:solidFill>
                <a:effectLst/>
                <a:uLnTx/>
                <a:uFillTx/>
                <a:latin typeface="+mn-lt"/>
                <a:ea typeface="+mn-ea"/>
                <a:cs typeface="+mn-cs"/>
              </a:rPr>
              <a:t> </a:t>
            </a:r>
            <a:endParaRPr kumimoji="0" lang="ru-RU" sz="1400" b="1" i="1" u="none" strike="noStrike" kern="1200" cap="none" spc="0" normalizeH="0" baseline="0" noProof="0" dirty="0">
              <a:ln>
                <a:noFill/>
              </a:ln>
              <a:solidFill>
                <a:srgbClr val="00B05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62000" y="685800"/>
            <a:ext cx="7772400" cy="1470025"/>
          </a:xfrm>
        </p:spPr>
        <p:txBody>
          <a:bodyPr>
            <a:normAutofit fontScale="90000"/>
          </a:bodyPr>
          <a:lstStyle/>
          <a:p>
            <a:r>
              <a:rPr lang="ru-RU" dirty="0" smtClean="0">
                <a:solidFill>
                  <a:srgbClr val="002060"/>
                </a:solidFill>
              </a:rPr>
              <a:t>Открытый урок </a:t>
            </a:r>
            <a:br>
              <a:rPr lang="ru-RU" dirty="0" smtClean="0">
                <a:solidFill>
                  <a:srgbClr val="002060"/>
                </a:solidFill>
              </a:rPr>
            </a:br>
            <a:r>
              <a:rPr lang="ru-RU" dirty="0" smtClean="0">
                <a:solidFill>
                  <a:srgbClr val="002060"/>
                </a:solidFill>
              </a:rPr>
              <a:t>в 8 классе на тему :</a:t>
            </a:r>
            <a:endParaRPr lang="ru-RU" dirty="0">
              <a:solidFill>
                <a:srgbClr val="002060"/>
              </a:solidFill>
            </a:endParaRPr>
          </a:p>
        </p:txBody>
      </p:sp>
      <p:sp>
        <p:nvSpPr>
          <p:cNvPr id="3" name="Подзаголовок 2"/>
          <p:cNvSpPr>
            <a:spLocks noGrp="1"/>
          </p:cNvSpPr>
          <p:nvPr>
            <p:ph type="subTitle" idx="1"/>
          </p:nvPr>
        </p:nvSpPr>
        <p:spPr>
          <a:xfrm>
            <a:off x="1600200" y="2667000"/>
            <a:ext cx="6400800" cy="1752600"/>
          </a:xfrm>
        </p:spPr>
        <p:txBody>
          <a:bodyPr>
            <a:normAutofit/>
          </a:bodyPr>
          <a:lstStyle/>
          <a:p>
            <a:r>
              <a:rPr lang="ru-RU" sz="4800" b="1" i="1" dirty="0" smtClean="0">
                <a:solidFill>
                  <a:srgbClr val="00B050"/>
                </a:solidFill>
              </a:rPr>
              <a:t>Возрастные периоды жизни.</a:t>
            </a:r>
            <a:endParaRPr lang="ru-RU" sz="4800" b="1" i="1" dirty="0">
              <a:solidFill>
                <a:srgbClr val="00B050"/>
              </a:solidFill>
            </a:endParaRPr>
          </a:p>
        </p:txBody>
      </p:sp>
      <p:pic>
        <p:nvPicPr>
          <p:cNvPr id="4" name="Picture 6" descr="beremennost"/>
          <p:cNvPicPr>
            <a:picLocks noChangeAspect="1" noChangeArrowheads="1"/>
          </p:cNvPicPr>
          <p:nvPr/>
        </p:nvPicPr>
        <p:blipFill>
          <a:blip r:embed="rId2"/>
          <a:srcRect/>
          <a:stretch>
            <a:fillRect/>
          </a:stretch>
        </p:blipFill>
        <p:spPr bwMode="auto">
          <a:xfrm>
            <a:off x="1" y="0"/>
            <a:ext cx="1905000" cy="2953148"/>
          </a:xfrm>
          <a:prstGeom prst="rect">
            <a:avLst/>
          </a:prstGeom>
          <a:noFill/>
          <a:ln w="38100">
            <a:solidFill>
              <a:srgbClr val="800000"/>
            </a:solidFill>
            <a:miter lim="800000"/>
            <a:headEnd/>
            <a:tailEnd/>
          </a:ln>
        </p:spPr>
      </p:pic>
      <p:pic>
        <p:nvPicPr>
          <p:cNvPr id="5" name="Picture 7" descr="302775-002"/>
          <p:cNvPicPr>
            <a:picLocks noChangeAspect="1" noChangeArrowheads="1"/>
          </p:cNvPicPr>
          <p:nvPr/>
        </p:nvPicPr>
        <p:blipFill>
          <a:blip r:embed="rId3"/>
          <a:srcRect/>
          <a:stretch>
            <a:fillRect/>
          </a:stretch>
        </p:blipFill>
        <p:spPr bwMode="auto">
          <a:xfrm>
            <a:off x="838200" y="2362200"/>
            <a:ext cx="2133600" cy="2971800"/>
          </a:xfrm>
          <a:prstGeom prst="rect">
            <a:avLst/>
          </a:prstGeom>
          <a:noFill/>
        </p:spPr>
      </p:pic>
      <p:pic>
        <p:nvPicPr>
          <p:cNvPr id="6" name="Picture 6" descr="270673-002"/>
          <p:cNvPicPr>
            <a:picLocks noChangeAspect="1" noChangeArrowheads="1"/>
          </p:cNvPicPr>
          <p:nvPr/>
        </p:nvPicPr>
        <p:blipFill>
          <a:blip r:embed="rId4"/>
          <a:srcRect/>
          <a:stretch>
            <a:fillRect/>
          </a:stretch>
        </p:blipFill>
        <p:spPr bwMode="auto">
          <a:xfrm>
            <a:off x="0" y="4267200"/>
            <a:ext cx="1905000" cy="2590800"/>
          </a:xfrm>
          <a:prstGeom prst="rect">
            <a:avLst/>
          </a:prstGeom>
          <a:noFill/>
        </p:spPr>
      </p:pic>
      <p:pic>
        <p:nvPicPr>
          <p:cNvPr id="7" name="Picture 9" descr="1detiroma"/>
          <p:cNvPicPr>
            <a:picLocks noChangeAspect="1" noChangeArrowheads="1"/>
          </p:cNvPicPr>
          <p:nvPr/>
        </p:nvPicPr>
        <p:blipFill>
          <a:blip r:embed="rId5"/>
          <a:srcRect/>
          <a:stretch>
            <a:fillRect/>
          </a:stretch>
        </p:blipFill>
        <p:spPr bwMode="auto">
          <a:xfrm>
            <a:off x="7239000" y="4343400"/>
            <a:ext cx="1905000" cy="2514600"/>
          </a:xfrm>
          <a:prstGeom prst="rect">
            <a:avLst/>
          </a:prstGeom>
          <a:noFill/>
        </p:spPr>
      </p:pic>
      <p:sp>
        <p:nvSpPr>
          <p:cNvPr id="8" name="Подзаголовок 2"/>
          <p:cNvSpPr txBox="1">
            <a:spLocks/>
          </p:cNvSpPr>
          <p:nvPr/>
        </p:nvSpPr>
        <p:spPr>
          <a:xfrm>
            <a:off x="2590800" y="5943600"/>
            <a:ext cx="4267200" cy="685800"/>
          </a:xfrm>
          <a:prstGeom prst="rect">
            <a:avLst/>
          </a:prstGeom>
        </p:spPr>
        <p:txBody>
          <a:bodyPr vert="horz" tIns="0" rIns="45720" bIns="0" anchor="b">
            <a:norm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ru-RU" sz="1400" b="1" i="1" dirty="0" smtClean="0">
                <a:solidFill>
                  <a:srgbClr val="00B050"/>
                </a:solidFill>
              </a:rPr>
              <a:t>2011-12 </a:t>
            </a:r>
            <a:r>
              <a:rPr lang="ru-RU" sz="1400" b="1" i="1" dirty="0" err="1" smtClean="0">
                <a:solidFill>
                  <a:srgbClr val="00B050"/>
                </a:solidFill>
              </a:rPr>
              <a:t>уч</a:t>
            </a:r>
            <a:r>
              <a:rPr lang="ru-RU" sz="1400" b="1" i="1" dirty="0" smtClean="0">
                <a:solidFill>
                  <a:srgbClr val="00B050"/>
                </a:solidFill>
              </a:rPr>
              <a:t>. год.</a:t>
            </a:r>
            <a:r>
              <a:rPr kumimoji="0" lang="ru-RU" sz="1400" b="1" i="1" u="none" strike="noStrike" kern="1200" cap="none" spc="0" normalizeH="0" baseline="0" noProof="0" dirty="0" smtClean="0">
                <a:ln>
                  <a:noFill/>
                </a:ln>
                <a:solidFill>
                  <a:srgbClr val="00B050"/>
                </a:solidFill>
                <a:effectLst/>
                <a:uLnTx/>
                <a:uFillTx/>
                <a:latin typeface="+mn-lt"/>
                <a:ea typeface="+mn-ea"/>
                <a:cs typeface="+mn-cs"/>
              </a:rPr>
              <a:t> </a:t>
            </a:r>
            <a:endParaRPr kumimoji="0" lang="ru-RU" sz="1400" b="1" i="1" u="none" strike="noStrike" kern="1200" cap="none" spc="0" normalizeH="0" baseline="0" noProof="0" dirty="0">
              <a:ln>
                <a:noFill/>
              </a:ln>
              <a:solidFill>
                <a:srgbClr val="00B050"/>
              </a:solidFill>
              <a:effectLst/>
              <a:uLnTx/>
              <a:uFillTx/>
              <a:latin typeface="+mn-lt"/>
              <a:ea typeface="+mn-ea"/>
              <a:cs typeface="+mn-cs"/>
            </a:endParaRPr>
          </a:p>
        </p:txBody>
      </p:sp>
      <p:sp>
        <p:nvSpPr>
          <p:cNvPr id="9" name="Подзаголовок 2"/>
          <p:cNvSpPr txBox="1">
            <a:spLocks/>
          </p:cNvSpPr>
          <p:nvPr/>
        </p:nvSpPr>
        <p:spPr>
          <a:xfrm>
            <a:off x="3124200" y="4800600"/>
            <a:ext cx="4267200" cy="685800"/>
          </a:xfrm>
          <a:prstGeom prst="rect">
            <a:avLst/>
          </a:prstGeom>
        </p:spPr>
        <p:txBody>
          <a:bodyPr vert="horz" tIns="0" rIns="45720" bIns="0" anchor="b">
            <a:normAutofit/>
          </a:bodyPr>
          <a:lstStyle/>
          <a:p>
            <a:pPr marL="0" marR="0" lvl="0" indent="0" algn="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ru-RU" sz="1400" b="1" i="1" dirty="0" smtClean="0">
                <a:solidFill>
                  <a:srgbClr val="00B050"/>
                </a:solidFill>
              </a:rPr>
              <a:t>П</a:t>
            </a:r>
            <a:r>
              <a:rPr kumimoji="0" lang="ru-RU" sz="1400" b="1" i="1" u="none" strike="noStrike" kern="1200" cap="none" spc="0" normalizeH="0" baseline="0" noProof="0" dirty="0" err="1" smtClean="0">
                <a:ln>
                  <a:noFill/>
                </a:ln>
                <a:solidFill>
                  <a:srgbClr val="00B050"/>
                </a:solidFill>
                <a:effectLst/>
                <a:uLnTx/>
                <a:uFillTx/>
                <a:latin typeface="+mn-lt"/>
                <a:ea typeface="+mn-ea"/>
                <a:cs typeface="+mn-cs"/>
              </a:rPr>
              <a:t>одготовила</a:t>
            </a:r>
            <a:r>
              <a:rPr kumimoji="0" lang="ru-RU" sz="1400" b="1" i="1" u="none" strike="noStrike" kern="1200" cap="none" spc="0" normalizeH="0" baseline="0" noProof="0" dirty="0" smtClean="0">
                <a:ln>
                  <a:noFill/>
                </a:ln>
                <a:solidFill>
                  <a:srgbClr val="00B050"/>
                </a:solidFill>
                <a:effectLst/>
                <a:uLnTx/>
                <a:uFillTx/>
                <a:latin typeface="+mn-lt"/>
                <a:ea typeface="+mn-ea"/>
                <a:cs typeface="+mn-cs"/>
              </a:rPr>
              <a:t> и провела учитель биологии : </a:t>
            </a:r>
            <a:r>
              <a:rPr kumimoji="0" lang="ru-RU" sz="1400" b="1" i="1" u="none" strike="noStrike" kern="1200" cap="none" spc="0" normalizeH="0" baseline="0" noProof="0" dirty="0" err="1" smtClean="0">
                <a:ln>
                  <a:noFill/>
                </a:ln>
                <a:solidFill>
                  <a:srgbClr val="00B050"/>
                </a:solidFill>
                <a:effectLst/>
                <a:uLnTx/>
                <a:uFillTx/>
                <a:latin typeface="+mn-lt"/>
                <a:ea typeface="+mn-ea"/>
                <a:cs typeface="+mn-cs"/>
              </a:rPr>
              <a:t>Долбешкина</a:t>
            </a:r>
            <a:r>
              <a:rPr kumimoji="0" lang="ru-RU" sz="1400" b="1" i="1" u="none" strike="noStrike" kern="1200" cap="none" spc="0" normalizeH="0" baseline="0" noProof="0" dirty="0" smtClean="0">
                <a:ln>
                  <a:noFill/>
                </a:ln>
                <a:solidFill>
                  <a:srgbClr val="00B050"/>
                </a:solidFill>
                <a:effectLst/>
                <a:uLnTx/>
                <a:uFillTx/>
                <a:latin typeface="+mn-lt"/>
                <a:ea typeface="+mn-ea"/>
                <a:cs typeface="+mn-cs"/>
              </a:rPr>
              <a:t> Г.Л</a:t>
            </a:r>
            <a:r>
              <a:rPr lang="ru-RU" sz="1400" b="1" i="1" dirty="0" smtClean="0">
                <a:solidFill>
                  <a:srgbClr val="00B050"/>
                </a:solidFill>
              </a:rPr>
              <a:t>.</a:t>
            </a:r>
            <a:r>
              <a:rPr kumimoji="0" lang="ru-RU" sz="1400" b="1" i="1" u="none" strike="noStrike" kern="1200" cap="none" spc="0" normalizeH="0" baseline="0" noProof="0" dirty="0" smtClean="0">
                <a:ln>
                  <a:noFill/>
                </a:ln>
                <a:solidFill>
                  <a:srgbClr val="00B050"/>
                </a:solidFill>
                <a:effectLst/>
                <a:uLnTx/>
                <a:uFillTx/>
                <a:latin typeface="+mn-lt"/>
                <a:ea typeface="+mn-ea"/>
                <a:cs typeface="+mn-cs"/>
              </a:rPr>
              <a:t> </a:t>
            </a:r>
            <a:endParaRPr kumimoji="0" lang="ru-RU" sz="1400" b="1" i="1" u="none" strike="noStrike" kern="1200" cap="none" spc="0" normalizeH="0" baseline="0" noProof="0" dirty="0">
              <a:ln>
                <a:noFill/>
              </a:ln>
              <a:solidFill>
                <a:srgbClr val="00B050"/>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ЦЕЛИ И ЗАДАЧИ УРОКА:</a:t>
            </a:r>
            <a:endParaRPr lang="ru-RU" b="1" i="1" dirty="0">
              <a:solidFill>
                <a:srgbClr val="00B0F0"/>
              </a:solidFill>
            </a:endParaRPr>
          </a:p>
        </p:txBody>
      </p:sp>
      <p:sp>
        <p:nvSpPr>
          <p:cNvPr id="3" name="Содержимое 2"/>
          <p:cNvSpPr>
            <a:spLocks noGrp="1"/>
          </p:cNvSpPr>
          <p:nvPr>
            <p:ph idx="1"/>
          </p:nvPr>
        </p:nvSpPr>
        <p:spPr>
          <a:xfrm>
            <a:off x="457200" y="1600200"/>
            <a:ext cx="8382000" cy="4525963"/>
          </a:xfrm>
        </p:spPr>
        <p:txBody>
          <a:bodyPr>
            <a:normAutofit fontScale="92500" lnSpcReduction="20000"/>
          </a:bodyPr>
          <a:lstStyle/>
          <a:p>
            <a:r>
              <a:rPr lang="ru-RU" dirty="0" smtClean="0">
                <a:solidFill>
                  <a:srgbClr val="92D050"/>
                </a:solidFill>
              </a:rPr>
              <a:t>Закрепить ранее  изученный материал по вопросам оплодотворения, эмбрионального развития зародыша, рождение человека; продолжить развитие общечеловеческих понятий о самовоспроизведении организмов, а также познакомимся с необратимыми процессами жизнедеятельности; раскрыть особенности роста и развития ребенка первого года жизни, познакомить с периодами формирования организма до 18 лет. </a:t>
            </a:r>
            <a:endParaRPr lang="ru-RU" dirty="0">
              <a:solidFill>
                <a:srgbClr val="92D05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prst="relaxedInset"/>
          </a:sp3d>
        </p:spPr>
        <p:txBody>
          <a:bodyPr>
            <a:normAutofit fontScale="90000"/>
          </a:bodyPr>
          <a:lstStyle/>
          <a:p>
            <a:r>
              <a:rPr lang="ru-RU" b="1" i="1" dirty="0" smtClean="0">
                <a:solidFill>
                  <a:srgbClr val="00B0F0"/>
                </a:solidFill>
              </a:rPr>
              <a:t>Повторение пройденного материала:</a:t>
            </a:r>
            <a:endParaRPr lang="ru-RU" b="1" i="1" dirty="0">
              <a:solidFill>
                <a:srgbClr val="00B0F0"/>
              </a:solidFill>
            </a:endParaRPr>
          </a:p>
        </p:txBody>
      </p:sp>
      <p:pic>
        <p:nvPicPr>
          <p:cNvPr id="5" name="Picture 8" descr="666"/>
          <p:cNvPicPr>
            <a:picLocks noChangeAspect="1" noChangeArrowheads="1"/>
          </p:cNvPicPr>
          <p:nvPr/>
        </p:nvPicPr>
        <p:blipFill>
          <a:blip r:embed="rId2"/>
          <a:srcRect/>
          <a:stretch>
            <a:fillRect/>
          </a:stretch>
        </p:blipFill>
        <p:spPr bwMode="auto">
          <a:xfrm>
            <a:off x="2554288" y="1557338"/>
            <a:ext cx="3663950" cy="4535487"/>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F0"/>
                </a:solidFill>
              </a:rPr>
              <a:t>Графический диктант</a:t>
            </a:r>
            <a:endParaRPr lang="ru-RU" b="1" i="1" dirty="0">
              <a:solidFill>
                <a:srgbClr val="00B0F0"/>
              </a:solidFill>
            </a:endParaRPr>
          </a:p>
        </p:txBody>
      </p:sp>
      <p:sp>
        <p:nvSpPr>
          <p:cNvPr id="3" name="Содержимое 2"/>
          <p:cNvSpPr>
            <a:spLocks noGrp="1"/>
          </p:cNvSpPr>
          <p:nvPr>
            <p:ph idx="1"/>
          </p:nvPr>
        </p:nvSpPr>
        <p:spPr>
          <a:xfrm>
            <a:off x="228600" y="1600200"/>
            <a:ext cx="8686800" cy="4953000"/>
          </a:xfrm>
        </p:spPr>
        <p:txBody>
          <a:bodyPr>
            <a:normAutofit fontScale="40000" lnSpcReduction="20000"/>
          </a:bodyPr>
          <a:lstStyle/>
          <a:p>
            <a:pPr lvl="0">
              <a:buNone/>
            </a:pPr>
            <a:endParaRPr lang="ru-RU" sz="3400" b="1" dirty="0" smtClean="0">
              <a:solidFill>
                <a:srgbClr val="00B050"/>
              </a:solidFill>
            </a:endParaRPr>
          </a:p>
          <a:p>
            <a:pPr lvl="0">
              <a:buNone/>
            </a:pPr>
            <a:r>
              <a:rPr lang="ru-RU" sz="3400" b="1" dirty="0" smtClean="0">
                <a:solidFill>
                  <a:srgbClr val="00B050"/>
                </a:solidFill>
              </a:rPr>
              <a:t>Да               ,                            нет </a:t>
            </a:r>
          </a:p>
          <a:p>
            <a:pPr lvl="0">
              <a:buNone/>
            </a:pPr>
            <a:endParaRPr lang="ru-RU" sz="3400" b="1" dirty="0" smtClean="0">
              <a:solidFill>
                <a:srgbClr val="00B050"/>
              </a:solidFill>
            </a:endParaRPr>
          </a:p>
          <a:p>
            <a:pPr lvl="0">
              <a:buNone/>
            </a:pPr>
            <a:endParaRPr lang="ru-RU" sz="3400" b="1" dirty="0" smtClean="0">
              <a:solidFill>
                <a:srgbClr val="00B050"/>
              </a:solidFill>
            </a:endParaRPr>
          </a:p>
          <a:p>
            <a:pPr lvl="0">
              <a:buNone/>
            </a:pPr>
            <a:r>
              <a:rPr lang="ru-RU" sz="3400" b="1" dirty="0" smtClean="0">
                <a:solidFill>
                  <a:srgbClr val="00B050"/>
                </a:solidFill>
              </a:rPr>
              <a:t>1.В большинстве случаев с яйцеклеткой сливается только один сперматозоид.</a:t>
            </a:r>
          </a:p>
          <a:p>
            <a:pPr lvl="0">
              <a:buNone/>
            </a:pPr>
            <a:r>
              <a:rPr lang="ru-RU" sz="3400" b="1" dirty="0" smtClean="0">
                <a:solidFill>
                  <a:srgbClr val="00B0F0"/>
                </a:solidFill>
              </a:rPr>
              <a:t>2.Оплодотворение происходит в маточной трубе.</a:t>
            </a:r>
          </a:p>
          <a:p>
            <a:pPr lvl="0">
              <a:buNone/>
            </a:pPr>
            <a:r>
              <a:rPr lang="ru-RU" sz="3400" b="1" dirty="0" smtClean="0">
                <a:solidFill>
                  <a:srgbClr val="00B050"/>
                </a:solidFill>
              </a:rPr>
              <a:t>3.Плацента образуется из зародышевых оболочек и слизистой оболочки матки.</a:t>
            </a:r>
          </a:p>
          <a:p>
            <a:pPr lvl="0">
              <a:buNone/>
            </a:pPr>
            <a:r>
              <a:rPr lang="ru-RU" sz="3400" b="1" dirty="0" smtClean="0">
                <a:solidFill>
                  <a:srgbClr val="00B0F0"/>
                </a:solidFill>
              </a:rPr>
              <a:t>4.Кровь зародыша смешивается с кровью матери, объединяясь в общий кровоток.</a:t>
            </a:r>
          </a:p>
          <a:p>
            <a:pPr lvl="0">
              <a:buNone/>
            </a:pPr>
            <a:r>
              <a:rPr lang="ru-RU" sz="3400" b="1" dirty="0" smtClean="0">
                <a:solidFill>
                  <a:srgbClr val="00B050"/>
                </a:solidFill>
              </a:rPr>
              <a:t>5.Сосуды пуповины являются частью кровеносной системы за­родыша.</a:t>
            </a:r>
          </a:p>
          <a:p>
            <a:pPr lvl="0">
              <a:buNone/>
            </a:pPr>
            <a:r>
              <a:rPr lang="ru-RU" sz="3400" b="1" dirty="0" smtClean="0">
                <a:solidFill>
                  <a:srgbClr val="00B0F0"/>
                </a:solidFill>
              </a:rPr>
              <a:t>6.Зародыш человека в своем развитии кратко повторяет исторический путь развития хордовых.</a:t>
            </a:r>
          </a:p>
          <a:p>
            <a:pPr lvl="0">
              <a:buNone/>
            </a:pPr>
            <a:r>
              <a:rPr lang="ru-RU" sz="3400" b="1" dirty="0" smtClean="0">
                <a:solidFill>
                  <a:srgbClr val="00B050"/>
                </a:solidFill>
              </a:rPr>
              <a:t>7.Все органы у зародыша формируются к 6 месяцам.</a:t>
            </a:r>
          </a:p>
          <a:p>
            <a:pPr lvl="0">
              <a:buNone/>
            </a:pPr>
            <a:r>
              <a:rPr lang="ru-RU" sz="3400" b="1" dirty="0" smtClean="0">
                <a:solidFill>
                  <a:srgbClr val="00B0F0"/>
                </a:solidFill>
              </a:rPr>
              <a:t>8.Во время беременности многие железы внутренней секреции прекращают выделение гормонов.</a:t>
            </a:r>
          </a:p>
          <a:p>
            <a:pPr>
              <a:buNone/>
            </a:pPr>
            <a:r>
              <a:rPr lang="ru-RU" sz="3400" b="1" dirty="0" smtClean="0">
                <a:solidFill>
                  <a:srgbClr val="00B050"/>
                </a:solidFill>
              </a:rPr>
              <a:t>9.Беременность в норме длится 7 месяцев.</a:t>
            </a:r>
          </a:p>
          <a:p>
            <a:pPr lvl="0">
              <a:buNone/>
            </a:pPr>
            <a:r>
              <a:rPr lang="ru-RU" sz="3400" b="1" dirty="0" smtClean="0">
                <a:solidFill>
                  <a:srgbClr val="00B0F0"/>
                </a:solidFill>
              </a:rPr>
              <a:t>10.В пищевом рационе беременной женщины должны быть продукты, содержащие соли кальция, железа.</a:t>
            </a:r>
          </a:p>
          <a:p>
            <a:pPr lvl="0">
              <a:buNone/>
            </a:pPr>
            <a:r>
              <a:rPr lang="ru-RU" sz="3400" b="1" dirty="0" smtClean="0">
                <a:solidFill>
                  <a:srgbClr val="00B050"/>
                </a:solidFill>
              </a:rPr>
              <a:t>11.Беременным женщинам необходимо есть "за двоих".</a:t>
            </a:r>
          </a:p>
          <a:p>
            <a:pPr lvl="0">
              <a:buNone/>
            </a:pPr>
            <a:r>
              <a:rPr lang="ru-RU" sz="3400" b="1" dirty="0" smtClean="0">
                <a:solidFill>
                  <a:srgbClr val="00B0F0"/>
                </a:solidFill>
              </a:rPr>
              <a:t>12.Плод выходит из матки вперед головой.</a:t>
            </a:r>
          </a:p>
          <a:p>
            <a:pPr lvl="0">
              <a:buNone/>
            </a:pPr>
            <a:r>
              <a:rPr lang="ru-RU" sz="3400" b="1" dirty="0" smtClean="0">
                <a:solidFill>
                  <a:srgbClr val="00B050"/>
                </a:solidFill>
              </a:rPr>
              <a:t>13.При родах ослабляются связки, удерживающие кости таза, таз расширяется.</a:t>
            </a:r>
          </a:p>
          <a:p>
            <a:pPr lvl="0">
              <a:buNone/>
            </a:pPr>
            <a:r>
              <a:rPr lang="ru-RU" sz="3400" b="1" dirty="0" smtClean="0">
                <a:solidFill>
                  <a:srgbClr val="00B0F0"/>
                </a:solidFill>
              </a:rPr>
              <a:t>14.Первый крик ребенка связан с возбуждением дыхательного центра углекислым газом</a:t>
            </a:r>
            <a:r>
              <a:rPr lang="ru-RU" sz="3400" dirty="0" smtClean="0">
                <a:solidFill>
                  <a:srgbClr val="00B0F0"/>
                </a:solidFill>
              </a:rPr>
              <a:t>.</a:t>
            </a:r>
          </a:p>
          <a:p>
            <a:pPr>
              <a:buNone/>
            </a:pPr>
            <a:endParaRPr lang="ru-RU" dirty="0"/>
          </a:p>
        </p:txBody>
      </p:sp>
      <p:sp>
        <p:nvSpPr>
          <p:cNvPr id="4" name="Равнобедренный треугольник 3"/>
          <p:cNvSpPr/>
          <p:nvPr/>
        </p:nvSpPr>
        <p:spPr>
          <a:xfrm>
            <a:off x="762000" y="1600200"/>
            <a:ext cx="457200" cy="4572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Минус 4"/>
          <p:cNvSpPr/>
          <p:nvPr/>
        </p:nvSpPr>
        <p:spPr>
          <a:xfrm>
            <a:off x="1752600" y="1828800"/>
            <a:ext cx="990600" cy="3048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5"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anim calcmode="lin" valueType="num">
                                      <p:cBhvr>
                                        <p:cTn id="18" dur="2000" fill="hold"/>
                                        <p:tgtEl>
                                          <p:spTgt spid="3">
                                            <p:txEl>
                                              <p:pRg st="4" end="4"/>
                                            </p:txEl>
                                          </p:spTgt>
                                        </p:tgtEl>
                                        <p:attrNameLst>
                                          <p:attrName>style.rotation</p:attrName>
                                        </p:attrNameLst>
                                      </p:cBhvr>
                                      <p:tavLst>
                                        <p:tav tm="0">
                                          <p:val>
                                            <p:fltVal val="720"/>
                                          </p:val>
                                        </p:tav>
                                        <p:tav tm="100000">
                                          <p:val>
                                            <p:fltVal val="0"/>
                                          </p:val>
                                        </p:tav>
                                      </p:tavLst>
                                    </p:anim>
                                    <p:anim calcmode="lin" valueType="num">
                                      <p:cBhvr>
                                        <p:cTn id="19" dur="2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0" dur="2000" fill="hold"/>
                                        <p:tgtEl>
                                          <p:spTgt spid="3">
                                            <p:txEl>
                                              <p:pRg st="4" end="4"/>
                                            </p:txEl>
                                          </p:spTgt>
                                        </p:tgtEl>
                                        <p:attrNameLst>
                                          <p:attrName>ppt_w</p:attrName>
                                        </p:attrNameLst>
                                      </p:cBhvr>
                                      <p:tavLst>
                                        <p:tav tm="0">
                                          <p:val>
                                            <p:fltVal val="0"/>
                                          </p:val>
                                        </p:tav>
                                        <p:tav tm="100000">
                                          <p:val>
                                            <p:strVal val="#ppt_w"/>
                                          </p:val>
                                        </p:tav>
                                      </p:tavLst>
                                    </p:anim>
                                  </p:childTnLst>
                                </p:cTn>
                              </p:par>
                            </p:childTnLst>
                          </p:cTn>
                        </p:par>
                      </p:childTnLst>
                    </p:cTn>
                  </p:par>
                  <p:par>
                    <p:cTn id="21" fill="hold">
                      <p:stCondLst>
                        <p:cond delay="indefinite"/>
                      </p:stCondLst>
                      <p:childTnLst>
                        <p:par>
                          <p:cTn id="22" fill="hold">
                            <p:stCondLst>
                              <p:cond delay="0"/>
                            </p:stCondLst>
                            <p:childTnLst>
                              <p:par>
                                <p:cTn id="23" presetID="25"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500" decel="50000" fill="hold">
                                          <p:stCondLst>
                                            <p:cond delay="0"/>
                                          </p:stCondLst>
                                        </p:cTn>
                                        <p:tgtEl>
                                          <p:spTgt spid="3">
                                            <p:txEl>
                                              <p:pRg st="5" end="5"/>
                                            </p:txEl>
                                          </p:spTgt>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
                                            <p:txEl>
                                              <p:pRg st="5" end="5"/>
                                            </p:txEl>
                                          </p:spTgt>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
                                            <p:txEl>
                                              <p:pRg st="5" end="5"/>
                                            </p:txEl>
                                          </p:spTgt>
                                        </p:tgtEl>
                                        <p:attrNameLst>
                                          <p:attrName>ppt_w</p:attrName>
                                        </p:attrNameLst>
                                      </p:cBhvr>
                                      <p:tavLst>
                                        <p:tav tm="0">
                                          <p:val>
                                            <p:strVal val="#ppt_w*.05"/>
                                          </p:val>
                                        </p:tav>
                                        <p:tav tm="100000">
                                          <p:val>
                                            <p:strVal val="#ppt_w"/>
                                          </p:val>
                                        </p:tav>
                                      </p:tavLst>
                                    </p:anim>
                                    <p:anim calcmode="lin" valueType="num">
                                      <p:cBhvr>
                                        <p:cTn id="28" dur="1000" fill="hold"/>
                                        <p:tgtEl>
                                          <p:spTgt spid="3">
                                            <p:txEl>
                                              <p:pRg st="5" end="5"/>
                                            </p:txEl>
                                          </p:spTgt>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
                                            <p:txEl>
                                              <p:pRg st="5" end="5"/>
                                            </p:txEl>
                                          </p:spTgt>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
                                            <p:txEl>
                                              <p:pRg st="5" end="5"/>
                                            </p:txEl>
                                          </p:spTgt>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
                                            <p:txEl>
                                              <p:pRg st="5" end="5"/>
                                            </p:txEl>
                                          </p:spTgt>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5"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anim calcmode="lin" valueType="num">
                                      <p:cBhvr>
                                        <p:cTn id="38" dur="2000" fill="hold"/>
                                        <p:tgtEl>
                                          <p:spTgt spid="3">
                                            <p:txEl>
                                              <p:pRg st="6" end="6"/>
                                            </p:txEl>
                                          </p:spTgt>
                                        </p:tgtEl>
                                        <p:attrNameLst>
                                          <p:attrName>style.rotation</p:attrName>
                                        </p:attrNameLst>
                                      </p:cBhvr>
                                      <p:tavLst>
                                        <p:tav tm="0">
                                          <p:val>
                                            <p:fltVal val="720"/>
                                          </p:val>
                                        </p:tav>
                                        <p:tav tm="100000">
                                          <p:val>
                                            <p:fltVal val="0"/>
                                          </p:val>
                                        </p:tav>
                                      </p:tavLst>
                                    </p:anim>
                                    <p:anim calcmode="lin" valueType="num">
                                      <p:cBhvr>
                                        <p:cTn id="39" dur="2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0" dur="2000" fill="hold"/>
                                        <p:tgtEl>
                                          <p:spTgt spid="3">
                                            <p:txEl>
                                              <p:pRg st="6" end="6"/>
                                            </p:txEl>
                                          </p:spTgt>
                                        </p:tgtEl>
                                        <p:attrNameLst>
                                          <p:attrName>ppt_w</p:attrName>
                                        </p:attrNameLst>
                                      </p:cBhvr>
                                      <p:tavLst>
                                        <p:tav tm="0">
                                          <p:val>
                                            <p:fltVal val="0"/>
                                          </p:val>
                                        </p:tav>
                                        <p:tav tm="100000">
                                          <p:val>
                                            <p:strVal val="#ppt_w"/>
                                          </p:val>
                                        </p:tav>
                                      </p:tavLst>
                                    </p:anim>
                                  </p:childTnLst>
                                </p:cTn>
                              </p:par>
                            </p:childTnLst>
                          </p:cTn>
                        </p:par>
                      </p:childTnLst>
                    </p:cTn>
                  </p:par>
                  <p:par>
                    <p:cTn id="41" fill="hold">
                      <p:stCondLst>
                        <p:cond delay="indefinite"/>
                      </p:stCondLst>
                      <p:childTnLst>
                        <p:par>
                          <p:cTn id="42" fill="hold">
                            <p:stCondLst>
                              <p:cond delay="0"/>
                            </p:stCondLst>
                            <p:childTnLst>
                              <p:par>
                                <p:cTn id="43" presetID="25"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p:cTn id="45"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46"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47"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48"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49"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50"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51"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52" dur="1000" decel="50000">
                                          <p:stCondLst>
                                            <p:cond delay="0"/>
                                          </p:stCondLst>
                                        </p:cTn>
                                        <p:tgtEl>
                                          <p:spTgt spid="3">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5" presetClass="entr" presetSubtype="0" fill="hold"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fade">
                                      <p:cBhvr>
                                        <p:cTn id="57" dur="2000"/>
                                        <p:tgtEl>
                                          <p:spTgt spid="3">
                                            <p:txEl>
                                              <p:pRg st="8" end="8"/>
                                            </p:txEl>
                                          </p:spTgt>
                                        </p:tgtEl>
                                      </p:cBhvr>
                                    </p:animEffect>
                                    <p:anim calcmode="lin" valueType="num">
                                      <p:cBhvr>
                                        <p:cTn id="58" dur="2000" fill="hold"/>
                                        <p:tgtEl>
                                          <p:spTgt spid="3">
                                            <p:txEl>
                                              <p:pRg st="8" end="8"/>
                                            </p:txEl>
                                          </p:spTgt>
                                        </p:tgtEl>
                                        <p:attrNameLst>
                                          <p:attrName>style.rotation</p:attrName>
                                        </p:attrNameLst>
                                      </p:cBhvr>
                                      <p:tavLst>
                                        <p:tav tm="0">
                                          <p:val>
                                            <p:fltVal val="720"/>
                                          </p:val>
                                        </p:tav>
                                        <p:tav tm="100000">
                                          <p:val>
                                            <p:fltVal val="0"/>
                                          </p:val>
                                        </p:tav>
                                      </p:tavLst>
                                    </p:anim>
                                    <p:anim calcmode="lin" valueType="num">
                                      <p:cBhvr>
                                        <p:cTn id="59" dur="2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60" dur="2000" fill="hold"/>
                                        <p:tgtEl>
                                          <p:spTgt spid="3">
                                            <p:txEl>
                                              <p:pRg st="8" end="8"/>
                                            </p:txEl>
                                          </p:spTgt>
                                        </p:tgtEl>
                                        <p:attrNameLst>
                                          <p:attrName>ppt_w</p:attrName>
                                        </p:attrNameLst>
                                      </p:cBhvr>
                                      <p:tavLst>
                                        <p:tav tm="0">
                                          <p:val>
                                            <p:fltVal val="0"/>
                                          </p:val>
                                        </p:tav>
                                        <p:tav tm="100000">
                                          <p:val>
                                            <p:strVal val="#ppt_w"/>
                                          </p:val>
                                        </p:tav>
                                      </p:tavLst>
                                    </p:anim>
                                  </p:childTnLst>
                                </p:cTn>
                              </p:par>
                            </p:childTnLst>
                          </p:cTn>
                        </p:par>
                      </p:childTnLst>
                    </p:cTn>
                  </p:par>
                  <p:par>
                    <p:cTn id="61" fill="hold">
                      <p:stCondLst>
                        <p:cond delay="indefinite"/>
                      </p:stCondLst>
                      <p:childTnLst>
                        <p:par>
                          <p:cTn id="62" fill="hold">
                            <p:stCondLst>
                              <p:cond delay="0"/>
                            </p:stCondLst>
                            <p:childTnLst>
                              <p:par>
                                <p:cTn id="63" presetID="25" presetClass="entr" presetSubtype="0" fill="hold" nodeType="clickEffect">
                                  <p:stCondLst>
                                    <p:cond delay="0"/>
                                  </p:stCondLst>
                                  <p:childTnLst>
                                    <p:set>
                                      <p:cBhvr>
                                        <p:cTn id="64" dur="1" fill="hold">
                                          <p:stCondLst>
                                            <p:cond delay="0"/>
                                          </p:stCondLst>
                                        </p:cTn>
                                        <p:tgtEl>
                                          <p:spTgt spid="3">
                                            <p:txEl>
                                              <p:pRg st="9" end="9"/>
                                            </p:txEl>
                                          </p:spTgt>
                                        </p:tgtEl>
                                        <p:attrNameLst>
                                          <p:attrName>style.visibility</p:attrName>
                                        </p:attrNameLst>
                                      </p:cBhvr>
                                      <p:to>
                                        <p:strVal val="visible"/>
                                      </p:to>
                                    </p:set>
                                    <p:anim calcmode="lin" valueType="num">
                                      <p:cBhvr>
                                        <p:cTn id="65" dur="500" decel="50000" fill="hold">
                                          <p:stCondLst>
                                            <p:cond delay="0"/>
                                          </p:stCondLst>
                                        </p:cTn>
                                        <p:tgtEl>
                                          <p:spTgt spid="3">
                                            <p:txEl>
                                              <p:pRg st="9" end="9"/>
                                            </p:txEl>
                                          </p:spTgt>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3">
                                            <p:txEl>
                                              <p:pRg st="9" end="9"/>
                                            </p:txEl>
                                          </p:spTgt>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3">
                                            <p:txEl>
                                              <p:pRg st="9" end="9"/>
                                            </p:txEl>
                                          </p:spTgt>
                                        </p:tgtEl>
                                        <p:attrNameLst>
                                          <p:attrName>ppt_w</p:attrName>
                                        </p:attrNameLst>
                                      </p:cBhvr>
                                      <p:tavLst>
                                        <p:tav tm="0">
                                          <p:val>
                                            <p:strVal val="#ppt_w*.05"/>
                                          </p:val>
                                        </p:tav>
                                        <p:tav tm="100000">
                                          <p:val>
                                            <p:strVal val="#ppt_w"/>
                                          </p:val>
                                        </p:tav>
                                      </p:tavLst>
                                    </p:anim>
                                    <p:anim calcmode="lin" valueType="num">
                                      <p:cBhvr>
                                        <p:cTn id="68" dur="1000" fill="hold"/>
                                        <p:tgtEl>
                                          <p:spTgt spid="3">
                                            <p:txEl>
                                              <p:pRg st="9" end="9"/>
                                            </p:txEl>
                                          </p:spTgt>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3">
                                            <p:txEl>
                                              <p:pRg st="9" end="9"/>
                                            </p:txEl>
                                          </p:spTgt>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3">
                                            <p:txEl>
                                              <p:pRg st="9" end="9"/>
                                            </p:txEl>
                                          </p:spTgt>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3">
                                            <p:txEl>
                                              <p:pRg st="9" end="9"/>
                                            </p:txEl>
                                          </p:spTgt>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3">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35" presetClass="entr" presetSubtype="0"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2000"/>
                                        <p:tgtEl>
                                          <p:spTgt spid="3">
                                            <p:txEl>
                                              <p:pRg st="10" end="10"/>
                                            </p:txEl>
                                          </p:spTgt>
                                        </p:tgtEl>
                                      </p:cBhvr>
                                    </p:animEffect>
                                    <p:anim calcmode="lin" valueType="num">
                                      <p:cBhvr>
                                        <p:cTn id="78" dur="2000" fill="hold"/>
                                        <p:tgtEl>
                                          <p:spTgt spid="3">
                                            <p:txEl>
                                              <p:pRg st="10" end="10"/>
                                            </p:txEl>
                                          </p:spTgt>
                                        </p:tgtEl>
                                        <p:attrNameLst>
                                          <p:attrName>style.rotation</p:attrName>
                                        </p:attrNameLst>
                                      </p:cBhvr>
                                      <p:tavLst>
                                        <p:tav tm="0">
                                          <p:val>
                                            <p:fltVal val="720"/>
                                          </p:val>
                                        </p:tav>
                                        <p:tav tm="100000">
                                          <p:val>
                                            <p:fltVal val="0"/>
                                          </p:val>
                                        </p:tav>
                                      </p:tavLst>
                                    </p:anim>
                                    <p:anim calcmode="lin" valueType="num">
                                      <p:cBhvr>
                                        <p:cTn id="79" dur="2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80" dur="2000" fill="hold"/>
                                        <p:tgtEl>
                                          <p:spTgt spid="3">
                                            <p:txEl>
                                              <p:pRg st="10" end="10"/>
                                            </p:txEl>
                                          </p:spTgt>
                                        </p:tgtEl>
                                        <p:attrNameLst>
                                          <p:attrName>ppt_w</p:attrName>
                                        </p:attrNameLst>
                                      </p:cBhvr>
                                      <p:tavLst>
                                        <p:tav tm="0">
                                          <p:val>
                                            <p:fltVal val="0"/>
                                          </p:val>
                                        </p:tav>
                                        <p:tav tm="100000">
                                          <p:val>
                                            <p:strVal val="#ppt_w"/>
                                          </p:val>
                                        </p:tav>
                                      </p:tavLst>
                                    </p:anim>
                                  </p:childTnLst>
                                </p:cTn>
                              </p:par>
                            </p:childTnLst>
                          </p:cTn>
                        </p:par>
                      </p:childTnLst>
                    </p:cTn>
                  </p:par>
                  <p:par>
                    <p:cTn id="81" fill="hold">
                      <p:stCondLst>
                        <p:cond delay="indefinite"/>
                      </p:stCondLst>
                      <p:childTnLst>
                        <p:par>
                          <p:cTn id="82" fill="hold">
                            <p:stCondLst>
                              <p:cond delay="0"/>
                            </p:stCondLst>
                            <p:childTnLst>
                              <p:par>
                                <p:cTn id="83" presetID="25" presetClass="entr" presetSubtype="0" fill="hold" nodeType="clickEffect">
                                  <p:stCondLst>
                                    <p:cond delay="0"/>
                                  </p:stCondLst>
                                  <p:childTnLst>
                                    <p:set>
                                      <p:cBhvr>
                                        <p:cTn id="84" dur="1" fill="hold">
                                          <p:stCondLst>
                                            <p:cond delay="0"/>
                                          </p:stCondLst>
                                        </p:cTn>
                                        <p:tgtEl>
                                          <p:spTgt spid="3">
                                            <p:txEl>
                                              <p:pRg st="11" end="11"/>
                                            </p:txEl>
                                          </p:spTgt>
                                        </p:tgtEl>
                                        <p:attrNameLst>
                                          <p:attrName>style.visibility</p:attrName>
                                        </p:attrNameLst>
                                      </p:cBhvr>
                                      <p:to>
                                        <p:strVal val="visible"/>
                                      </p:to>
                                    </p:set>
                                    <p:anim calcmode="lin" valueType="num">
                                      <p:cBhvr>
                                        <p:cTn id="85" dur="500" decel="50000" fill="hold">
                                          <p:stCondLst>
                                            <p:cond delay="0"/>
                                          </p:stCondLst>
                                        </p:cTn>
                                        <p:tgtEl>
                                          <p:spTgt spid="3">
                                            <p:txEl>
                                              <p:pRg st="11" end="11"/>
                                            </p:txEl>
                                          </p:spTgt>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3">
                                            <p:txEl>
                                              <p:pRg st="11" end="11"/>
                                            </p:txEl>
                                          </p:spTgt>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3">
                                            <p:txEl>
                                              <p:pRg st="11" end="11"/>
                                            </p:txEl>
                                          </p:spTgt>
                                        </p:tgtEl>
                                        <p:attrNameLst>
                                          <p:attrName>ppt_w</p:attrName>
                                        </p:attrNameLst>
                                      </p:cBhvr>
                                      <p:tavLst>
                                        <p:tav tm="0">
                                          <p:val>
                                            <p:strVal val="#ppt_w*.05"/>
                                          </p:val>
                                        </p:tav>
                                        <p:tav tm="100000">
                                          <p:val>
                                            <p:strVal val="#ppt_w"/>
                                          </p:val>
                                        </p:tav>
                                      </p:tavLst>
                                    </p:anim>
                                    <p:anim calcmode="lin" valueType="num">
                                      <p:cBhvr>
                                        <p:cTn id="88" dur="1000" fill="hold"/>
                                        <p:tgtEl>
                                          <p:spTgt spid="3">
                                            <p:txEl>
                                              <p:pRg st="11" end="11"/>
                                            </p:txEl>
                                          </p:spTgt>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3">
                                            <p:txEl>
                                              <p:pRg st="11" end="11"/>
                                            </p:txEl>
                                          </p:spTgt>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3">
                                            <p:txEl>
                                              <p:pRg st="11" end="11"/>
                                            </p:txEl>
                                          </p:spTgt>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3">
                                            <p:txEl>
                                              <p:pRg st="11" end="11"/>
                                            </p:txEl>
                                          </p:spTgt>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3">
                                            <p:txEl>
                                              <p:pRg st="11" end="11"/>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entr" presetSubtype="0" fill="hold" nodeType="clickEffect">
                                  <p:stCondLst>
                                    <p:cond delay="0"/>
                                  </p:stCondLst>
                                  <p:childTnLst>
                                    <p:set>
                                      <p:cBhvr>
                                        <p:cTn id="96" dur="1" fill="hold">
                                          <p:stCondLst>
                                            <p:cond delay="0"/>
                                          </p:stCondLst>
                                        </p:cTn>
                                        <p:tgtEl>
                                          <p:spTgt spid="3">
                                            <p:txEl>
                                              <p:pRg st="12" end="12"/>
                                            </p:txEl>
                                          </p:spTgt>
                                        </p:tgtEl>
                                        <p:attrNameLst>
                                          <p:attrName>style.visibility</p:attrName>
                                        </p:attrNameLst>
                                      </p:cBhvr>
                                      <p:to>
                                        <p:strVal val="visible"/>
                                      </p:to>
                                    </p:set>
                                    <p:animEffect transition="in" filter="fade">
                                      <p:cBhvr>
                                        <p:cTn id="97" dur="2000"/>
                                        <p:tgtEl>
                                          <p:spTgt spid="3">
                                            <p:txEl>
                                              <p:pRg st="12" end="12"/>
                                            </p:txEl>
                                          </p:spTgt>
                                        </p:tgtEl>
                                      </p:cBhvr>
                                    </p:animEffect>
                                    <p:anim calcmode="lin" valueType="num">
                                      <p:cBhvr>
                                        <p:cTn id="98" dur="2000" fill="hold"/>
                                        <p:tgtEl>
                                          <p:spTgt spid="3">
                                            <p:txEl>
                                              <p:pRg st="12" end="12"/>
                                            </p:txEl>
                                          </p:spTgt>
                                        </p:tgtEl>
                                        <p:attrNameLst>
                                          <p:attrName>style.rotation</p:attrName>
                                        </p:attrNameLst>
                                      </p:cBhvr>
                                      <p:tavLst>
                                        <p:tav tm="0">
                                          <p:val>
                                            <p:fltVal val="720"/>
                                          </p:val>
                                        </p:tav>
                                        <p:tav tm="100000">
                                          <p:val>
                                            <p:fltVal val="0"/>
                                          </p:val>
                                        </p:tav>
                                      </p:tavLst>
                                    </p:anim>
                                    <p:anim calcmode="lin" valueType="num">
                                      <p:cBhvr>
                                        <p:cTn id="99" dur="2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100" dur="2000" fill="hold"/>
                                        <p:tgtEl>
                                          <p:spTgt spid="3">
                                            <p:txEl>
                                              <p:pRg st="12" end="12"/>
                                            </p:txEl>
                                          </p:spTgt>
                                        </p:tgtEl>
                                        <p:attrNameLst>
                                          <p:attrName>ppt_w</p:attrName>
                                        </p:attrNameLst>
                                      </p:cBhvr>
                                      <p:tavLst>
                                        <p:tav tm="0">
                                          <p:val>
                                            <p:fltVal val="0"/>
                                          </p:val>
                                        </p:tav>
                                        <p:tav tm="100000">
                                          <p:val>
                                            <p:strVal val="#ppt_w"/>
                                          </p:val>
                                        </p:tav>
                                      </p:tavLst>
                                    </p:anim>
                                  </p:childTnLst>
                                </p:cTn>
                              </p:par>
                            </p:childTnLst>
                          </p:cTn>
                        </p:par>
                      </p:childTnLst>
                    </p:cTn>
                  </p:par>
                  <p:par>
                    <p:cTn id="101" fill="hold">
                      <p:stCondLst>
                        <p:cond delay="indefinite"/>
                      </p:stCondLst>
                      <p:childTnLst>
                        <p:par>
                          <p:cTn id="102" fill="hold">
                            <p:stCondLst>
                              <p:cond delay="0"/>
                            </p:stCondLst>
                            <p:childTnLst>
                              <p:par>
                                <p:cTn id="103" presetID="25" presetClass="entr" presetSubtype="0" fill="hold" nodeType="clickEffect">
                                  <p:stCondLst>
                                    <p:cond delay="0"/>
                                  </p:stCondLst>
                                  <p:childTnLst>
                                    <p:set>
                                      <p:cBhvr>
                                        <p:cTn id="104" dur="1" fill="hold">
                                          <p:stCondLst>
                                            <p:cond delay="0"/>
                                          </p:stCondLst>
                                        </p:cTn>
                                        <p:tgtEl>
                                          <p:spTgt spid="3">
                                            <p:txEl>
                                              <p:pRg st="13" end="13"/>
                                            </p:txEl>
                                          </p:spTgt>
                                        </p:tgtEl>
                                        <p:attrNameLst>
                                          <p:attrName>style.visibility</p:attrName>
                                        </p:attrNameLst>
                                      </p:cBhvr>
                                      <p:to>
                                        <p:strVal val="visible"/>
                                      </p:to>
                                    </p:set>
                                    <p:anim calcmode="lin" valueType="num">
                                      <p:cBhvr>
                                        <p:cTn id="105" dur="500" decel="50000" fill="hold">
                                          <p:stCondLst>
                                            <p:cond delay="0"/>
                                          </p:stCondLst>
                                        </p:cTn>
                                        <p:tgtEl>
                                          <p:spTgt spid="3">
                                            <p:txEl>
                                              <p:pRg st="13" end="13"/>
                                            </p:txEl>
                                          </p:spTgt>
                                        </p:tgtEl>
                                        <p:attrNameLst>
                                          <p:attrName>style.rotation</p:attrName>
                                        </p:attrNameLst>
                                      </p:cBhvr>
                                      <p:tavLst>
                                        <p:tav tm="0">
                                          <p:val>
                                            <p:fltVal val="-90"/>
                                          </p:val>
                                        </p:tav>
                                        <p:tav tm="100000">
                                          <p:val>
                                            <p:fltVal val="0"/>
                                          </p:val>
                                        </p:tav>
                                      </p:tavLst>
                                    </p:anim>
                                    <p:anim calcmode="lin" valueType="num">
                                      <p:cBhvr>
                                        <p:cTn id="106" dur="500" decel="50000" fill="hold">
                                          <p:stCondLst>
                                            <p:cond delay="0"/>
                                          </p:stCondLst>
                                        </p:cTn>
                                        <p:tgtEl>
                                          <p:spTgt spid="3">
                                            <p:txEl>
                                              <p:pRg st="13" end="13"/>
                                            </p:txEl>
                                          </p:spTgt>
                                        </p:tgtEl>
                                        <p:attrNameLst>
                                          <p:attrName>ppt_w</p:attrName>
                                        </p:attrNameLst>
                                      </p:cBhvr>
                                      <p:tavLst>
                                        <p:tav tm="0">
                                          <p:val>
                                            <p:strVal val="#ppt_w"/>
                                          </p:val>
                                        </p:tav>
                                        <p:tav tm="100000">
                                          <p:val>
                                            <p:strVal val="#ppt_w*.05"/>
                                          </p:val>
                                        </p:tav>
                                      </p:tavLst>
                                    </p:anim>
                                    <p:anim calcmode="lin" valueType="num">
                                      <p:cBhvr>
                                        <p:cTn id="107" dur="500" accel="50000" fill="hold">
                                          <p:stCondLst>
                                            <p:cond delay="500"/>
                                          </p:stCondLst>
                                        </p:cTn>
                                        <p:tgtEl>
                                          <p:spTgt spid="3">
                                            <p:txEl>
                                              <p:pRg st="13" end="13"/>
                                            </p:txEl>
                                          </p:spTgt>
                                        </p:tgtEl>
                                        <p:attrNameLst>
                                          <p:attrName>ppt_w</p:attrName>
                                        </p:attrNameLst>
                                      </p:cBhvr>
                                      <p:tavLst>
                                        <p:tav tm="0">
                                          <p:val>
                                            <p:strVal val="#ppt_w*.05"/>
                                          </p:val>
                                        </p:tav>
                                        <p:tav tm="100000">
                                          <p:val>
                                            <p:strVal val="#ppt_w"/>
                                          </p:val>
                                        </p:tav>
                                      </p:tavLst>
                                    </p:anim>
                                    <p:anim calcmode="lin" valueType="num">
                                      <p:cBhvr>
                                        <p:cTn id="108" dur="1000" fill="hold"/>
                                        <p:tgtEl>
                                          <p:spTgt spid="3">
                                            <p:txEl>
                                              <p:pRg st="13" end="13"/>
                                            </p:txEl>
                                          </p:spTgt>
                                        </p:tgtEl>
                                        <p:attrNameLst>
                                          <p:attrName>ppt_h</p:attrName>
                                        </p:attrNameLst>
                                      </p:cBhvr>
                                      <p:tavLst>
                                        <p:tav tm="0">
                                          <p:val>
                                            <p:strVal val="#ppt_h"/>
                                          </p:val>
                                        </p:tav>
                                        <p:tav tm="100000">
                                          <p:val>
                                            <p:strVal val="#ppt_h"/>
                                          </p:val>
                                        </p:tav>
                                      </p:tavLst>
                                    </p:anim>
                                    <p:anim calcmode="lin" valueType="num">
                                      <p:cBhvr>
                                        <p:cTn id="109" dur="500" decel="50000" fill="hold">
                                          <p:stCondLst>
                                            <p:cond delay="0"/>
                                          </p:stCondLst>
                                        </p:cTn>
                                        <p:tgtEl>
                                          <p:spTgt spid="3">
                                            <p:txEl>
                                              <p:pRg st="13" end="13"/>
                                            </p:txEl>
                                          </p:spTgt>
                                        </p:tgtEl>
                                        <p:attrNameLst>
                                          <p:attrName>ppt_x</p:attrName>
                                        </p:attrNameLst>
                                      </p:cBhvr>
                                      <p:tavLst>
                                        <p:tav tm="0">
                                          <p:val>
                                            <p:strVal val="#ppt_x+.4"/>
                                          </p:val>
                                        </p:tav>
                                        <p:tav tm="100000">
                                          <p:val>
                                            <p:strVal val="#ppt_x"/>
                                          </p:val>
                                        </p:tav>
                                      </p:tavLst>
                                    </p:anim>
                                    <p:anim calcmode="lin" valueType="num">
                                      <p:cBhvr>
                                        <p:cTn id="110" dur="500" decel="50000" fill="hold">
                                          <p:stCondLst>
                                            <p:cond delay="0"/>
                                          </p:stCondLst>
                                        </p:cTn>
                                        <p:tgtEl>
                                          <p:spTgt spid="3">
                                            <p:txEl>
                                              <p:pRg st="13" end="13"/>
                                            </p:txEl>
                                          </p:spTgt>
                                        </p:tgtEl>
                                        <p:attrNameLst>
                                          <p:attrName>ppt_y</p:attrName>
                                        </p:attrNameLst>
                                      </p:cBhvr>
                                      <p:tavLst>
                                        <p:tav tm="0">
                                          <p:val>
                                            <p:strVal val="#ppt_y-.2"/>
                                          </p:val>
                                        </p:tav>
                                        <p:tav tm="100000">
                                          <p:val>
                                            <p:strVal val="#ppt_y+.1"/>
                                          </p:val>
                                        </p:tav>
                                      </p:tavLst>
                                    </p:anim>
                                    <p:anim calcmode="lin" valueType="num">
                                      <p:cBhvr>
                                        <p:cTn id="111" dur="500" accel="50000" fill="hold">
                                          <p:stCondLst>
                                            <p:cond delay="500"/>
                                          </p:stCondLst>
                                        </p:cTn>
                                        <p:tgtEl>
                                          <p:spTgt spid="3">
                                            <p:txEl>
                                              <p:pRg st="13" end="13"/>
                                            </p:txEl>
                                          </p:spTgt>
                                        </p:tgtEl>
                                        <p:attrNameLst>
                                          <p:attrName>ppt_y</p:attrName>
                                        </p:attrNameLst>
                                      </p:cBhvr>
                                      <p:tavLst>
                                        <p:tav tm="0">
                                          <p:val>
                                            <p:strVal val="#ppt_y+.1"/>
                                          </p:val>
                                        </p:tav>
                                        <p:tav tm="100000">
                                          <p:val>
                                            <p:strVal val="#ppt_y"/>
                                          </p:val>
                                        </p:tav>
                                      </p:tavLst>
                                    </p:anim>
                                    <p:animEffect transition="in" filter="fade">
                                      <p:cBhvr>
                                        <p:cTn id="112" dur="1000" decel="50000">
                                          <p:stCondLst>
                                            <p:cond delay="0"/>
                                          </p:stCondLst>
                                        </p:cTn>
                                        <p:tgtEl>
                                          <p:spTgt spid="3">
                                            <p:txEl>
                                              <p:pRg st="13" end="13"/>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35" presetClass="entr" presetSubtype="0" fill="hold" nodeType="clickEffect">
                                  <p:stCondLst>
                                    <p:cond delay="0"/>
                                  </p:stCondLst>
                                  <p:childTnLst>
                                    <p:set>
                                      <p:cBhvr>
                                        <p:cTn id="116" dur="1" fill="hold">
                                          <p:stCondLst>
                                            <p:cond delay="0"/>
                                          </p:stCondLst>
                                        </p:cTn>
                                        <p:tgtEl>
                                          <p:spTgt spid="3">
                                            <p:txEl>
                                              <p:pRg st="14" end="14"/>
                                            </p:txEl>
                                          </p:spTgt>
                                        </p:tgtEl>
                                        <p:attrNameLst>
                                          <p:attrName>style.visibility</p:attrName>
                                        </p:attrNameLst>
                                      </p:cBhvr>
                                      <p:to>
                                        <p:strVal val="visible"/>
                                      </p:to>
                                    </p:set>
                                    <p:animEffect transition="in" filter="fade">
                                      <p:cBhvr>
                                        <p:cTn id="117" dur="2000"/>
                                        <p:tgtEl>
                                          <p:spTgt spid="3">
                                            <p:txEl>
                                              <p:pRg st="14" end="14"/>
                                            </p:txEl>
                                          </p:spTgt>
                                        </p:tgtEl>
                                      </p:cBhvr>
                                    </p:animEffect>
                                    <p:anim calcmode="lin" valueType="num">
                                      <p:cBhvr>
                                        <p:cTn id="118" dur="2000" fill="hold"/>
                                        <p:tgtEl>
                                          <p:spTgt spid="3">
                                            <p:txEl>
                                              <p:pRg st="14" end="14"/>
                                            </p:txEl>
                                          </p:spTgt>
                                        </p:tgtEl>
                                        <p:attrNameLst>
                                          <p:attrName>style.rotation</p:attrName>
                                        </p:attrNameLst>
                                      </p:cBhvr>
                                      <p:tavLst>
                                        <p:tav tm="0">
                                          <p:val>
                                            <p:fltVal val="720"/>
                                          </p:val>
                                        </p:tav>
                                        <p:tav tm="100000">
                                          <p:val>
                                            <p:fltVal val="0"/>
                                          </p:val>
                                        </p:tav>
                                      </p:tavLst>
                                    </p:anim>
                                    <p:anim calcmode="lin" valueType="num">
                                      <p:cBhvr>
                                        <p:cTn id="119" dur="2000" fill="hold"/>
                                        <p:tgtEl>
                                          <p:spTgt spid="3">
                                            <p:txEl>
                                              <p:pRg st="14" end="14"/>
                                            </p:txEl>
                                          </p:spTgt>
                                        </p:tgtEl>
                                        <p:attrNameLst>
                                          <p:attrName>ppt_h</p:attrName>
                                        </p:attrNameLst>
                                      </p:cBhvr>
                                      <p:tavLst>
                                        <p:tav tm="0">
                                          <p:val>
                                            <p:fltVal val="0"/>
                                          </p:val>
                                        </p:tav>
                                        <p:tav tm="100000">
                                          <p:val>
                                            <p:strVal val="#ppt_h"/>
                                          </p:val>
                                        </p:tav>
                                      </p:tavLst>
                                    </p:anim>
                                    <p:anim calcmode="lin" valueType="num">
                                      <p:cBhvr>
                                        <p:cTn id="120" dur="2000" fill="hold"/>
                                        <p:tgtEl>
                                          <p:spTgt spid="3">
                                            <p:txEl>
                                              <p:pRg st="14" end="14"/>
                                            </p:txEl>
                                          </p:spTgt>
                                        </p:tgtEl>
                                        <p:attrNameLst>
                                          <p:attrName>ppt_w</p:attrName>
                                        </p:attrNameLst>
                                      </p:cBhvr>
                                      <p:tavLst>
                                        <p:tav tm="0">
                                          <p:val>
                                            <p:fltVal val="0"/>
                                          </p:val>
                                        </p:tav>
                                        <p:tav tm="100000">
                                          <p:val>
                                            <p:strVal val="#ppt_w"/>
                                          </p:val>
                                        </p:tav>
                                      </p:tavLst>
                                    </p:anim>
                                  </p:childTnLst>
                                </p:cTn>
                              </p:par>
                            </p:childTnLst>
                          </p:cTn>
                        </p:par>
                      </p:childTnLst>
                    </p:cTn>
                  </p:par>
                  <p:par>
                    <p:cTn id="121" fill="hold">
                      <p:stCondLst>
                        <p:cond delay="indefinite"/>
                      </p:stCondLst>
                      <p:childTnLst>
                        <p:par>
                          <p:cTn id="122" fill="hold">
                            <p:stCondLst>
                              <p:cond delay="0"/>
                            </p:stCondLst>
                            <p:childTnLst>
                              <p:par>
                                <p:cTn id="123" presetID="25" presetClass="entr" presetSubtype="0" fill="hold" nodeType="clickEffect">
                                  <p:stCondLst>
                                    <p:cond delay="0"/>
                                  </p:stCondLst>
                                  <p:childTnLst>
                                    <p:set>
                                      <p:cBhvr>
                                        <p:cTn id="124" dur="1" fill="hold">
                                          <p:stCondLst>
                                            <p:cond delay="0"/>
                                          </p:stCondLst>
                                        </p:cTn>
                                        <p:tgtEl>
                                          <p:spTgt spid="3">
                                            <p:txEl>
                                              <p:pRg st="15" end="15"/>
                                            </p:txEl>
                                          </p:spTgt>
                                        </p:tgtEl>
                                        <p:attrNameLst>
                                          <p:attrName>style.visibility</p:attrName>
                                        </p:attrNameLst>
                                      </p:cBhvr>
                                      <p:to>
                                        <p:strVal val="visible"/>
                                      </p:to>
                                    </p:set>
                                    <p:anim calcmode="lin" valueType="num">
                                      <p:cBhvr>
                                        <p:cTn id="125" dur="500" decel="50000" fill="hold">
                                          <p:stCondLst>
                                            <p:cond delay="0"/>
                                          </p:stCondLst>
                                        </p:cTn>
                                        <p:tgtEl>
                                          <p:spTgt spid="3">
                                            <p:txEl>
                                              <p:pRg st="15" end="15"/>
                                            </p:txEl>
                                          </p:spTgt>
                                        </p:tgtEl>
                                        <p:attrNameLst>
                                          <p:attrName>style.rotation</p:attrName>
                                        </p:attrNameLst>
                                      </p:cBhvr>
                                      <p:tavLst>
                                        <p:tav tm="0">
                                          <p:val>
                                            <p:fltVal val="-90"/>
                                          </p:val>
                                        </p:tav>
                                        <p:tav tm="100000">
                                          <p:val>
                                            <p:fltVal val="0"/>
                                          </p:val>
                                        </p:tav>
                                      </p:tavLst>
                                    </p:anim>
                                    <p:anim calcmode="lin" valueType="num">
                                      <p:cBhvr>
                                        <p:cTn id="126" dur="500" decel="50000" fill="hold">
                                          <p:stCondLst>
                                            <p:cond delay="0"/>
                                          </p:stCondLst>
                                        </p:cTn>
                                        <p:tgtEl>
                                          <p:spTgt spid="3">
                                            <p:txEl>
                                              <p:pRg st="15" end="15"/>
                                            </p:txEl>
                                          </p:spTgt>
                                        </p:tgtEl>
                                        <p:attrNameLst>
                                          <p:attrName>ppt_w</p:attrName>
                                        </p:attrNameLst>
                                      </p:cBhvr>
                                      <p:tavLst>
                                        <p:tav tm="0">
                                          <p:val>
                                            <p:strVal val="#ppt_w"/>
                                          </p:val>
                                        </p:tav>
                                        <p:tav tm="100000">
                                          <p:val>
                                            <p:strVal val="#ppt_w*.05"/>
                                          </p:val>
                                        </p:tav>
                                      </p:tavLst>
                                    </p:anim>
                                    <p:anim calcmode="lin" valueType="num">
                                      <p:cBhvr>
                                        <p:cTn id="127" dur="500" accel="50000" fill="hold">
                                          <p:stCondLst>
                                            <p:cond delay="500"/>
                                          </p:stCondLst>
                                        </p:cTn>
                                        <p:tgtEl>
                                          <p:spTgt spid="3">
                                            <p:txEl>
                                              <p:pRg st="15" end="15"/>
                                            </p:txEl>
                                          </p:spTgt>
                                        </p:tgtEl>
                                        <p:attrNameLst>
                                          <p:attrName>ppt_w</p:attrName>
                                        </p:attrNameLst>
                                      </p:cBhvr>
                                      <p:tavLst>
                                        <p:tav tm="0">
                                          <p:val>
                                            <p:strVal val="#ppt_w*.05"/>
                                          </p:val>
                                        </p:tav>
                                        <p:tav tm="100000">
                                          <p:val>
                                            <p:strVal val="#ppt_w"/>
                                          </p:val>
                                        </p:tav>
                                      </p:tavLst>
                                    </p:anim>
                                    <p:anim calcmode="lin" valueType="num">
                                      <p:cBhvr>
                                        <p:cTn id="128" dur="1000" fill="hold"/>
                                        <p:tgtEl>
                                          <p:spTgt spid="3">
                                            <p:txEl>
                                              <p:pRg st="15" end="15"/>
                                            </p:txEl>
                                          </p:spTgt>
                                        </p:tgtEl>
                                        <p:attrNameLst>
                                          <p:attrName>ppt_h</p:attrName>
                                        </p:attrNameLst>
                                      </p:cBhvr>
                                      <p:tavLst>
                                        <p:tav tm="0">
                                          <p:val>
                                            <p:strVal val="#ppt_h"/>
                                          </p:val>
                                        </p:tav>
                                        <p:tav tm="100000">
                                          <p:val>
                                            <p:strVal val="#ppt_h"/>
                                          </p:val>
                                        </p:tav>
                                      </p:tavLst>
                                    </p:anim>
                                    <p:anim calcmode="lin" valueType="num">
                                      <p:cBhvr>
                                        <p:cTn id="129" dur="500" decel="50000" fill="hold">
                                          <p:stCondLst>
                                            <p:cond delay="0"/>
                                          </p:stCondLst>
                                        </p:cTn>
                                        <p:tgtEl>
                                          <p:spTgt spid="3">
                                            <p:txEl>
                                              <p:pRg st="15" end="15"/>
                                            </p:txEl>
                                          </p:spTgt>
                                        </p:tgtEl>
                                        <p:attrNameLst>
                                          <p:attrName>ppt_x</p:attrName>
                                        </p:attrNameLst>
                                      </p:cBhvr>
                                      <p:tavLst>
                                        <p:tav tm="0">
                                          <p:val>
                                            <p:strVal val="#ppt_x+.4"/>
                                          </p:val>
                                        </p:tav>
                                        <p:tav tm="100000">
                                          <p:val>
                                            <p:strVal val="#ppt_x"/>
                                          </p:val>
                                        </p:tav>
                                      </p:tavLst>
                                    </p:anim>
                                    <p:anim calcmode="lin" valueType="num">
                                      <p:cBhvr>
                                        <p:cTn id="130" dur="500" decel="50000" fill="hold">
                                          <p:stCondLst>
                                            <p:cond delay="0"/>
                                          </p:stCondLst>
                                        </p:cTn>
                                        <p:tgtEl>
                                          <p:spTgt spid="3">
                                            <p:txEl>
                                              <p:pRg st="15" end="15"/>
                                            </p:txEl>
                                          </p:spTgt>
                                        </p:tgtEl>
                                        <p:attrNameLst>
                                          <p:attrName>ppt_y</p:attrName>
                                        </p:attrNameLst>
                                      </p:cBhvr>
                                      <p:tavLst>
                                        <p:tav tm="0">
                                          <p:val>
                                            <p:strVal val="#ppt_y-.2"/>
                                          </p:val>
                                        </p:tav>
                                        <p:tav tm="100000">
                                          <p:val>
                                            <p:strVal val="#ppt_y+.1"/>
                                          </p:val>
                                        </p:tav>
                                      </p:tavLst>
                                    </p:anim>
                                    <p:anim calcmode="lin" valueType="num">
                                      <p:cBhvr>
                                        <p:cTn id="131" dur="500" accel="50000" fill="hold">
                                          <p:stCondLst>
                                            <p:cond delay="500"/>
                                          </p:stCondLst>
                                        </p:cTn>
                                        <p:tgtEl>
                                          <p:spTgt spid="3">
                                            <p:txEl>
                                              <p:pRg st="15" end="15"/>
                                            </p:txEl>
                                          </p:spTgt>
                                        </p:tgtEl>
                                        <p:attrNameLst>
                                          <p:attrName>ppt_y</p:attrName>
                                        </p:attrNameLst>
                                      </p:cBhvr>
                                      <p:tavLst>
                                        <p:tav tm="0">
                                          <p:val>
                                            <p:strVal val="#ppt_y+.1"/>
                                          </p:val>
                                        </p:tav>
                                        <p:tav tm="100000">
                                          <p:val>
                                            <p:strVal val="#ppt_y"/>
                                          </p:val>
                                        </p:tav>
                                      </p:tavLst>
                                    </p:anim>
                                    <p:animEffect transition="in" filter="fade">
                                      <p:cBhvr>
                                        <p:cTn id="132" dur="1000" decel="50000">
                                          <p:stCondLst>
                                            <p:cond delay="0"/>
                                          </p:stCondLst>
                                        </p:cTn>
                                        <p:tgtEl>
                                          <p:spTgt spid="3">
                                            <p:txEl>
                                              <p:pRg st="15" end="15"/>
                                            </p:txEl>
                                          </p:spTgt>
                                        </p:tgtEl>
                                      </p:cBhvr>
                                    </p:animEffect>
                                  </p:childTnLst>
                                </p:cTn>
                              </p:par>
                            </p:childTnLst>
                          </p:cTn>
                        </p:par>
                      </p:childTnLst>
                    </p:cTn>
                  </p:par>
                  <p:par>
                    <p:cTn id="133" fill="hold">
                      <p:stCondLst>
                        <p:cond delay="indefinite"/>
                      </p:stCondLst>
                      <p:childTnLst>
                        <p:par>
                          <p:cTn id="134" fill="hold">
                            <p:stCondLst>
                              <p:cond delay="0"/>
                            </p:stCondLst>
                            <p:childTnLst>
                              <p:par>
                                <p:cTn id="135" presetID="35" presetClass="entr" presetSubtype="0" fill="hold" nodeType="clickEffect">
                                  <p:stCondLst>
                                    <p:cond delay="0"/>
                                  </p:stCondLst>
                                  <p:childTnLst>
                                    <p:set>
                                      <p:cBhvr>
                                        <p:cTn id="136" dur="1" fill="hold">
                                          <p:stCondLst>
                                            <p:cond delay="0"/>
                                          </p:stCondLst>
                                        </p:cTn>
                                        <p:tgtEl>
                                          <p:spTgt spid="3">
                                            <p:txEl>
                                              <p:pRg st="16" end="16"/>
                                            </p:txEl>
                                          </p:spTgt>
                                        </p:tgtEl>
                                        <p:attrNameLst>
                                          <p:attrName>style.visibility</p:attrName>
                                        </p:attrNameLst>
                                      </p:cBhvr>
                                      <p:to>
                                        <p:strVal val="visible"/>
                                      </p:to>
                                    </p:set>
                                    <p:animEffect transition="in" filter="fade">
                                      <p:cBhvr>
                                        <p:cTn id="137" dur="2000"/>
                                        <p:tgtEl>
                                          <p:spTgt spid="3">
                                            <p:txEl>
                                              <p:pRg st="16" end="16"/>
                                            </p:txEl>
                                          </p:spTgt>
                                        </p:tgtEl>
                                      </p:cBhvr>
                                    </p:animEffect>
                                    <p:anim calcmode="lin" valueType="num">
                                      <p:cBhvr>
                                        <p:cTn id="138" dur="2000" fill="hold"/>
                                        <p:tgtEl>
                                          <p:spTgt spid="3">
                                            <p:txEl>
                                              <p:pRg st="16" end="16"/>
                                            </p:txEl>
                                          </p:spTgt>
                                        </p:tgtEl>
                                        <p:attrNameLst>
                                          <p:attrName>style.rotation</p:attrName>
                                        </p:attrNameLst>
                                      </p:cBhvr>
                                      <p:tavLst>
                                        <p:tav tm="0">
                                          <p:val>
                                            <p:fltVal val="720"/>
                                          </p:val>
                                        </p:tav>
                                        <p:tav tm="100000">
                                          <p:val>
                                            <p:fltVal val="0"/>
                                          </p:val>
                                        </p:tav>
                                      </p:tavLst>
                                    </p:anim>
                                    <p:anim calcmode="lin" valueType="num">
                                      <p:cBhvr>
                                        <p:cTn id="139" dur="2000" fill="hold"/>
                                        <p:tgtEl>
                                          <p:spTgt spid="3">
                                            <p:txEl>
                                              <p:pRg st="16" end="16"/>
                                            </p:txEl>
                                          </p:spTgt>
                                        </p:tgtEl>
                                        <p:attrNameLst>
                                          <p:attrName>ppt_h</p:attrName>
                                        </p:attrNameLst>
                                      </p:cBhvr>
                                      <p:tavLst>
                                        <p:tav tm="0">
                                          <p:val>
                                            <p:fltVal val="0"/>
                                          </p:val>
                                        </p:tav>
                                        <p:tav tm="100000">
                                          <p:val>
                                            <p:strVal val="#ppt_h"/>
                                          </p:val>
                                        </p:tav>
                                      </p:tavLst>
                                    </p:anim>
                                    <p:anim calcmode="lin" valueType="num">
                                      <p:cBhvr>
                                        <p:cTn id="140" dur="2000" fill="hold"/>
                                        <p:tgtEl>
                                          <p:spTgt spid="3">
                                            <p:txEl>
                                              <p:pRg st="16" end="16"/>
                                            </p:txEl>
                                          </p:spTgt>
                                        </p:tgtEl>
                                        <p:attrNameLst>
                                          <p:attrName>ppt_w</p:attrName>
                                        </p:attrNameLst>
                                      </p:cBhvr>
                                      <p:tavLst>
                                        <p:tav tm="0">
                                          <p:val>
                                            <p:fltVal val="0"/>
                                          </p:val>
                                        </p:tav>
                                        <p:tav tm="100000">
                                          <p:val>
                                            <p:strVal val="#ppt_w"/>
                                          </p:val>
                                        </p:tav>
                                      </p:tavLst>
                                    </p:anim>
                                  </p:childTnLst>
                                </p:cTn>
                              </p:par>
                            </p:childTnLst>
                          </p:cTn>
                        </p:par>
                      </p:childTnLst>
                    </p:cTn>
                  </p:par>
                  <p:par>
                    <p:cTn id="141" fill="hold">
                      <p:stCondLst>
                        <p:cond delay="indefinite"/>
                      </p:stCondLst>
                      <p:childTnLst>
                        <p:par>
                          <p:cTn id="142" fill="hold">
                            <p:stCondLst>
                              <p:cond delay="0"/>
                            </p:stCondLst>
                            <p:childTnLst>
                              <p:par>
                                <p:cTn id="143" presetID="25" presetClass="entr" presetSubtype="0" fill="hold" nodeType="clickEffect">
                                  <p:stCondLst>
                                    <p:cond delay="0"/>
                                  </p:stCondLst>
                                  <p:childTnLst>
                                    <p:set>
                                      <p:cBhvr>
                                        <p:cTn id="144" dur="1" fill="hold">
                                          <p:stCondLst>
                                            <p:cond delay="0"/>
                                          </p:stCondLst>
                                        </p:cTn>
                                        <p:tgtEl>
                                          <p:spTgt spid="3">
                                            <p:txEl>
                                              <p:pRg st="17" end="17"/>
                                            </p:txEl>
                                          </p:spTgt>
                                        </p:tgtEl>
                                        <p:attrNameLst>
                                          <p:attrName>style.visibility</p:attrName>
                                        </p:attrNameLst>
                                      </p:cBhvr>
                                      <p:to>
                                        <p:strVal val="visible"/>
                                      </p:to>
                                    </p:set>
                                    <p:anim calcmode="lin" valueType="num">
                                      <p:cBhvr>
                                        <p:cTn id="145" dur="500" decel="50000" fill="hold">
                                          <p:stCondLst>
                                            <p:cond delay="0"/>
                                          </p:stCondLst>
                                        </p:cTn>
                                        <p:tgtEl>
                                          <p:spTgt spid="3">
                                            <p:txEl>
                                              <p:pRg st="17" end="17"/>
                                            </p:txEl>
                                          </p:spTgt>
                                        </p:tgtEl>
                                        <p:attrNameLst>
                                          <p:attrName>style.rotation</p:attrName>
                                        </p:attrNameLst>
                                      </p:cBhvr>
                                      <p:tavLst>
                                        <p:tav tm="0">
                                          <p:val>
                                            <p:fltVal val="-90"/>
                                          </p:val>
                                        </p:tav>
                                        <p:tav tm="100000">
                                          <p:val>
                                            <p:fltVal val="0"/>
                                          </p:val>
                                        </p:tav>
                                      </p:tavLst>
                                    </p:anim>
                                    <p:anim calcmode="lin" valueType="num">
                                      <p:cBhvr>
                                        <p:cTn id="146" dur="500" decel="50000" fill="hold">
                                          <p:stCondLst>
                                            <p:cond delay="0"/>
                                          </p:stCondLst>
                                        </p:cTn>
                                        <p:tgtEl>
                                          <p:spTgt spid="3">
                                            <p:txEl>
                                              <p:pRg st="17" end="17"/>
                                            </p:txEl>
                                          </p:spTgt>
                                        </p:tgtEl>
                                        <p:attrNameLst>
                                          <p:attrName>ppt_w</p:attrName>
                                        </p:attrNameLst>
                                      </p:cBhvr>
                                      <p:tavLst>
                                        <p:tav tm="0">
                                          <p:val>
                                            <p:strVal val="#ppt_w"/>
                                          </p:val>
                                        </p:tav>
                                        <p:tav tm="100000">
                                          <p:val>
                                            <p:strVal val="#ppt_w*.05"/>
                                          </p:val>
                                        </p:tav>
                                      </p:tavLst>
                                    </p:anim>
                                    <p:anim calcmode="lin" valueType="num">
                                      <p:cBhvr>
                                        <p:cTn id="147" dur="500" accel="50000" fill="hold">
                                          <p:stCondLst>
                                            <p:cond delay="500"/>
                                          </p:stCondLst>
                                        </p:cTn>
                                        <p:tgtEl>
                                          <p:spTgt spid="3">
                                            <p:txEl>
                                              <p:pRg st="17" end="17"/>
                                            </p:txEl>
                                          </p:spTgt>
                                        </p:tgtEl>
                                        <p:attrNameLst>
                                          <p:attrName>ppt_w</p:attrName>
                                        </p:attrNameLst>
                                      </p:cBhvr>
                                      <p:tavLst>
                                        <p:tav tm="0">
                                          <p:val>
                                            <p:strVal val="#ppt_w*.05"/>
                                          </p:val>
                                        </p:tav>
                                        <p:tav tm="100000">
                                          <p:val>
                                            <p:strVal val="#ppt_w"/>
                                          </p:val>
                                        </p:tav>
                                      </p:tavLst>
                                    </p:anim>
                                    <p:anim calcmode="lin" valueType="num">
                                      <p:cBhvr>
                                        <p:cTn id="148" dur="1000" fill="hold"/>
                                        <p:tgtEl>
                                          <p:spTgt spid="3">
                                            <p:txEl>
                                              <p:pRg st="17" end="17"/>
                                            </p:txEl>
                                          </p:spTgt>
                                        </p:tgtEl>
                                        <p:attrNameLst>
                                          <p:attrName>ppt_h</p:attrName>
                                        </p:attrNameLst>
                                      </p:cBhvr>
                                      <p:tavLst>
                                        <p:tav tm="0">
                                          <p:val>
                                            <p:strVal val="#ppt_h"/>
                                          </p:val>
                                        </p:tav>
                                        <p:tav tm="100000">
                                          <p:val>
                                            <p:strVal val="#ppt_h"/>
                                          </p:val>
                                        </p:tav>
                                      </p:tavLst>
                                    </p:anim>
                                    <p:anim calcmode="lin" valueType="num">
                                      <p:cBhvr>
                                        <p:cTn id="149" dur="500" decel="50000" fill="hold">
                                          <p:stCondLst>
                                            <p:cond delay="0"/>
                                          </p:stCondLst>
                                        </p:cTn>
                                        <p:tgtEl>
                                          <p:spTgt spid="3">
                                            <p:txEl>
                                              <p:pRg st="17" end="17"/>
                                            </p:txEl>
                                          </p:spTgt>
                                        </p:tgtEl>
                                        <p:attrNameLst>
                                          <p:attrName>ppt_x</p:attrName>
                                        </p:attrNameLst>
                                      </p:cBhvr>
                                      <p:tavLst>
                                        <p:tav tm="0">
                                          <p:val>
                                            <p:strVal val="#ppt_x+.4"/>
                                          </p:val>
                                        </p:tav>
                                        <p:tav tm="100000">
                                          <p:val>
                                            <p:strVal val="#ppt_x"/>
                                          </p:val>
                                        </p:tav>
                                      </p:tavLst>
                                    </p:anim>
                                    <p:anim calcmode="lin" valueType="num">
                                      <p:cBhvr>
                                        <p:cTn id="150" dur="500" decel="50000" fill="hold">
                                          <p:stCondLst>
                                            <p:cond delay="0"/>
                                          </p:stCondLst>
                                        </p:cTn>
                                        <p:tgtEl>
                                          <p:spTgt spid="3">
                                            <p:txEl>
                                              <p:pRg st="17" end="17"/>
                                            </p:txEl>
                                          </p:spTgt>
                                        </p:tgtEl>
                                        <p:attrNameLst>
                                          <p:attrName>ppt_y</p:attrName>
                                        </p:attrNameLst>
                                      </p:cBhvr>
                                      <p:tavLst>
                                        <p:tav tm="0">
                                          <p:val>
                                            <p:strVal val="#ppt_y-.2"/>
                                          </p:val>
                                        </p:tav>
                                        <p:tav tm="100000">
                                          <p:val>
                                            <p:strVal val="#ppt_y+.1"/>
                                          </p:val>
                                        </p:tav>
                                      </p:tavLst>
                                    </p:anim>
                                    <p:anim calcmode="lin" valueType="num">
                                      <p:cBhvr>
                                        <p:cTn id="151" dur="500" accel="50000" fill="hold">
                                          <p:stCondLst>
                                            <p:cond delay="500"/>
                                          </p:stCondLst>
                                        </p:cTn>
                                        <p:tgtEl>
                                          <p:spTgt spid="3">
                                            <p:txEl>
                                              <p:pRg st="17" end="17"/>
                                            </p:txEl>
                                          </p:spTgt>
                                        </p:tgtEl>
                                        <p:attrNameLst>
                                          <p:attrName>ppt_y</p:attrName>
                                        </p:attrNameLst>
                                      </p:cBhvr>
                                      <p:tavLst>
                                        <p:tav tm="0">
                                          <p:val>
                                            <p:strVal val="#ppt_y+.1"/>
                                          </p:val>
                                        </p:tav>
                                        <p:tav tm="100000">
                                          <p:val>
                                            <p:strVal val="#ppt_y"/>
                                          </p:val>
                                        </p:tav>
                                      </p:tavLst>
                                    </p:anim>
                                    <p:animEffect transition="in" filter="fade">
                                      <p:cBhvr>
                                        <p:cTn id="152" dur="1000" decel="50000">
                                          <p:stCondLst>
                                            <p:cond delay="0"/>
                                          </p:stCondLst>
                                        </p:cTn>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50"/>
                </a:solidFill>
              </a:rPr>
              <a:t>Сравним  ответы:</a:t>
            </a:r>
            <a:endParaRPr lang="ru-RU" b="1" i="1" dirty="0">
              <a:solidFill>
                <a:srgbClr val="00B050"/>
              </a:solidFill>
            </a:endParaRPr>
          </a:p>
        </p:txBody>
      </p:sp>
      <p:sp>
        <p:nvSpPr>
          <p:cNvPr id="3" name="Содержимое 2"/>
          <p:cNvSpPr>
            <a:spLocks noGrp="1"/>
          </p:cNvSpPr>
          <p:nvPr>
            <p:ph idx="1"/>
          </p:nvPr>
        </p:nvSpPr>
        <p:spPr/>
        <p:txBody>
          <a:bodyPr/>
          <a:lstStyle/>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dirty="0" smtClean="0"/>
          </a:p>
        </p:txBody>
      </p:sp>
      <p:sp>
        <p:nvSpPr>
          <p:cNvPr id="4" name="Равнобедренный треугольник 3"/>
          <p:cNvSpPr/>
          <p:nvPr/>
        </p:nvSpPr>
        <p:spPr>
          <a:xfrm>
            <a:off x="0" y="2438400"/>
            <a:ext cx="685800" cy="2057400"/>
          </a:xfrm>
          <a:prstGeom prst="triangl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7030A0"/>
              </a:solidFill>
            </a:endParaRPr>
          </a:p>
        </p:txBody>
      </p:sp>
      <p:sp>
        <p:nvSpPr>
          <p:cNvPr id="5" name="Равнобедренный треугольник 4"/>
          <p:cNvSpPr/>
          <p:nvPr/>
        </p:nvSpPr>
        <p:spPr>
          <a:xfrm>
            <a:off x="685800" y="2438400"/>
            <a:ext cx="685800" cy="2057400"/>
          </a:xfrm>
          <a:prstGeom prst="triangl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Равнобедренный треугольник 5"/>
          <p:cNvSpPr/>
          <p:nvPr/>
        </p:nvSpPr>
        <p:spPr>
          <a:xfrm>
            <a:off x="1371600" y="2438400"/>
            <a:ext cx="762000" cy="2057400"/>
          </a:xfrm>
          <a:prstGeom prst="triangl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Минус 6"/>
          <p:cNvSpPr/>
          <p:nvPr/>
        </p:nvSpPr>
        <p:spPr>
          <a:xfrm>
            <a:off x="2133600" y="4267200"/>
            <a:ext cx="533400" cy="381000"/>
          </a:xfrm>
          <a:prstGeom prst="mathMinus">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Минус 8"/>
          <p:cNvSpPr/>
          <p:nvPr/>
        </p:nvSpPr>
        <p:spPr>
          <a:xfrm>
            <a:off x="2590800" y="4267200"/>
            <a:ext cx="533400" cy="381000"/>
          </a:xfrm>
          <a:prstGeom prst="mathMinus">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Равнобедренный треугольник 10"/>
          <p:cNvSpPr/>
          <p:nvPr/>
        </p:nvSpPr>
        <p:spPr>
          <a:xfrm>
            <a:off x="3048000" y="2438400"/>
            <a:ext cx="914400" cy="2057400"/>
          </a:xfrm>
          <a:prstGeom prst="triangl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Минус 11"/>
          <p:cNvSpPr/>
          <p:nvPr/>
        </p:nvSpPr>
        <p:spPr>
          <a:xfrm>
            <a:off x="4800600" y="4267200"/>
            <a:ext cx="533400" cy="381000"/>
          </a:xfrm>
          <a:prstGeom prst="mathMinus">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Минус 12"/>
          <p:cNvSpPr/>
          <p:nvPr/>
        </p:nvSpPr>
        <p:spPr>
          <a:xfrm>
            <a:off x="4343400" y="4267200"/>
            <a:ext cx="533400" cy="381000"/>
          </a:xfrm>
          <a:prstGeom prst="mathMinus">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Минус 13"/>
          <p:cNvSpPr/>
          <p:nvPr/>
        </p:nvSpPr>
        <p:spPr>
          <a:xfrm>
            <a:off x="3886200" y="4267200"/>
            <a:ext cx="533400" cy="381000"/>
          </a:xfrm>
          <a:prstGeom prst="mathMinus">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5" name="Равнобедренный треугольник 14"/>
          <p:cNvSpPr/>
          <p:nvPr/>
        </p:nvSpPr>
        <p:spPr>
          <a:xfrm>
            <a:off x="5334000" y="2438400"/>
            <a:ext cx="762000" cy="2057400"/>
          </a:xfrm>
          <a:prstGeom prst="triangl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 name="Минус 15"/>
          <p:cNvSpPr/>
          <p:nvPr/>
        </p:nvSpPr>
        <p:spPr>
          <a:xfrm>
            <a:off x="6019800" y="4267200"/>
            <a:ext cx="533400" cy="381000"/>
          </a:xfrm>
          <a:prstGeom prst="mathMinus">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Равнобедренный треугольник 16"/>
          <p:cNvSpPr/>
          <p:nvPr/>
        </p:nvSpPr>
        <p:spPr>
          <a:xfrm>
            <a:off x="8077200" y="2438400"/>
            <a:ext cx="762000" cy="2057400"/>
          </a:xfrm>
          <a:prstGeom prst="triangl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7030A0"/>
              </a:solidFill>
            </a:endParaRPr>
          </a:p>
        </p:txBody>
      </p:sp>
      <p:sp>
        <p:nvSpPr>
          <p:cNvPr id="18" name="Равнобедренный треугольник 17"/>
          <p:cNvSpPr/>
          <p:nvPr/>
        </p:nvSpPr>
        <p:spPr>
          <a:xfrm>
            <a:off x="7239000" y="2438400"/>
            <a:ext cx="838200" cy="2057400"/>
          </a:xfrm>
          <a:prstGeom prst="triangl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9" name="Равнобедренный треугольник 18"/>
          <p:cNvSpPr/>
          <p:nvPr/>
        </p:nvSpPr>
        <p:spPr>
          <a:xfrm>
            <a:off x="6477000" y="2438400"/>
            <a:ext cx="762000" cy="2057400"/>
          </a:xfrm>
          <a:prstGeom prst="triangle">
            <a:avLst/>
          </a:prstGeom>
          <a:solidFill>
            <a:srgbClr val="7030A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Без имени-1"/>
          <p:cNvPicPr>
            <a:picLocks noChangeAspect="1" noChangeArrowheads="1"/>
          </p:cNvPicPr>
          <p:nvPr/>
        </p:nvPicPr>
        <p:blipFill>
          <a:blip r:embed="rId2"/>
          <a:srcRect/>
          <a:stretch>
            <a:fillRect/>
          </a:stretch>
        </p:blipFill>
        <p:spPr bwMode="auto">
          <a:xfrm>
            <a:off x="6934200" y="1066800"/>
            <a:ext cx="1981200" cy="2971800"/>
          </a:xfrm>
          <a:prstGeom prst="rect">
            <a:avLst/>
          </a:prstGeom>
          <a:noFill/>
          <a:ln w="57150">
            <a:solidFill>
              <a:srgbClr val="000066"/>
            </a:solidFill>
            <a:miter lim="800000"/>
            <a:headEnd/>
            <a:tailEnd/>
          </a:ln>
        </p:spPr>
      </p:pic>
      <p:sp>
        <p:nvSpPr>
          <p:cNvPr id="2" name="Заголовок 1"/>
          <p:cNvSpPr>
            <a:spLocks noGrp="1"/>
          </p:cNvSpPr>
          <p:nvPr>
            <p:ph type="title"/>
          </p:nvPr>
        </p:nvSpPr>
        <p:spPr>
          <a:xfrm>
            <a:off x="457200" y="274638"/>
            <a:ext cx="8305800" cy="1143000"/>
          </a:xfrm>
        </p:spPr>
        <p:txBody>
          <a:bodyPr>
            <a:noAutofit/>
          </a:bodyPr>
          <a:lstStyle/>
          <a:p>
            <a:r>
              <a:rPr lang="ru-RU" sz="3200" b="1" i="1" dirty="0" smtClean="0">
                <a:solidFill>
                  <a:srgbClr val="00B050"/>
                </a:solidFill>
              </a:rPr>
              <a:t>Какие физиологические процессы свойственные человеку вы запомнили с прошедшего урока ?</a:t>
            </a:r>
            <a:endParaRPr lang="ru-RU" sz="3200" b="1" i="1" dirty="0">
              <a:solidFill>
                <a:srgbClr val="00B050"/>
              </a:solidFill>
            </a:endParaRPr>
          </a:p>
        </p:txBody>
      </p:sp>
      <p:sp>
        <p:nvSpPr>
          <p:cNvPr id="3" name="Содержимое 2"/>
          <p:cNvSpPr>
            <a:spLocks noGrp="1"/>
          </p:cNvSpPr>
          <p:nvPr>
            <p:ph idx="1"/>
          </p:nvPr>
        </p:nvSpPr>
        <p:spPr/>
        <p:txBody>
          <a:bodyPr/>
          <a:lstStyle/>
          <a:p>
            <a:pPr>
              <a:buNone/>
            </a:pPr>
            <a:r>
              <a:rPr lang="ru-RU" sz="2000" b="1" dirty="0" smtClean="0">
                <a:solidFill>
                  <a:srgbClr val="0070C0"/>
                </a:solidFill>
              </a:rPr>
              <a:t>Оплодотворение </a:t>
            </a:r>
          </a:p>
          <a:p>
            <a:pPr>
              <a:buNone/>
            </a:pPr>
            <a:r>
              <a:rPr lang="ru-RU" sz="2000" b="1" dirty="0" smtClean="0">
                <a:solidFill>
                  <a:srgbClr val="92D050"/>
                </a:solidFill>
              </a:rPr>
              <a:t>Эмбриональное развитие</a:t>
            </a:r>
          </a:p>
          <a:p>
            <a:pPr>
              <a:buNone/>
            </a:pPr>
            <a:r>
              <a:rPr lang="ru-RU" sz="2000" b="1" dirty="0" smtClean="0">
                <a:solidFill>
                  <a:srgbClr val="7030A0"/>
                </a:solidFill>
              </a:rPr>
              <a:t>Беременность </a:t>
            </a:r>
          </a:p>
          <a:p>
            <a:pPr>
              <a:buNone/>
            </a:pPr>
            <a:r>
              <a:rPr lang="ru-RU" sz="2000" b="1" dirty="0" smtClean="0">
                <a:solidFill>
                  <a:srgbClr val="FFC000"/>
                </a:solidFill>
              </a:rPr>
              <a:t>Роды</a:t>
            </a:r>
          </a:p>
          <a:p>
            <a:pPr>
              <a:buNone/>
            </a:pPr>
            <a:r>
              <a:rPr lang="ru-RU" sz="2000" b="1" dirty="0" smtClean="0">
                <a:solidFill>
                  <a:srgbClr val="800000"/>
                </a:solidFill>
              </a:rPr>
              <a:t>Материнство</a:t>
            </a:r>
          </a:p>
          <a:p>
            <a:pPr>
              <a:buNone/>
            </a:pPr>
            <a:endParaRPr lang="ru-RU" dirty="0" smtClean="0"/>
          </a:p>
          <a:p>
            <a:pPr>
              <a:buNone/>
            </a:pPr>
            <a:endParaRPr lang="ru-RU" dirty="0"/>
          </a:p>
        </p:txBody>
      </p:sp>
      <p:pic>
        <p:nvPicPr>
          <p:cNvPr id="5" name="Picture 7" descr="23"/>
          <p:cNvPicPr>
            <a:picLocks noChangeAspect="1" noChangeArrowheads="1"/>
          </p:cNvPicPr>
          <p:nvPr/>
        </p:nvPicPr>
        <p:blipFill>
          <a:blip r:embed="rId3"/>
          <a:srcRect/>
          <a:stretch>
            <a:fillRect/>
          </a:stretch>
        </p:blipFill>
        <p:spPr bwMode="auto">
          <a:xfrm>
            <a:off x="3962400" y="3124200"/>
            <a:ext cx="1828800" cy="2819400"/>
          </a:xfrm>
          <a:prstGeom prst="rect">
            <a:avLst/>
          </a:prstGeom>
          <a:noFill/>
          <a:ln w="57150">
            <a:solidFill>
              <a:srgbClr val="000066"/>
            </a:solidFill>
            <a:miter lim="800000"/>
            <a:headEnd/>
            <a:tailEnd/>
          </a:ln>
        </p:spPr>
      </p:pic>
      <p:pic>
        <p:nvPicPr>
          <p:cNvPr id="6" name="Picture 6" descr="999"/>
          <p:cNvPicPr>
            <a:picLocks noChangeAspect="1" noChangeArrowheads="1"/>
          </p:cNvPicPr>
          <p:nvPr/>
        </p:nvPicPr>
        <p:blipFill>
          <a:blip r:embed="rId4"/>
          <a:srcRect/>
          <a:stretch>
            <a:fillRect/>
          </a:stretch>
        </p:blipFill>
        <p:spPr bwMode="auto">
          <a:xfrm>
            <a:off x="5638800" y="3200400"/>
            <a:ext cx="1779588" cy="1947862"/>
          </a:xfrm>
          <a:prstGeom prst="rect">
            <a:avLst/>
          </a:prstGeom>
          <a:noFill/>
        </p:spPr>
      </p:pic>
      <p:pic>
        <p:nvPicPr>
          <p:cNvPr id="7" name="Picture 6" descr="U12_02_01"/>
          <p:cNvPicPr>
            <a:picLocks noChangeAspect="1" noChangeArrowheads="1"/>
          </p:cNvPicPr>
          <p:nvPr/>
        </p:nvPicPr>
        <p:blipFill>
          <a:blip r:embed="rId5"/>
          <a:srcRect/>
          <a:stretch>
            <a:fillRect/>
          </a:stretch>
        </p:blipFill>
        <p:spPr bwMode="auto">
          <a:xfrm>
            <a:off x="228600" y="3733800"/>
            <a:ext cx="1981200" cy="2917825"/>
          </a:xfrm>
          <a:prstGeom prst="rect">
            <a:avLst/>
          </a:prstGeom>
          <a:noFill/>
          <a:ln w="57150">
            <a:solidFill>
              <a:srgbClr val="A50021"/>
            </a:solidFill>
            <a:miter lim="800000"/>
            <a:headEnd/>
            <a:tailEnd/>
          </a:ln>
        </p:spPr>
      </p:pic>
      <p:pic>
        <p:nvPicPr>
          <p:cNvPr id="8" name="Picture 11" descr="magichild"/>
          <p:cNvPicPr>
            <a:picLocks noChangeAspect="1" noChangeArrowheads="1"/>
          </p:cNvPicPr>
          <p:nvPr/>
        </p:nvPicPr>
        <p:blipFill>
          <a:blip r:embed="rId6"/>
          <a:srcRect/>
          <a:stretch>
            <a:fillRect/>
          </a:stretch>
        </p:blipFill>
        <p:spPr bwMode="auto">
          <a:xfrm>
            <a:off x="2133600" y="4419600"/>
            <a:ext cx="1655763" cy="18224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decel="50000" fill="hold">
                                          <p:stCondLst>
                                            <p:cond delay="0"/>
                                          </p:stCondLst>
                                        </p:cTn>
                                        <p:tgtEl>
                                          <p:spTgt spid="3">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decel="50000" fill="hold">
                                          <p:stCondLst>
                                            <p:cond delay="0"/>
                                          </p:stCondLst>
                                        </p:cTn>
                                        <p:tgtEl>
                                          <p:spTgt spid="3">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3">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5"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2000"/>
                                        <p:tgtEl>
                                          <p:spTgt spid="3">
                                            <p:txEl>
                                              <p:pRg st="3" end="3"/>
                                            </p:txEl>
                                          </p:spTgt>
                                        </p:tgtEl>
                                      </p:cBhvr>
                                    </p:animEffect>
                                    <p:anim calcmode="lin" valueType="num">
                                      <p:cBhvr>
                                        <p:cTn id="44" dur="2000" fill="hold"/>
                                        <p:tgtEl>
                                          <p:spTgt spid="3">
                                            <p:txEl>
                                              <p:pRg st="3" end="3"/>
                                            </p:txEl>
                                          </p:spTgt>
                                        </p:tgtEl>
                                        <p:attrNameLst>
                                          <p:attrName>style.rotation</p:attrName>
                                        </p:attrNameLst>
                                      </p:cBhvr>
                                      <p:tavLst>
                                        <p:tav tm="0">
                                          <p:val>
                                            <p:fltVal val="720"/>
                                          </p:val>
                                        </p:tav>
                                        <p:tav tm="100000">
                                          <p:val>
                                            <p:fltVal val="0"/>
                                          </p:val>
                                        </p:tav>
                                      </p:tavLst>
                                    </p:anim>
                                    <p:anim calcmode="lin" valueType="num">
                                      <p:cBhvr>
                                        <p:cTn id="45"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6" dur="2000" fill="hold"/>
                                        <p:tgtEl>
                                          <p:spTgt spid="3">
                                            <p:txEl>
                                              <p:pRg st="3" end="3"/>
                                            </p:txEl>
                                          </p:spTgt>
                                        </p:tgtEl>
                                        <p:attrNameLst>
                                          <p:attrName>ppt_w</p:attrName>
                                        </p:attrNameLst>
                                      </p:cBhvr>
                                      <p:tavLst>
                                        <p:tav tm="0">
                                          <p:val>
                                            <p:fltVal val="0"/>
                                          </p:val>
                                        </p:tav>
                                        <p:tav tm="100000">
                                          <p:val>
                                            <p:strVal val="#ppt_w"/>
                                          </p:val>
                                        </p:tav>
                                      </p:tavLst>
                                    </p:anim>
                                  </p:childTnLst>
                                </p:cTn>
                              </p:par>
                            </p:childTnLst>
                          </p:cTn>
                        </p:par>
                      </p:childTnLst>
                    </p:cTn>
                  </p:par>
                  <p:par>
                    <p:cTn id="47" fill="hold">
                      <p:stCondLst>
                        <p:cond delay="indefinite"/>
                      </p:stCondLst>
                      <p:childTnLst>
                        <p:par>
                          <p:cTn id="48" fill="hold">
                            <p:stCondLst>
                              <p:cond delay="0"/>
                            </p:stCondLst>
                            <p:childTnLst>
                              <p:par>
                                <p:cTn id="49" presetID="35" presetClass="entr" presetSubtype="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2000"/>
                                        <p:tgtEl>
                                          <p:spTgt spid="3">
                                            <p:txEl>
                                              <p:pRg st="4" end="4"/>
                                            </p:txEl>
                                          </p:spTgt>
                                        </p:tgtEl>
                                      </p:cBhvr>
                                    </p:animEffect>
                                    <p:anim calcmode="lin" valueType="num">
                                      <p:cBhvr>
                                        <p:cTn id="52" dur="2000" fill="hold"/>
                                        <p:tgtEl>
                                          <p:spTgt spid="3">
                                            <p:txEl>
                                              <p:pRg st="4" end="4"/>
                                            </p:txEl>
                                          </p:spTgt>
                                        </p:tgtEl>
                                        <p:attrNameLst>
                                          <p:attrName>style.rotation</p:attrName>
                                        </p:attrNameLst>
                                      </p:cBhvr>
                                      <p:tavLst>
                                        <p:tav tm="0">
                                          <p:val>
                                            <p:fltVal val="720"/>
                                          </p:val>
                                        </p:tav>
                                        <p:tav tm="100000">
                                          <p:val>
                                            <p:fltVal val="0"/>
                                          </p:val>
                                        </p:tav>
                                      </p:tavLst>
                                    </p:anim>
                                    <p:anim calcmode="lin" valueType="num">
                                      <p:cBhvr>
                                        <p:cTn id="53" dur="2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4" dur="2000" fill="hold"/>
                                        <p:tgtEl>
                                          <p:spTgt spid="3">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i="1" dirty="0" smtClean="0">
                <a:solidFill>
                  <a:srgbClr val="00B050"/>
                </a:solidFill>
              </a:rPr>
              <a:t>Дневник </a:t>
            </a:r>
            <a:r>
              <a:rPr lang="ru-RU" sz="3200" b="1" i="1" dirty="0" err="1" smtClean="0">
                <a:solidFill>
                  <a:srgbClr val="00B050"/>
                </a:solidFill>
              </a:rPr>
              <a:t>неродившегося</a:t>
            </a:r>
            <a:r>
              <a:rPr lang="ru-RU" sz="3200" b="1" i="1" dirty="0" smtClean="0">
                <a:solidFill>
                  <a:srgbClr val="00B050"/>
                </a:solidFill>
              </a:rPr>
              <a:t> ребенка</a:t>
            </a:r>
            <a:endParaRPr lang="ru-RU" sz="3200" b="1" i="1" dirty="0">
              <a:solidFill>
                <a:srgbClr val="00B050"/>
              </a:solidFill>
            </a:endParaRPr>
          </a:p>
        </p:txBody>
      </p:sp>
      <p:pic>
        <p:nvPicPr>
          <p:cNvPr id="4" name="Picture 6" descr="Безымянный"/>
          <p:cNvPicPr>
            <a:picLocks noChangeAspect="1" noChangeArrowheads="1"/>
          </p:cNvPicPr>
          <p:nvPr/>
        </p:nvPicPr>
        <p:blipFill>
          <a:blip r:embed="rId2"/>
          <a:srcRect/>
          <a:stretch>
            <a:fillRect/>
          </a:stretch>
        </p:blipFill>
        <p:spPr bwMode="auto">
          <a:xfrm>
            <a:off x="4495800" y="1295399"/>
            <a:ext cx="4191000" cy="3789947"/>
          </a:xfrm>
          <a:prstGeom prst="rect">
            <a:avLst/>
          </a:prstGeom>
          <a:noFill/>
          <a:ln w="9525">
            <a:noFill/>
            <a:miter lim="800000"/>
            <a:headEnd/>
            <a:tailEnd/>
          </a:ln>
        </p:spPr>
      </p:pic>
      <p:pic>
        <p:nvPicPr>
          <p:cNvPr id="6" name="Picture 16" descr="z50905b1"/>
          <p:cNvPicPr>
            <a:picLocks noChangeAspect="1" noChangeArrowheads="1"/>
          </p:cNvPicPr>
          <p:nvPr/>
        </p:nvPicPr>
        <p:blipFill>
          <a:blip r:embed="rId3"/>
          <a:srcRect/>
          <a:stretch>
            <a:fillRect/>
          </a:stretch>
        </p:blipFill>
        <p:spPr bwMode="auto">
          <a:xfrm>
            <a:off x="533400" y="2743200"/>
            <a:ext cx="3962400" cy="355148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924800" cy="1143000"/>
          </a:xfrm>
        </p:spPr>
        <p:txBody>
          <a:bodyPr>
            <a:normAutofit/>
          </a:bodyPr>
          <a:lstStyle/>
          <a:p>
            <a:pPr algn="ctr"/>
            <a:r>
              <a:rPr lang="ru-RU" b="1" i="1" dirty="0" smtClean="0">
                <a:solidFill>
                  <a:srgbClr val="00B0F0"/>
                </a:solidFill>
              </a:rPr>
              <a:t>Просмотр видеофильма</a:t>
            </a:r>
            <a:endParaRPr lang="ru-RU" b="1" i="1" dirty="0">
              <a:solidFill>
                <a:srgbClr val="00B0F0"/>
              </a:solidFill>
            </a:endParaRPr>
          </a:p>
        </p:txBody>
      </p:sp>
      <p:sp>
        <p:nvSpPr>
          <p:cNvPr id="4" name="Прямоугольник 3"/>
          <p:cNvSpPr/>
          <p:nvPr/>
        </p:nvSpPr>
        <p:spPr>
          <a:xfrm>
            <a:off x="1447800" y="2413338"/>
            <a:ext cx="6477000" cy="1477328"/>
          </a:xfrm>
          <a:prstGeom prst="rect">
            <a:avLst/>
          </a:prstGeom>
        </p:spPr>
        <p:txBody>
          <a:bodyPr wrap="square">
            <a:spAutoFit/>
          </a:bodyPr>
          <a:lstStyle/>
          <a:p>
            <a:r>
              <a:rPr lang="ru-RU" b="1" dirty="0" smtClean="0">
                <a:solidFill>
                  <a:srgbClr val="00B050"/>
                </a:solidFill>
              </a:rPr>
              <a:t>В конце 80 годов </a:t>
            </a:r>
            <a:r>
              <a:rPr lang="en-US" b="1" dirty="0" smtClean="0">
                <a:solidFill>
                  <a:srgbClr val="00B050"/>
                </a:solidFill>
              </a:rPr>
              <a:t>XX </a:t>
            </a:r>
            <a:r>
              <a:rPr lang="ru-RU" b="1" dirty="0" smtClean="0">
                <a:solidFill>
                  <a:srgbClr val="00B050"/>
                </a:solidFill>
              </a:rPr>
              <a:t>в. с помощью звуковой аппаратуры амери­канский акушер-гинеколог Бернард </a:t>
            </a:r>
            <a:r>
              <a:rPr lang="ru-RU" b="1" dirty="0" err="1" smtClean="0">
                <a:solidFill>
                  <a:srgbClr val="00B050"/>
                </a:solidFill>
              </a:rPr>
              <a:t>Натонсон</a:t>
            </a:r>
            <a:r>
              <a:rPr lang="ru-RU" b="1" dirty="0" smtClean="0">
                <a:solidFill>
                  <a:srgbClr val="00B050"/>
                </a:solidFill>
              </a:rPr>
              <a:t> снял фильм.</a:t>
            </a:r>
          </a:p>
          <a:p>
            <a:r>
              <a:rPr lang="ru-RU" b="1" dirty="0" smtClean="0">
                <a:solidFill>
                  <a:srgbClr val="00B050"/>
                </a:solidFill>
              </a:rPr>
              <a:t>Многие врачи, просмотрев фильм, навсегда отказались производить аборты</a:t>
            </a:r>
            <a:endParaRPr lang="ru-RU" b="1"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heckerboard(across)">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70C0"/>
                </a:solidFill>
              </a:rPr>
              <a:t>Запомните… </a:t>
            </a:r>
            <a:endParaRPr lang="ru-RU" b="1" i="1" dirty="0">
              <a:solidFill>
                <a:srgbClr val="0070C0"/>
              </a:solidFill>
            </a:endParaRPr>
          </a:p>
        </p:txBody>
      </p:sp>
      <p:sp>
        <p:nvSpPr>
          <p:cNvPr id="3" name="Содержимое 2"/>
          <p:cNvSpPr>
            <a:spLocks noGrp="1"/>
          </p:cNvSpPr>
          <p:nvPr>
            <p:ph idx="1"/>
          </p:nvPr>
        </p:nvSpPr>
        <p:spPr/>
        <p:txBody>
          <a:bodyPr/>
          <a:lstStyle/>
          <a:p>
            <a:pPr algn="ctr">
              <a:buNone/>
            </a:pPr>
            <a:r>
              <a:rPr lang="ru-RU" b="1" dirty="0" smtClean="0">
                <a:solidFill>
                  <a:srgbClr val="FF0000"/>
                </a:solidFill>
              </a:rPr>
              <a:t>Аборт</a:t>
            </a:r>
            <a:r>
              <a:rPr lang="ru-RU" b="1" dirty="0" smtClean="0"/>
              <a:t> </a:t>
            </a:r>
            <a:r>
              <a:rPr lang="ru-RU" b="1" dirty="0" smtClean="0">
                <a:solidFill>
                  <a:srgbClr val="FFC000"/>
                </a:solidFill>
              </a:rPr>
              <a:t>— это прерывание беременности! </a:t>
            </a:r>
          </a:p>
          <a:p>
            <a:pPr algn="ctr">
              <a:buNone/>
            </a:pPr>
            <a:r>
              <a:rPr lang="ru-RU" b="1" dirty="0" smtClean="0">
                <a:solidFill>
                  <a:srgbClr val="FF0000"/>
                </a:solidFill>
              </a:rPr>
              <a:t>Это ужасно!</a:t>
            </a:r>
            <a:endParaRPr lang="ru-RU" b="1" dirty="0">
              <a:solidFill>
                <a:srgbClr val="FF0000"/>
              </a:solidFill>
            </a:endParaRPr>
          </a:p>
        </p:txBody>
      </p:sp>
      <p:pic>
        <p:nvPicPr>
          <p:cNvPr id="6" name="Picture 13" descr="006"/>
          <p:cNvPicPr>
            <a:picLocks noChangeAspect="1" noChangeArrowheads="1"/>
          </p:cNvPicPr>
          <p:nvPr/>
        </p:nvPicPr>
        <p:blipFill>
          <a:blip r:embed="rId2"/>
          <a:srcRect/>
          <a:stretch>
            <a:fillRect/>
          </a:stretch>
        </p:blipFill>
        <p:spPr bwMode="auto">
          <a:xfrm>
            <a:off x="2819400" y="3124200"/>
            <a:ext cx="3505200" cy="348130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57200"/>
            <a:ext cx="8382000" cy="5668963"/>
          </a:xfrm>
        </p:spPr>
        <p:txBody>
          <a:bodyPr>
            <a:normAutofit fontScale="77500" lnSpcReduction="20000"/>
          </a:bodyPr>
          <a:lstStyle/>
          <a:p>
            <a:pPr>
              <a:buNone/>
            </a:pPr>
            <a:r>
              <a:rPr lang="ru-RU" b="1" dirty="0" smtClean="0">
                <a:solidFill>
                  <a:srgbClr val="00B050"/>
                </a:solidFill>
              </a:rPr>
              <a:t>Я славлю миг</a:t>
            </a:r>
          </a:p>
          <a:p>
            <a:pPr>
              <a:buNone/>
            </a:pPr>
            <a:r>
              <a:rPr lang="ru-RU" b="1" dirty="0" smtClean="0">
                <a:solidFill>
                  <a:srgbClr val="00B050"/>
                </a:solidFill>
              </a:rPr>
              <a:t>Рождения ребенка,</a:t>
            </a:r>
          </a:p>
          <a:p>
            <a:pPr>
              <a:buNone/>
            </a:pPr>
            <a:r>
              <a:rPr lang="ru-RU" b="1" dirty="0" smtClean="0">
                <a:solidFill>
                  <a:srgbClr val="00B050"/>
                </a:solidFill>
              </a:rPr>
              <a:t>Когда впервые </a:t>
            </a:r>
          </a:p>
          <a:p>
            <a:pPr>
              <a:buNone/>
            </a:pPr>
            <a:r>
              <a:rPr lang="ru-RU" b="1" dirty="0" smtClean="0">
                <a:solidFill>
                  <a:srgbClr val="00B050"/>
                </a:solidFill>
              </a:rPr>
              <a:t>От шлепка руки</a:t>
            </a:r>
          </a:p>
          <a:p>
            <a:pPr>
              <a:buNone/>
            </a:pPr>
            <a:r>
              <a:rPr lang="ru-RU" b="1" dirty="0" smtClean="0">
                <a:solidFill>
                  <a:srgbClr val="00B050"/>
                </a:solidFill>
              </a:rPr>
              <a:t>Он вдруг зальется</a:t>
            </a:r>
          </a:p>
          <a:p>
            <a:pPr>
              <a:buNone/>
            </a:pPr>
            <a:r>
              <a:rPr lang="ru-RU" b="1" dirty="0" smtClean="0">
                <a:solidFill>
                  <a:srgbClr val="00B050"/>
                </a:solidFill>
              </a:rPr>
              <a:t>Трепетно и звонко</a:t>
            </a:r>
          </a:p>
          <a:p>
            <a:pPr>
              <a:buNone/>
            </a:pPr>
            <a:r>
              <a:rPr lang="ru-RU" b="1" dirty="0" smtClean="0">
                <a:solidFill>
                  <a:srgbClr val="00B050"/>
                </a:solidFill>
              </a:rPr>
              <a:t>И расцветут глаза,</a:t>
            </a:r>
          </a:p>
          <a:p>
            <a:pPr>
              <a:buNone/>
            </a:pPr>
            <a:r>
              <a:rPr lang="ru-RU" b="1" dirty="0" smtClean="0">
                <a:solidFill>
                  <a:srgbClr val="00B050"/>
                </a:solidFill>
              </a:rPr>
              <a:t>Как васильки.</a:t>
            </a:r>
          </a:p>
          <a:p>
            <a:pPr>
              <a:buNone/>
            </a:pPr>
            <a:r>
              <a:rPr lang="ru-RU" b="1" dirty="0" smtClean="0">
                <a:solidFill>
                  <a:srgbClr val="00B050"/>
                </a:solidFill>
              </a:rPr>
              <a:t>Нет, он не плачет,</a:t>
            </a:r>
          </a:p>
          <a:p>
            <a:pPr>
              <a:buNone/>
            </a:pPr>
            <a:r>
              <a:rPr lang="ru-RU" b="1" dirty="0" smtClean="0">
                <a:solidFill>
                  <a:srgbClr val="00B050"/>
                </a:solidFill>
              </a:rPr>
              <a:t>Он совсем не плачет.</a:t>
            </a:r>
          </a:p>
          <a:p>
            <a:pPr>
              <a:buNone/>
            </a:pPr>
            <a:r>
              <a:rPr lang="ru-RU" b="1" dirty="0" smtClean="0">
                <a:solidFill>
                  <a:srgbClr val="00B050"/>
                </a:solidFill>
              </a:rPr>
              <a:t>Пока мы вяжем </a:t>
            </a:r>
          </a:p>
          <a:p>
            <a:pPr>
              <a:buNone/>
            </a:pPr>
            <a:r>
              <a:rPr lang="ru-RU" b="1" dirty="0" smtClean="0">
                <a:solidFill>
                  <a:srgbClr val="00B050"/>
                </a:solidFill>
              </a:rPr>
              <a:t>узел на пупке –</a:t>
            </a:r>
          </a:p>
          <a:p>
            <a:pPr>
              <a:buNone/>
            </a:pPr>
            <a:r>
              <a:rPr lang="ru-RU" b="1" dirty="0" smtClean="0">
                <a:solidFill>
                  <a:srgbClr val="00B050"/>
                </a:solidFill>
              </a:rPr>
              <a:t>Он радуется жизни,</a:t>
            </a:r>
          </a:p>
          <a:p>
            <a:pPr>
              <a:buNone/>
            </a:pPr>
            <a:r>
              <a:rPr lang="ru-RU" b="1" dirty="0" smtClean="0">
                <a:solidFill>
                  <a:srgbClr val="00B050"/>
                </a:solidFill>
              </a:rPr>
              <a:t>Но иначе,</a:t>
            </a:r>
          </a:p>
          <a:p>
            <a:pPr>
              <a:buNone/>
            </a:pPr>
            <a:r>
              <a:rPr lang="ru-RU" b="1" dirty="0" smtClean="0">
                <a:solidFill>
                  <a:srgbClr val="00B050"/>
                </a:solidFill>
              </a:rPr>
              <a:t>На непонятном</a:t>
            </a:r>
          </a:p>
          <a:p>
            <a:pPr>
              <a:buNone/>
            </a:pPr>
            <a:r>
              <a:rPr lang="ru-RU" b="1" dirty="0" smtClean="0">
                <a:solidFill>
                  <a:srgbClr val="00B050"/>
                </a:solidFill>
              </a:rPr>
              <a:t>Взрослым языке</a:t>
            </a:r>
            <a:r>
              <a:rPr lang="ru-RU" dirty="0" smtClean="0"/>
              <a:t>.</a:t>
            </a:r>
            <a:endParaRPr lang="ru-RU" dirty="0"/>
          </a:p>
        </p:txBody>
      </p:sp>
      <p:pic>
        <p:nvPicPr>
          <p:cNvPr id="4" name="Picture 9" descr="getImage3"/>
          <p:cNvPicPr>
            <a:picLocks noChangeAspect="1" noChangeArrowheads="1"/>
          </p:cNvPicPr>
          <p:nvPr/>
        </p:nvPicPr>
        <p:blipFill>
          <a:blip r:embed="rId2"/>
          <a:srcRect r="15840" b="11406"/>
          <a:stretch>
            <a:fillRect/>
          </a:stretch>
        </p:blipFill>
        <p:spPr bwMode="auto">
          <a:xfrm>
            <a:off x="4038600" y="0"/>
            <a:ext cx="4534889" cy="3581400"/>
          </a:xfrm>
          <a:prstGeom prst="rect">
            <a:avLst/>
          </a:prstGeom>
          <a:noFill/>
        </p:spPr>
      </p:pic>
      <p:pic>
        <p:nvPicPr>
          <p:cNvPr id="5" name="Picture 6" descr="288794-001"/>
          <p:cNvPicPr>
            <a:picLocks noChangeAspect="1" noChangeArrowheads="1"/>
          </p:cNvPicPr>
          <p:nvPr/>
        </p:nvPicPr>
        <p:blipFill>
          <a:blip r:embed="rId3"/>
          <a:srcRect/>
          <a:stretch>
            <a:fillRect/>
          </a:stretch>
        </p:blipFill>
        <p:spPr bwMode="auto">
          <a:xfrm>
            <a:off x="6553200" y="3411006"/>
            <a:ext cx="2590800" cy="3446994"/>
          </a:xfrm>
          <a:prstGeom prst="rect">
            <a:avLst/>
          </a:prstGeom>
          <a:noFill/>
        </p:spPr>
      </p:pic>
      <p:pic>
        <p:nvPicPr>
          <p:cNvPr id="6" name="Picture 13" descr="Безымянный"/>
          <p:cNvPicPr>
            <a:picLocks noChangeAspect="1" noChangeArrowheads="1"/>
          </p:cNvPicPr>
          <p:nvPr/>
        </p:nvPicPr>
        <p:blipFill>
          <a:blip r:embed="rId4"/>
          <a:srcRect/>
          <a:stretch>
            <a:fillRect/>
          </a:stretch>
        </p:blipFill>
        <p:spPr bwMode="auto">
          <a:xfrm>
            <a:off x="3810000" y="3429000"/>
            <a:ext cx="2667000" cy="3429000"/>
          </a:xfrm>
          <a:prstGeom prst="rect">
            <a:avLst/>
          </a:prstGeom>
          <a:noFill/>
          <a:ln w="38100">
            <a:solidFill>
              <a:srgbClr val="A50021"/>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solidFill>
                  <a:srgbClr val="00B050"/>
                </a:solidFill>
              </a:rPr>
              <a:t>Вспоминаем </a:t>
            </a:r>
            <a:r>
              <a:rPr lang="ru-RU" dirty="0" smtClean="0"/>
              <a:t> </a:t>
            </a:r>
            <a:endParaRPr lang="ru-RU" dirty="0"/>
          </a:p>
        </p:txBody>
      </p:sp>
      <p:sp>
        <p:nvSpPr>
          <p:cNvPr id="3" name="Содержимое 2"/>
          <p:cNvSpPr>
            <a:spLocks noGrp="1"/>
          </p:cNvSpPr>
          <p:nvPr>
            <p:ph idx="1"/>
          </p:nvPr>
        </p:nvSpPr>
        <p:spPr/>
        <p:txBody>
          <a:bodyPr/>
          <a:lstStyle/>
          <a:p>
            <a:r>
              <a:rPr lang="ru-RU" b="1" dirty="0" smtClean="0">
                <a:solidFill>
                  <a:srgbClr val="0070C0"/>
                </a:solidFill>
              </a:rPr>
              <a:t>Как называется индивидуальное развитие  организма?</a:t>
            </a:r>
          </a:p>
          <a:p>
            <a:endParaRPr lang="ru-RU" dirty="0" smtClean="0"/>
          </a:p>
          <a:p>
            <a:endParaRPr lang="ru-RU" dirty="0" smtClean="0"/>
          </a:p>
          <a:p>
            <a:endParaRPr lang="ru-RU" dirty="0" smtClean="0"/>
          </a:p>
          <a:p>
            <a:r>
              <a:rPr lang="ru-RU" b="1" i="1" dirty="0" smtClean="0">
                <a:solidFill>
                  <a:srgbClr val="C00000"/>
                </a:solidFill>
              </a:rPr>
              <a:t>ОНТОГЕНЕЗ</a:t>
            </a:r>
            <a:endParaRPr lang="ru-RU" b="1" i="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box(in)">
                                      <p:cBhvr>
                                        <p:cTn id="1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1" descr="magichild"/>
          <p:cNvPicPr>
            <a:picLocks noChangeAspect="1" noChangeArrowheads="1"/>
          </p:cNvPicPr>
          <p:nvPr/>
        </p:nvPicPr>
        <p:blipFill>
          <a:blip r:embed="rId2"/>
          <a:srcRect/>
          <a:stretch>
            <a:fillRect/>
          </a:stretch>
        </p:blipFill>
        <p:spPr bwMode="auto">
          <a:xfrm>
            <a:off x="4343400" y="0"/>
            <a:ext cx="4800600" cy="6858000"/>
          </a:xfrm>
          <a:prstGeom prst="rect">
            <a:avLst/>
          </a:prstGeom>
          <a:noFill/>
        </p:spPr>
      </p:pic>
      <p:pic>
        <p:nvPicPr>
          <p:cNvPr id="4" name="Picture 5" descr="й"/>
          <p:cNvPicPr>
            <a:picLocks noChangeAspect="1" noChangeArrowheads="1"/>
          </p:cNvPicPr>
          <p:nvPr/>
        </p:nvPicPr>
        <p:blipFill>
          <a:blip r:embed="rId3"/>
          <a:srcRect/>
          <a:stretch>
            <a:fillRect/>
          </a:stretch>
        </p:blipFill>
        <p:spPr bwMode="auto">
          <a:xfrm>
            <a:off x="0" y="0"/>
            <a:ext cx="4267200" cy="6858000"/>
          </a:xfrm>
          <a:prstGeom prst="rect">
            <a:avLst/>
          </a:prstGeom>
          <a:noFill/>
        </p:spPr>
      </p:pic>
      <p:sp>
        <p:nvSpPr>
          <p:cNvPr id="2" name="Заголовок 1"/>
          <p:cNvSpPr>
            <a:spLocks noGrp="1"/>
          </p:cNvSpPr>
          <p:nvPr>
            <p:ph type="title"/>
          </p:nvPr>
        </p:nvSpPr>
        <p:spPr/>
        <p:txBody>
          <a:bodyPr/>
          <a:lstStyle/>
          <a:p>
            <a:pPr algn="ctr"/>
            <a:r>
              <a:rPr lang="ru-RU" b="1" i="1" u="sng" dirty="0" smtClean="0">
                <a:solidFill>
                  <a:srgbClr val="C00000"/>
                </a:solidFill>
              </a:rPr>
              <a:t>ОНТОГЕНЕЗ</a:t>
            </a:r>
            <a:endParaRPr lang="ru-RU" b="1" i="1" u="sng" dirty="0">
              <a:solidFill>
                <a:srgbClr val="C00000"/>
              </a:solidFill>
            </a:endParaRPr>
          </a:p>
        </p:txBody>
      </p:sp>
      <p:sp>
        <p:nvSpPr>
          <p:cNvPr id="3" name="Содержимое 2"/>
          <p:cNvSpPr>
            <a:spLocks noGrp="1"/>
          </p:cNvSpPr>
          <p:nvPr>
            <p:ph idx="1"/>
          </p:nvPr>
        </p:nvSpPr>
        <p:spPr>
          <a:xfrm>
            <a:off x="0" y="1600200"/>
            <a:ext cx="9144000" cy="4525963"/>
          </a:xfrm>
        </p:spPr>
        <p:txBody>
          <a:bodyPr/>
          <a:lstStyle/>
          <a:p>
            <a:pPr>
              <a:buNone/>
            </a:pPr>
            <a:endParaRPr lang="ru-RU" b="1" dirty="0" smtClean="0">
              <a:solidFill>
                <a:srgbClr val="0070C0"/>
              </a:solidFill>
            </a:endParaRPr>
          </a:p>
          <a:p>
            <a:pPr>
              <a:buNone/>
            </a:pPr>
            <a:endParaRPr lang="ru-RU" b="1" u="sng" dirty="0" smtClean="0">
              <a:solidFill>
                <a:srgbClr val="0070C0"/>
              </a:solidFill>
            </a:endParaRPr>
          </a:p>
          <a:p>
            <a:pPr>
              <a:buNone/>
            </a:pPr>
            <a:r>
              <a:rPr lang="ru-RU" b="1" u="sng" dirty="0" smtClean="0">
                <a:solidFill>
                  <a:srgbClr val="003300"/>
                </a:solidFill>
              </a:rPr>
              <a:t>Эмбриональное развитие</a:t>
            </a:r>
          </a:p>
          <a:p>
            <a:pPr>
              <a:buNone/>
            </a:pPr>
            <a:endParaRPr lang="ru-RU" b="1" dirty="0" smtClean="0">
              <a:solidFill>
                <a:srgbClr val="0070C0"/>
              </a:solidFill>
            </a:endParaRPr>
          </a:p>
          <a:p>
            <a:pPr>
              <a:buNone/>
            </a:pPr>
            <a:r>
              <a:rPr lang="ru-RU" b="1" dirty="0" smtClean="0">
                <a:solidFill>
                  <a:srgbClr val="800000"/>
                </a:solidFill>
              </a:rPr>
              <a:t>                          </a:t>
            </a:r>
            <a:r>
              <a:rPr lang="ru-RU" b="1" u="sng" dirty="0" smtClean="0">
                <a:solidFill>
                  <a:srgbClr val="800000"/>
                </a:solidFill>
              </a:rPr>
              <a:t>Постэмбриональное развитие</a:t>
            </a:r>
          </a:p>
        </p:txBody>
      </p:sp>
      <p:sp>
        <p:nvSpPr>
          <p:cNvPr id="7" name="Стрелка вниз 6"/>
          <p:cNvSpPr/>
          <p:nvPr/>
        </p:nvSpPr>
        <p:spPr>
          <a:xfrm rot="1843309">
            <a:off x="3030282" y="1047597"/>
            <a:ext cx="381000" cy="1660554"/>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C000"/>
              </a:solidFill>
            </a:endParaRPr>
          </a:p>
        </p:txBody>
      </p:sp>
      <p:sp>
        <p:nvSpPr>
          <p:cNvPr id="8" name="Стрелка вниз 7"/>
          <p:cNvSpPr/>
          <p:nvPr/>
        </p:nvSpPr>
        <p:spPr>
          <a:xfrm rot="20365524">
            <a:off x="5474564" y="1126906"/>
            <a:ext cx="381000" cy="2603756"/>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Безымянный"/>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a:ln w="38100">
            <a:solidFill>
              <a:srgbClr val="A50021"/>
            </a:solidFill>
            <a:miter lim="800000"/>
            <a:headEnd/>
            <a:tailEnd/>
          </a:ln>
        </p:spPr>
      </p:pic>
      <p:sp>
        <p:nvSpPr>
          <p:cNvPr id="2" name="Заголовок 1"/>
          <p:cNvSpPr>
            <a:spLocks noGrp="1"/>
          </p:cNvSpPr>
          <p:nvPr>
            <p:ph type="title"/>
          </p:nvPr>
        </p:nvSpPr>
        <p:spPr/>
        <p:txBody>
          <a:bodyPr>
            <a:normAutofit fontScale="90000"/>
          </a:bodyPr>
          <a:lstStyle/>
          <a:p>
            <a:r>
              <a:rPr lang="ru-RU" b="1" dirty="0" smtClean="0">
                <a:solidFill>
                  <a:srgbClr val="0070C0"/>
                </a:solidFill>
              </a:rPr>
              <a:t>Постэмбриональное развитие:</a:t>
            </a:r>
            <a:endParaRPr lang="ru-RU" b="1" dirty="0">
              <a:solidFill>
                <a:srgbClr val="0070C0"/>
              </a:solidFill>
            </a:endParaRPr>
          </a:p>
        </p:txBody>
      </p:sp>
      <p:sp>
        <p:nvSpPr>
          <p:cNvPr id="5" name="Прямоугольник 4"/>
          <p:cNvSpPr/>
          <p:nvPr/>
        </p:nvSpPr>
        <p:spPr>
          <a:xfrm>
            <a:off x="2743200" y="4419600"/>
            <a:ext cx="7256963" cy="1446550"/>
          </a:xfrm>
          <a:prstGeom prst="rect">
            <a:avLst/>
          </a:prstGeom>
        </p:spPr>
        <p:txBody>
          <a:bodyPr wrap="square">
            <a:spAutoFit/>
          </a:bodyPr>
          <a:lstStyle/>
          <a:p>
            <a:r>
              <a:rPr lang="ru-RU" sz="4400" b="1" i="1" dirty="0" smtClean="0">
                <a:solidFill>
                  <a:srgbClr val="7030A0"/>
                </a:solidFill>
              </a:rPr>
              <a:t>Момент рождения человека</a:t>
            </a:r>
            <a:endParaRPr lang="ru-RU" sz="4400" b="1" i="1" dirty="0">
              <a:solidFill>
                <a:srgbClr val="7030A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4" descr="224"/>
          <p:cNvPicPr>
            <a:picLocks noChangeAspect="1" noChangeArrowheads="1"/>
          </p:cNvPicPr>
          <p:nvPr/>
        </p:nvPicPr>
        <p:blipFill>
          <a:blip r:embed="rId2"/>
          <a:srcRect/>
          <a:stretch>
            <a:fillRect/>
          </a:stretch>
        </p:blipFill>
        <p:spPr bwMode="auto">
          <a:xfrm>
            <a:off x="5029200" y="5110163"/>
            <a:ext cx="1511300" cy="1747837"/>
          </a:xfrm>
          <a:prstGeom prst="rect">
            <a:avLst/>
          </a:prstGeom>
          <a:noFill/>
        </p:spPr>
      </p:pic>
      <p:sp>
        <p:nvSpPr>
          <p:cNvPr id="2" name="Заголовок 1"/>
          <p:cNvSpPr>
            <a:spLocks noGrp="1"/>
          </p:cNvSpPr>
          <p:nvPr>
            <p:ph type="title"/>
          </p:nvPr>
        </p:nvSpPr>
        <p:spPr>
          <a:xfrm>
            <a:off x="2362200" y="274638"/>
            <a:ext cx="4800600" cy="1143000"/>
          </a:xfrm>
        </p:spPr>
        <p:txBody>
          <a:bodyPr>
            <a:noAutofit/>
          </a:bodyPr>
          <a:lstStyle/>
          <a:p>
            <a:r>
              <a:rPr lang="ru-RU" sz="3200" b="1" i="1" dirty="0" smtClean="0">
                <a:solidFill>
                  <a:srgbClr val="00B050"/>
                </a:solidFill>
              </a:rPr>
              <a:t>Период новорожденности или грудной возраст</a:t>
            </a:r>
            <a:endParaRPr lang="ru-RU" sz="3200" b="1" i="1" dirty="0">
              <a:solidFill>
                <a:srgbClr val="00B050"/>
              </a:solidFill>
            </a:endParaRPr>
          </a:p>
        </p:txBody>
      </p:sp>
      <p:sp>
        <p:nvSpPr>
          <p:cNvPr id="3" name="Содержимое 2"/>
          <p:cNvSpPr>
            <a:spLocks noGrp="1"/>
          </p:cNvSpPr>
          <p:nvPr>
            <p:ph idx="1"/>
          </p:nvPr>
        </p:nvSpPr>
        <p:spPr>
          <a:xfrm>
            <a:off x="152400" y="1600200"/>
            <a:ext cx="6858000" cy="5257800"/>
          </a:xfrm>
        </p:spPr>
        <p:txBody>
          <a:bodyPr>
            <a:normAutofit fontScale="25000" lnSpcReduction="20000"/>
          </a:bodyPr>
          <a:lstStyle/>
          <a:p>
            <a:pPr>
              <a:buNone/>
            </a:pPr>
            <a:endParaRPr lang="ru-RU" sz="4900" dirty="0" smtClean="0"/>
          </a:p>
          <a:p>
            <a:pPr>
              <a:buNone/>
            </a:pPr>
            <a:endParaRPr lang="ru-RU" sz="5600" b="1" dirty="0" smtClean="0">
              <a:solidFill>
                <a:srgbClr val="00B0F0"/>
              </a:solidFill>
            </a:endParaRPr>
          </a:p>
          <a:p>
            <a:pPr>
              <a:buNone/>
            </a:pPr>
            <a:endParaRPr lang="ru-RU" sz="5600" b="1" dirty="0" smtClean="0">
              <a:solidFill>
                <a:srgbClr val="00B0F0"/>
              </a:solidFill>
            </a:endParaRPr>
          </a:p>
          <a:p>
            <a:pPr>
              <a:buNone/>
            </a:pPr>
            <a:r>
              <a:rPr lang="ru-RU" sz="5600" b="1" dirty="0" smtClean="0">
                <a:solidFill>
                  <a:srgbClr val="00B0F0"/>
                </a:solidFill>
              </a:rPr>
              <a:t>До месяца ребенок считается новорожденным. Период от месяца до года называется грудным. Первый месяц поза новорожденного напоминает положение плода в матке. Большую часть суток он спит. Просыпается лишь ко времени кормления. Уход за новорожденным требует особой чистоты, поддержания постоянной температуры в комнате, строгого соблюдения времени кормления. Несоблюдение времени кормления нарушает сон, делает ребенка беспокойным, при этом расстраивается пищеварение. Гармоничное развитие ребенка происходит при грудном вскармливании, так как материнское молоко содержит все вещества, обеспечивающие его рост и развитие.</a:t>
            </a:r>
          </a:p>
          <a:p>
            <a:pPr>
              <a:buNone/>
            </a:pPr>
            <a:r>
              <a:rPr lang="ru-RU" sz="5600" b="1" dirty="0" smtClean="0">
                <a:solidFill>
                  <a:srgbClr val="00B0F0"/>
                </a:solidFill>
              </a:rPr>
              <a:t>На шестой неделе ребенок удерживает головку, распрямляет ножки, в 6 месяцев уже начинает сидеть. Активные движения способствуют росту и развитию мышц, укреплению костной системы, лучшему обеспечению организма питательными веществами и кислородом, а главное, они нормализуют деятельность нервной системы. В основе физического воспитания грудных детей должны лежать три правила: постепенность усложнения упражнений, повторяемость, систематичность (рис. 129).</a:t>
            </a:r>
          </a:p>
          <a:p>
            <a:pPr>
              <a:buNone/>
            </a:pPr>
            <a:r>
              <a:rPr lang="ru-RU" sz="5600" b="1" dirty="0" smtClean="0">
                <a:solidFill>
                  <a:srgbClr val="00B0F0"/>
                </a:solidFill>
              </a:rPr>
              <a:t>Хорошее физическое и психическое развитие ребенка определяется рациональным режимом.</a:t>
            </a:r>
          </a:p>
          <a:p>
            <a:endParaRPr lang="ru-RU" dirty="0"/>
          </a:p>
        </p:txBody>
      </p:sp>
      <p:pic>
        <p:nvPicPr>
          <p:cNvPr id="4" name="Рисунок 3"/>
          <p:cNvPicPr/>
          <p:nvPr/>
        </p:nvPicPr>
        <p:blipFill>
          <a:blip r:embed="rId3"/>
          <a:srcRect/>
          <a:stretch>
            <a:fillRect/>
          </a:stretch>
        </p:blipFill>
        <p:spPr bwMode="auto">
          <a:xfrm>
            <a:off x="7162801" y="0"/>
            <a:ext cx="1981200" cy="6858000"/>
          </a:xfrm>
          <a:prstGeom prst="rect">
            <a:avLst/>
          </a:prstGeom>
          <a:noFill/>
          <a:ln w="9525">
            <a:noFill/>
            <a:miter lim="800000"/>
            <a:headEnd/>
            <a:tailEnd/>
          </a:ln>
        </p:spPr>
      </p:pic>
      <p:pic>
        <p:nvPicPr>
          <p:cNvPr id="5" name="Picture 7" descr="313797-002"/>
          <p:cNvPicPr>
            <a:picLocks noChangeAspect="1" noChangeArrowheads="1"/>
          </p:cNvPicPr>
          <p:nvPr/>
        </p:nvPicPr>
        <p:blipFill>
          <a:blip r:embed="rId4"/>
          <a:srcRect/>
          <a:stretch>
            <a:fillRect/>
          </a:stretch>
        </p:blipFill>
        <p:spPr bwMode="auto">
          <a:xfrm>
            <a:off x="1" y="0"/>
            <a:ext cx="2362199" cy="1828800"/>
          </a:xfrm>
          <a:prstGeom prst="rect">
            <a:avLst/>
          </a:prstGeom>
          <a:noFill/>
        </p:spPr>
      </p:pic>
      <p:pic>
        <p:nvPicPr>
          <p:cNvPr id="7" name="Picture 6" descr="303055-006"/>
          <p:cNvPicPr>
            <a:picLocks noChangeAspect="1" noChangeArrowheads="1"/>
          </p:cNvPicPr>
          <p:nvPr/>
        </p:nvPicPr>
        <p:blipFill>
          <a:blip r:embed="rId5"/>
          <a:srcRect/>
          <a:stretch>
            <a:fillRect/>
          </a:stretch>
        </p:blipFill>
        <p:spPr bwMode="auto">
          <a:xfrm>
            <a:off x="7162800" y="5105400"/>
            <a:ext cx="1981200" cy="1752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0" fill="hold"/>
                                        <p:tgtEl>
                                          <p:spTgt spid="8"/>
                                        </p:tgtEl>
                                        <p:attrNameLst>
                                          <p:attrName>ppt_x</p:attrName>
                                        </p:attrNameLst>
                                      </p:cBhvr>
                                      <p:tavLst>
                                        <p:tav tm="0">
                                          <p:val>
                                            <p:strVal val="#ppt_x"/>
                                          </p:val>
                                        </p:tav>
                                        <p:tav tm="100000">
                                          <p:val>
                                            <p:strVal val="#ppt_x"/>
                                          </p:val>
                                        </p:tav>
                                      </p:tavLst>
                                    </p:anim>
                                    <p:anim calcmode="lin" valueType="num">
                                      <p:cBhvr additive="base">
                                        <p:cTn id="8" dur="5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38400" y="274638"/>
            <a:ext cx="4343400" cy="1143000"/>
          </a:xfrm>
        </p:spPr>
        <p:txBody>
          <a:bodyPr>
            <a:normAutofit/>
          </a:bodyPr>
          <a:lstStyle/>
          <a:p>
            <a:r>
              <a:rPr lang="ru-RU" sz="3600" b="1" i="1" dirty="0" smtClean="0">
                <a:solidFill>
                  <a:srgbClr val="0070C0"/>
                </a:solidFill>
              </a:rPr>
              <a:t>Раннее детство</a:t>
            </a:r>
            <a:r>
              <a:rPr lang="ru-RU" dirty="0" smtClean="0">
                <a:solidFill>
                  <a:srgbClr val="0070C0"/>
                </a:solidFill>
              </a:rPr>
              <a:t>. </a:t>
            </a:r>
            <a:endParaRPr lang="ru-RU" dirty="0">
              <a:solidFill>
                <a:srgbClr val="0070C0"/>
              </a:solidFill>
            </a:endParaRPr>
          </a:p>
        </p:txBody>
      </p:sp>
      <p:sp>
        <p:nvSpPr>
          <p:cNvPr id="3" name="Содержимое 2"/>
          <p:cNvSpPr>
            <a:spLocks noGrp="1"/>
          </p:cNvSpPr>
          <p:nvPr>
            <p:ph idx="1"/>
          </p:nvPr>
        </p:nvSpPr>
        <p:spPr>
          <a:xfrm>
            <a:off x="2743200" y="1219200"/>
            <a:ext cx="3581400" cy="5638799"/>
          </a:xfrm>
        </p:spPr>
        <p:txBody>
          <a:bodyPr>
            <a:normAutofit fontScale="47500" lnSpcReduction="20000"/>
          </a:bodyPr>
          <a:lstStyle/>
          <a:p>
            <a:pPr>
              <a:buNone/>
            </a:pPr>
            <a:r>
              <a:rPr lang="ru-RU" sz="3400" b="1" dirty="0" smtClean="0">
                <a:solidFill>
                  <a:srgbClr val="00B050"/>
                </a:solidFill>
              </a:rPr>
              <a:t>В возрасте от года до трех лет ребенок усиленно растет, питается той же пищей, что и взрослые, у него проявляется стремление к самостоятельному познанию мира, тяга к самоутверждению. В этом возрасте ребенок начинает ходить и овладевает различными способами манипулирования с предметами. Осваивается много новых двигательных навыков.</a:t>
            </a:r>
          </a:p>
          <a:p>
            <a:pPr>
              <a:buNone/>
            </a:pPr>
            <a:r>
              <a:rPr lang="ru-RU" sz="3400" b="1" dirty="0" smtClean="0">
                <a:solidFill>
                  <a:srgbClr val="00B050"/>
                </a:solidFill>
              </a:rPr>
              <a:t>В процессе игры ребенок подражает взрослым. В этот период важно не подавить стремление ребенка к самостоятельности, чтобы у него не сформировались такие черты характера, как упрямство и капризность.</a:t>
            </a:r>
          </a:p>
          <a:p>
            <a:endParaRPr lang="ru-RU" dirty="0"/>
          </a:p>
        </p:txBody>
      </p:sp>
      <p:pic>
        <p:nvPicPr>
          <p:cNvPr id="4" name="Picture 5" descr="281523-002"/>
          <p:cNvPicPr>
            <a:picLocks noChangeAspect="1" noChangeArrowheads="1"/>
          </p:cNvPicPr>
          <p:nvPr/>
        </p:nvPicPr>
        <p:blipFill>
          <a:blip r:embed="rId2"/>
          <a:srcRect/>
          <a:stretch>
            <a:fillRect/>
          </a:stretch>
        </p:blipFill>
        <p:spPr bwMode="auto">
          <a:xfrm>
            <a:off x="0" y="0"/>
            <a:ext cx="2438399" cy="2743199"/>
          </a:xfrm>
          <a:prstGeom prst="rect">
            <a:avLst/>
          </a:prstGeom>
          <a:noFill/>
        </p:spPr>
      </p:pic>
      <p:pic>
        <p:nvPicPr>
          <p:cNvPr id="5" name="Picture 7" descr="521465-001"/>
          <p:cNvPicPr>
            <a:picLocks noChangeAspect="1" noChangeArrowheads="1"/>
          </p:cNvPicPr>
          <p:nvPr/>
        </p:nvPicPr>
        <p:blipFill>
          <a:blip r:embed="rId3"/>
          <a:srcRect/>
          <a:stretch>
            <a:fillRect/>
          </a:stretch>
        </p:blipFill>
        <p:spPr bwMode="auto">
          <a:xfrm>
            <a:off x="6781800" y="4029075"/>
            <a:ext cx="2362200" cy="2828925"/>
          </a:xfrm>
          <a:prstGeom prst="rect">
            <a:avLst/>
          </a:prstGeom>
          <a:noFill/>
        </p:spPr>
      </p:pic>
      <p:pic>
        <p:nvPicPr>
          <p:cNvPr id="6" name="Picture 8" descr="304303-005"/>
          <p:cNvPicPr>
            <a:picLocks noChangeAspect="1" noChangeArrowheads="1"/>
          </p:cNvPicPr>
          <p:nvPr/>
        </p:nvPicPr>
        <p:blipFill>
          <a:blip r:embed="rId4"/>
          <a:srcRect/>
          <a:stretch>
            <a:fillRect/>
          </a:stretch>
        </p:blipFill>
        <p:spPr bwMode="auto">
          <a:xfrm>
            <a:off x="6705600" y="0"/>
            <a:ext cx="2438400" cy="2514600"/>
          </a:xfrm>
          <a:prstGeom prst="rect">
            <a:avLst/>
          </a:prstGeom>
          <a:noFill/>
        </p:spPr>
      </p:pic>
      <p:pic>
        <p:nvPicPr>
          <p:cNvPr id="7" name="Picture 8" descr="getImage1"/>
          <p:cNvPicPr>
            <a:picLocks noChangeAspect="1" noChangeArrowheads="1"/>
          </p:cNvPicPr>
          <p:nvPr/>
        </p:nvPicPr>
        <p:blipFill>
          <a:blip r:embed="rId5"/>
          <a:srcRect b="28981"/>
          <a:stretch>
            <a:fillRect/>
          </a:stretch>
        </p:blipFill>
        <p:spPr bwMode="auto">
          <a:xfrm>
            <a:off x="0" y="4343401"/>
            <a:ext cx="2819400" cy="2514600"/>
          </a:xfrm>
          <a:prstGeom prst="rect">
            <a:avLst/>
          </a:prstGeom>
          <a:noFill/>
        </p:spPr>
      </p:pic>
      <p:pic>
        <p:nvPicPr>
          <p:cNvPr id="8" name="Picture 7" descr="baby_girl_shaking_rat_a_hc"/>
          <p:cNvPicPr>
            <a:picLocks noChangeAspect="1" noChangeArrowheads="1" noCrop="1"/>
          </p:cNvPicPr>
          <p:nvPr/>
        </p:nvPicPr>
        <p:blipFill>
          <a:blip r:embed="rId6"/>
          <a:srcRect/>
          <a:stretch>
            <a:fillRect/>
          </a:stretch>
        </p:blipFill>
        <p:spPr bwMode="auto">
          <a:xfrm>
            <a:off x="152400" y="2133600"/>
            <a:ext cx="3333750" cy="3333750"/>
          </a:xfrm>
          <a:prstGeom prst="rect">
            <a:avLst/>
          </a:prstGeom>
          <a:noFill/>
        </p:spPr>
      </p:pic>
      <p:pic>
        <p:nvPicPr>
          <p:cNvPr id="9" name="Picture 6" descr="baby_first_birthday_c_a_hc"/>
          <p:cNvPicPr>
            <a:picLocks noChangeAspect="1" noChangeArrowheads="1" noCrop="1"/>
          </p:cNvPicPr>
          <p:nvPr/>
        </p:nvPicPr>
        <p:blipFill>
          <a:blip r:embed="rId7"/>
          <a:srcRect/>
          <a:stretch>
            <a:fillRect/>
          </a:stretch>
        </p:blipFill>
        <p:spPr bwMode="auto">
          <a:xfrm>
            <a:off x="6172200" y="1905000"/>
            <a:ext cx="2700337" cy="270033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9800" y="274638"/>
            <a:ext cx="4495800" cy="1143000"/>
          </a:xfrm>
        </p:spPr>
        <p:txBody>
          <a:bodyPr>
            <a:normAutofit fontScale="90000"/>
          </a:bodyPr>
          <a:lstStyle/>
          <a:p>
            <a:pPr algn="ctr"/>
            <a:r>
              <a:rPr lang="ru-RU" sz="3600" b="1" i="1" dirty="0" smtClean="0">
                <a:solidFill>
                  <a:srgbClr val="00B050"/>
                </a:solidFill>
              </a:rPr>
              <a:t>Дошкольный период</a:t>
            </a:r>
            <a:r>
              <a:rPr lang="ru-RU" b="1" i="1" dirty="0" smtClean="0">
                <a:solidFill>
                  <a:srgbClr val="00B050"/>
                </a:solidFill>
              </a:rPr>
              <a:t>. </a:t>
            </a:r>
            <a:endParaRPr lang="ru-RU" i="1" dirty="0">
              <a:solidFill>
                <a:srgbClr val="00B050"/>
              </a:solidFill>
            </a:endParaRPr>
          </a:p>
        </p:txBody>
      </p:sp>
      <p:sp>
        <p:nvSpPr>
          <p:cNvPr id="3" name="Содержимое 2"/>
          <p:cNvSpPr>
            <a:spLocks noGrp="1"/>
          </p:cNvSpPr>
          <p:nvPr>
            <p:ph idx="1"/>
          </p:nvPr>
        </p:nvSpPr>
        <p:spPr>
          <a:xfrm>
            <a:off x="2438400" y="1219200"/>
            <a:ext cx="4267200" cy="5638800"/>
          </a:xfrm>
        </p:spPr>
        <p:txBody>
          <a:bodyPr>
            <a:normAutofit fontScale="32500" lnSpcReduction="20000"/>
          </a:bodyPr>
          <a:lstStyle/>
          <a:p>
            <a:pPr>
              <a:buNone/>
            </a:pPr>
            <a:endParaRPr lang="ru-RU" sz="3700" b="1" dirty="0" smtClean="0">
              <a:solidFill>
                <a:srgbClr val="00B0F0"/>
              </a:solidFill>
            </a:endParaRPr>
          </a:p>
          <a:p>
            <a:pPr>
              <a:buNone/>
            </a:pPr>
            <a:endParaRPr lang="ru-RU" sz="3700" b="1" dirty="0" smtClean="0">
              <a:solidFill>
                <a:srgbClr val="00B0F0"/>
              </a:solidFill>
            </a:endParaRPr>
          </a:p>
          <a:p>
            <a:pPr>
              <a:buNone/>
            </a:pPr>
            <a:r>
              <a:rPr lang="ru-RU" sz="3700" b="1" dirty="0" smtClean="0">
                <a:solidFill>
                  <a:srgbClr val="00B0F0"/>
                </a:solidFill>
              </a:rPr>
              <a:t>Дошкольный возраст длится от трех до семи лет. В этом возрасте проявляется большой интерес к окружающему миру. Любознательность ребенка так велика, что этот период называют стадией вопросов. Отвечая на вопросы, необходимо придерживаться тактики правдивых, но доступных для ребенка ответов. К. Чуковский считал необходимым сказать ребенку правду на любой интересующий его вопрос. Неправильные объяснения, попытки отмахнуться от вопросов ребенка мо­гут привести к потере интереса и доверия к окружающим.</a:t>
            </a:r>
          </a:p>
          <a:p>
            <a:pPr>
              <a:buNone/>
            </a:pPr>
            <a:r>
              <a:rPr lang="ru-RU" sz="3700" b="1" dirty="0" smtClean="0">
                <a:solidFill>
                  <a:srgbClr val="00B0F0"/>
                </a:solidFill>
              </a:rPr>
              <a:t>В этот период у детей продолжает расти головной мозг и формируется внутренняя речь. Внешним проявлением этого служат разговоры с собой.</a:t>
            </a:r>
          </a:p>
          <a:p>
            <a:pPr>
              <a:buNone/>
            </a:pPr>
            <a:r>
              <a:rPr lang="ru-RU" sz="3700" b="1" dirty="0" smtClean="0">
                <a:solidFill>
                  <a:srgbClr val="00B0F0"/>
                </a:solidFill>
              </a:rPr>
              <a:t>Умственное и физическое развитие ребенка, познание окружающего мира во многом определяется игрой. Для ребенка игра имеет такое же важное значение, как для взрос­лого работа, спорт. В игре ребенок познает первые радости победы, в ней же он получает первые нравственные уроки: сострадания, мудрости, честности, справедливости. Подвижные игры, особенно на чистом воздухе, совершенствуют мышечный аппарат. Дошкольники обладают богатой фантазией и эмоциями.</a:t>
            </a:r>
          </a:p>
          <a:p>
            <a:endParaRPr lang="ru-RU" dirty="0"/>
          </a:p>
        </p:txBody>
      </p:sp>
      <p:pic>
        <p:nvPicPr>
          <p:cNvPr id="5" name="Picture 9" descr="la0299-003"/>
          <p:cNvPicPr>
            <a:picLocks noChangeAspect="1" noChangeArrowheads="1"/>
          </p:cNvPicPr>
          <p:nvPr/>
        </p:nvPicPr>
        <p:blipFill>
          <a:blip r:embed="rId2"/>
          <a:srcRect t="25807"/>
          <a:stretch>
            <a:fillRect/>
          </a:stretch>
        </p:blipFill>
        <p:spPr bwMode="auto">
          <a:xfrm>
            <a:off x="0" y="0"/>
            <a:ext cx="2122487" cy="2362453"/>
          </a:xfrm>
          <a:prstGeom prst="rect">
            <a:avLst/>
          </a:prstGeom>
          <a:noFill/>
          <a:ln w="57150">
            <a:solidFill>
              <a:srgbClr val="A50021"/>
            </a:solidFill>
            <a:miter lim="800000"/>
            <a:headEnd/>
            <a:tailEnd/>
          </a:ln>
        </p:spPr>
      </p:pic>
      <p:pic>
        <p:nvPicPr>
          <p:cNvPr id="9" name="Picture 14" descr="555"/>
          <p:cNvPicPr>
            <a:picLocks noChangeAspect="1" noChangeArrowheads="1"/>
          </p:cNvPicPr>
          <p:nvPr/>
        </p:nvPicPr>
        <p:blipFill>
          <a:blip r:embed="rId3"/>
          <a:srcRect/>
          <a:stretch>
            <a:fillRect/>
          </a:stretch>
        </p:blipFill>
        <p:spPr bwMode="auto">
          <a:xfrm>
            <a:off x="6781800" y="3801428"/>
            <a:ext cx="2362200" cy="3056572"/>
          </a:xfrm>
          <a:prstGeom prst="rect">
            <a:avLst/>
          </a:prstGeom>
          <a:noFill/>
        </p:spPr>
      </p:pic>
      <p:pic>
        <p:nvPicPr>
          <p:cNvPr id="10" name="Picture 13" descr="3"/>
          <p:cNvPicPr>
            <a:picLocks noChangeAspect="1" noChangeArrowheads="1"/>
          </p:cNvPicPr>
          <p:nvPr/>
        </p:nvPicPr>
        <p:blipFill>
          <a:blip r:embed="rId4"/>
          <a:srcRect l="10968" r="4892"/>
          <a:stretch>
            <a:fillRect/>
          </a:stretch>
        </p:blipFill>
        <p:spPr bwMode="auto">
          <a:xfrm>
            <a:off x="0" y="4000504"/>
            <a:ext cx="2571736" cy="2857496"/>
          </a:xfrm>
          <a:prstGeom prst="rect">
            <a:avLst/>
          </a:prstGeom>
          <a:noFill/>
        </p:spPr>
      </p:pic>
      <p:pic>
        <p:nvPicPr>
          <p:cNvPr id="11" name="Picture 16" descr="14709"/>
          <p:cNvPicPr>
            <a:picLocks noChangeAspect="1" noChangeArrowheads="1" noCrop="1"/>
          </p:cNvPicPr>
          <p:nvPr/>
        </p:nvPicPr>
        <p:blipFill>
          <a:blip r:embed="rId5"/>
          <a:srcRect/>
          <a:stretch>
            <a:fillRect/>
          </a:stretch>
        </p:blipFill>
        <p:spPr bwMode="auto">
          <a:xfrm>
            <a:off x="990600" y="2133600"/>
            <a:ext cx="1514475" cy="2090737"/>
          </a:xfrm>
          <a:prstGeom prst="rect">
            <a:avLst/>
          </a:prstGeom>
          <a:noFill/>
        </p:spPr>
      </p:pic>
      <p:pic>
        <p:nvPicPr>
          <p:cNvPr id="12" name="Picture 20" descr="14475"/>
          <p:cNvPicPr>
            <a:picLocks noChangeAspect="1" noChangeArrowheads="1" noCrop="1"/>
          </p:cNvPicPr>
          <p:nvPr/>
        </p:nvPicPr>
        <p:blipFill>
          <a:blip r:embed="rId6"/>
          <a:srcRect/>
          <a:stretch>
            <a:fillRect/>
          </a:stretch>
        </p:blipFill>
        <p:spPr bwMode="auto">
          <a:xfrm flipH="1">
            <a:off x="7759700" y="2819400"/>
            <a:ext cx="1384300" cy="2016125"/>
          </a:xfrm>
          <a:prstGeom prst="rect">
            <a:avLst/>
          </a:prstGeom>
          <a:noFill/>
        </p:spPr>
      </p:pic>
      <p:pic>
        <p:nvPicPr>
          <p:cNvPr id="13" name="Picture 5" descr="304867-001"/>
          <p:cNvPicPr>
            <a:picLocks noChangeAspect="1" noChangeArrowheads="1"/>
          </p:cNvPicPr>
          <p:nvPr/>
        </p:nvPicPr>
        <p:blipFill>
          <a:blip r:embed="rId7"/>
          <a:srcRect/>
          <a:stretch>
            <a:fillRect/>
          </a:stretch>
        </p:blipFill>
        <p:spPr bwMode="auto">
          <a:xfrm>
            <a:off x="6705600" y="1"/>
            <a:ext cx="2438400" cy="2819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path" presetSubtype="0" accel="50000" decel="50000" fill="hold" nodeType="withEffect">
                                  <p:stCondLst>
                                    <p:cond delay="0"/>
                                  </p:stCondLst>
                                  <p:childTnLst>
                                    <p:animMotion origin="layout" path="M -0.00017 0.0578 L 0.02344 0.13179 L 0.04566 0.0578 L 0.06945 0.13179 L 0.09306 0.0578 L 0.11511 0.13179 L 0.13872 0.0578 L 0.16111 0.13179 L 0.18472 0.0578 L 0.20834 0.13179 L 0.23073 0.0578 L 0.25434 0.13179 L 0.27639 0.0578 L 0.3 0.13179 L 0.32379 0.0578 L 0.34601 0.13179 L 0.36997 0.0578 " pathEditMode="relative" rAng="0" ptsTypes="FFFFFFFFFFFFFFFFF">
                                      <p:cBhvr>
                                        <p:cTn id="6" dur="2000" fill="hold"/>
                                        <p:tgtEl>
                                          <p:spTgt spid="11"/>
                                        </p:tgtEl>
                                        <p:attrNameLst>
                                          <p:attrName>ppt_x</p:attrName>
                                          <p:attrName>ppt_y</p:attrName>
                                        </p:attrNameLst>
                                      </p:cBhvr>
                                      <p:rCtr x="185" y="37"/>
                                    </p:animMotion>
                                  </p:childTnLst>
                                </p:cTn>
                              </p:par>
                              <p:par>
                                <p:cTn id="7" presetID="38" presetClass="path" presetSubtype="0" accel="50000" decel="50000" fill="hold" nodeType="withEffect">
                                  <p:stCondLst>
                                    <p:cond delay="0"/>
                                  </p:stCondLst>
                                  <p:childTnLst>
                                    <p:animMotion origin="layout" path="M -2.5E-6 0.04717 L 0.02361 0.13179 L 0.04584 0.04717 L 0.06962 0.13179 L 0.09323 0.04717 L 0.11528 0.13179 L 0.13889 0.04717 L 0.16129 0.13179 L 0.1849 0.04717 L 0.20851 0.13179 L 0.23091 0.04717 L 0.25452 0.13179 L 0.27657 0.04717 L 0.30018 0.13179 L 0.32396 0.04717 L 0.34618 0.13179 L 0.36997 0.04717 " pathEditMode="relative" rAng="0" ptsTypes="FFFFFFFFFFFFFFFFF">
                                      <p:cBhvr>
                                        <p:cTn id="8" dur="2000" spd="-100000" fill="hold"/>
                                        <p:tgtEl>
                                          <p:spTgt spid="11"/>
                                        </p:tgtEl>
                                        <p:attrNameLst>
                                          <p:attrName>ppt_x</p:attrName>
                                          <p:attrName>ppt_y</p:attrName>
                                        </p:attrNameLst>
                                      </p:cBhvr>
                                      <p:rCtr x="185" y="42"/>
                                    </p:animMotion>
                                  </p:childTnLst>
                                </p:cTn>
                              </p:par>
                            </p:childTnLst>
                          </p:cTn>
                        </p:par>
                        <p:par>
                          <p:cTn id="9" fill="hold">
                            <p:stCondLst>
                              <p:cond delay="2000"/>
                            </p:stCondLst>
                            <p:childTnLst>
                              <p:par>
                                <p:cTn id="10" presetID="2" presetClass="entr" presetSubtype="2" fill="hold" nodeType="after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2000" fill="hold"/>
                                        <p:tgtEl>
                                          <p:spTgt spid="12"/>
                                        </p:tgtEl>
                                        <p:attrNameLst>
                                          <p:attrName>ppt_x</p:attrName>
                                        </p:attrNameLst>
                                      </p:cBhvr>
                                      <p:tavLst>
                                        <p:tav tm="0">
                                          <p:val>
                                            <p:strVal val="1+#ppt_w/2"/>
                                          </p:val>
                                        </p:tav>
                                        <p:tav tm="100000">
                                          <p:val>
                                            <p:strVal val="#ppt_x"/>
                                          </p:val>
                                        </p:tav>
                                      </p:tavLst>
                                    </p:anim>
                                    <p:anim calcmode="lin" valueType="num">
                                      <p:cBhvr additive="base">
                                        <p:cTn id="13"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i="1" dirty="0" smtClean="0">
                <a:solidFill>
                  <a:srgbClr val="00B0F0"/>
                </a:solidFill>
              </a:rPr>
              <a:t>Школьный период. </a:t>
            </a:r>
            <a:endParaRPr lang="ru-RU" sz="3200" i="1" dirty="0">
              <a:solidFill>
                <a:srgbClr val="00B0F0"/>
              </a:solidFill>
            </a:endParaRPr>
          </a:p>
        </p:txBody>
      </p:sp>
      <p:sp>
        <p:nvSpPr>
          <p:cNvPr id="3" name="Содержимое 2"/>
          <p:cNvSpPr>
            <a:spLocks noGrp="1"/>
          </p:cNvSpPr>
          <p:nvPr>
            <p:ph idx="1"/>
          </p:nvPr>
        </p:nvSpPr>
        <p:spPr>
          <a:xfrm>
            <a:off x="2362200" y="1143000"/>
            <a:ext cx="3733800" cy="5715000"/>
          </a:xfrm>
        </p:spPr>
        <p:txBody>
          <a:bodyPr>
            <a:normAutofit fontScale="25000" lnSpcReduction="20000"/>
          </a:bodyPr>
          <a:lstStyle/>
          <a:p>
            <a:pPr>
              <a:buNone/>
            </a:pPr>
            <a:r>
              <a:rPr lang="ru-RU" sz="5600" b="1" dirty="0" smtClean="0">
                <a:solidFill>
                  <a:srgbClr val="00B050"/>
                </a:solidFill>
              </a:rPr>
              <a:t>В возрастной период от 7 до 17 лет происходит </a:t>
            </a:r>
            <a:r>
              <a:rPr lang="ru-RU" sz="5600" b="1" dirty="0" err="1" smtClean="0">
                <a:solidFill>
                  <a:srgbClr val="00B050"/>
                </a:solidFill>
              </a:rPr>
              <a:t>перестраивание</a:t>
            </a:r>
            <a:r>
              <a:rPr lang="ru-RU" sz="5600" b="1" dirty="0" smtClean="0">
                <a:solidFill>
                  <a:srgbClr val="00B050"/>
                </a:solidFill>
              </a:rPr>
              <a:t>  деятельности всех органов и систем. Поступление в школу является наиболее трудным этапом в жизни ребенка. Если до школы основным видом деятельности ребенка была игра, то теперь он обязан регу­лировать свою жизнь по требованиям строгой школьной дисциплины. </a:t>
            </a:r>
            <a:r>
              <a:rPr lang="ru-RU" sz="5600" b="1" u="sng" dirty="0" smtClean="0">
                <a:solidFill>
                  <a:srgbClr val="00B050"/>
                </a:solidFill>
              </a:rPr>
              <a:t>Учение—это серьезный, напряженный и достаточно упорный труд. </a:t>
            </a:r>
            <a:r>
              <a:rPr lang="ru-RU" sz="5600" b="1" dirty="0" smtClean="0">
                <a:solidFill>
                  <a:srgbClr val="00B050"/>
                </a:solidFill>
              </a:rPr>
              <a:t>Младшие школьники постепенно овладевают письмом, узнают много об окружающем мире, усваивают опыт, накопленный многими поколениями лю­дей. Обучение в школе шестилетних детей ускоряет развитие у них новых навыков и способностей по сравнению с теми одногодками, которые посещают детские сады. В шко­ле ребенок впервые ощущает на себе влияние коллектив­ного воздействия — в учебе, общественной работе, трудовом воспитании, спорте. Все это способствует гармонично­му, физическому, волевому развитию.</a:t>
            </a:r>
          </a:p>
          <a:p>
            <a:endParaRPr lang="ru-RU" dirty="0"/>
          </a:p>
        </p:txBody>
      </p:sp>
      <p:pic>
        <p:nvPicPr>
          <p:cNvPr id="4" name="Picture 12" descr="41032"/>
          <p:cNvPicPr>
            <a:picLocks noChangeAspect="1" noChangeArrowheads="1"/>
          </p:cNvPicPr>
          <p:nvPr/>
        </p:nvPicPr>
        <p:blipFill>
          <a:blip r:embed="rId2"/>
          <a:srcRect/>
          <a:stretch>
            <a:fillRect/>
          </a:stretch>
        </p:blipFill>
        <p:spPr bwMode="auto">
          <a:xfrm>
            <a:off x="6096000" y="0"/>
            <a:ext cx="3048000" cy="4724400"/>
          </a:xfrm>
          <a:prstGeom prst="rect">
            <a:avLst/>
          </a:prstGeom>
          <a:noFill/>
        </p:spPr>
      </p:pic>
      <p:pic>
        <p:nvPicPr>
          <p:cNvPr id="5" name="Picture 2" descr="20"/>
          <p:cNvPicPr>
            <a:picLocks noChangeAspect="1" noChangeArrowheads="1"/>
          </p:cNvPicPr>
          <p:nvPr/>
        </p:nvPicPr>
        <p:blipFill>
          <a:blip r:embed="rId3"/>
          <a:srcRect l="10449"/>
          <a:stretch>
            <a:fillRect/>
          </a:stretch>
        </p:blipFill>
        <p:spPr bwMode="auto">
          <a:xfrm>
            <a:off x="0" y="2971800"/>
            <a:ext cx="2667000" cy="3886200"/>
          </a:xfrm>
          <a:prstGeom prst="rect">
            <a:avLst/>
          </a:prstGeom>
          <a:noFill/>
          <a:ln w="57150">
            <a:solidFill>
              <a:srgbClr val="000066"/>
            </a:solidFill>
            <a:miter lim="800000"/>
            <a:headEnd/>
            <a:tailEnd/>
          </a:ln>
        </p:spPr>
      </p:pic>
      <p:pic>
        <p:nvPicPr>
          <p:cNvPr id="6" name="Picture 11" descr="BRFCASE"/>
          <p:cNvPicPr>
            <a:picLocks noChangeAspect="1" noChangeArrowheads="1"/>
          </p:cNvPicPr>
          <p:nvPr/>
        </p:nvPicPr>
        <p:blipFill>
          <a:blip r:embed="rId4"/>
          <a:srcRect/>
          <a:stretch>
            <a:fillRect/>
          </a:stretch>
        </p:blipFill>
        <p:spPr bwMode="auto">
          <a:xfrm>
            <a:off x="533400" y="1219200"/>
            <a:ext cx="1617662" cy="1655762"/>
          </a:xfrm>
          <a:prstGeom prst="rect">
            <a:avLst/>
          </a:prstGeom>
          <a:noFill/>
        </p:spPr>
      </p:pic>
      <p:pic>
        <p:nvPicPr>
          <p:cNvPr id="7" name="Picture 19" descr="16327"/>
          <p:cNvPicPr>
            <a:picLocks noChangeAspect="1" noChangeArrowheads="1" noCrop="1"/>
          </p:cNvPicPr>
          <p:nvPr/>
        </p:nvPicPr>
        <p:blipFill>
          <a:blip r:embed="rId5"/>
          <a:srcRect/>
          <a:stretch>
            <a:fillRect/>
          </a:stretch>
        </p:blipFill>
        <p:spPr bwMode="auto">
          <a:xfrm>
            <a:off x="6400800" y="4841875"/>
            <a:ext cx="1836738" cy="2016125"/>
          </a:xfrm>
          <a:prstGeom prst="rect">
            <a:avLst/>
          </a:prstGeom>
          <a:noFill/>
        </p:spPr>
      </p:pic>
      <p:pic>
        <p:nvPicPr>
          <p:cNvPr id="8" name="Picture 18" descr="9733"/>
          <p:cNvPicPr>
            <a:picLocks noChangeAspect="1" noChangeArrowheads="1" noCrop="1"/>
          </p:cNvPicPr>
          <p:nvPr/>
        </p:nvPicPr>
        <p:blipFill>
          <a:blip r:embed="rId6"/>
          <a:srcRect/>
          <a:stretch>
            <a:fillRect/>
          </a:stretch>
        </p:blipFill>
        <p:spPr bwMode="auto">
          <a:xfrm flipH="1">
            <a:off x="5486400" y="-304800"/>
            <a:ext cx="1812925" cy="17875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i="1" dirty="0" smtClean="0">
                <a:solidFill>
                  <a:srgbClr val="00B050"/>
                </a:solidFill>
              </a:rPr>
              <a:t>Подростковый период</a:t>
            </a:r>
            <a:endParaRPr lang="ru-RU" sz="3200" b="1" i="1" dirty="0">
              <a:solidFill>
                <a:srgbClr val="00B050"/>
              </a:solidFill>
            </a:endParaRPr>
          </a:p>
        </p:txBody>
      </p:sp>
      <p:pic>
        <p:nvPicPr>
          <p:cNvPr id="4" name="Picture 9" descr="1detiroma"/>
          <p:cNvPicPr>
            <a:picLocks noGrp="1" noChangeAspect="1" noChangeArrowheads="1"/>
          </p:cNvPicPr>
          <p:nvPr>
            <p:ph idx="1"/>
          </p:nvPr>
        </p:nvPicPr>
        <p:blipFill>
          <a:blip r:embed="rId2"/>
          <a:srcRect/>
          <a:stretch>
            <a:fillRect/>
          </a:stretch>
        </p:blipFill>
        <p:spPr bwMode="auto">
          <a:xfrm>
            <a:off x="0" y="1828800"/>
            <a:ext cx="2895600" cy="3886200"/>
          </a:xfrm>
          <a:prstGeom prst="rect">
            <a:avLst/>
          </a:prstGeom>
          <a:noFill/>
        </p:spPr>
      </p:pic>
      <p:pic>
        <p:nvPicPr>
          <p:cNvPr id="5" name="Picture 10" descr="photo04"/>
          <p:cNvPicPr>
            <a:picLocks noChangeAspect="1" noChangeArrowheads="1"/>
          </p:cNvPicPr>
          <p:nvPr/>
        </p:nvPicPr>
        <p:blipFill>
          <a:blip r:embed="rId3"/>
          <a:srcRect/>
          <a:stretch>
            <a:fillRect/>
          </a:stretch>
        </p:blipFill>
        <p:spPr bwMode="auto">
          <a:xfrm>
            <a:off x="6248400" y="1219200"/>
            <a:ext cx="2895600" cy="4178300"/>
          </a:xfrm>
          <a:prstGeom prst="rect">
            <a:avLst/>
          </a:prstGeom>
          <a:noFill/>
        </p:spPr>
      </p:pic>
      <p:sp>
        <p:nvSpPr>
          <p:cNvPr id="7" name="Прямоугольник 6"/>
          <p:cNvSpPr/>
          <p:nvPr/>
        </p:nvSpPr>
        <p:spPr>
          <a:xfrm>
            <a:off x="2895600" y="1225689"/>
            <a:ext cx="3276600" cy="4247317"/>
          </a:xfrm>
          <a:prstGeom prst="rect">
            <a:avLst/>
          </a:prstGeom>
        </p:spPr>
        <p:txBody>
          <a:bodyPr wrap="square">
            <a:spAutoFit/>
          </a:bodyPr>
          <a:lstStyle/>
          <a:p>
            <a:r>
              <a:rPr lang="ru-RU" b="1" dirty="0" smtClean="0">
                <a:solidFill>
                  <a:srgbClr val="00B0F0"/>
                </a:solidFill>
              </a:rPr>
              <a:t>В 11—15 лет наступает подростковый период. У подростков происходит глубокая перестройка деятельности всех органов и физиологических систем. Эта перестройка связана с интенсивным образованием половых гормонов и половым созреванием. У девочек этот процесс происходит с 11 до 14 лет, а у мальчиков с 12 до 15 лет.</a:t>
            </a:r>
            <a:endParaRPr lang="ru-RU" b="1" dirty="0">
              <a:solidFill>
                <a:srgbClr val="00B0F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smtClean="0">
                <a:solidFill>
                  <a:srgbClr val="00B0F0"/>
                </a:solidFill>
              </a:rPr>
              <a:t>Буклеты</a:t>
            </a:r>
            <a:r>
              <a:rPr lang="ru-RU" dirty="0" smtClean="0"/>
              <a:t> </a:t>
            </a:r>
            <a:endParaRPr lang="ru-RU" dirty="0"/>
          </a:p>
        </p:txBody>
      </p:sp>
      <p:sp>
        <p:nvSpPr>
          <p:cNvPr id="3" name="Содержимое 2"/>
          <p:cNvSpPr>
            <a:spLocks noGrp="1"/>
          </p:cNvSpPr>
          <p:nvPr>
            <p:ph idx="1"/>
          </p:nvPr>
        </p:nvSpPr>
        <p:spPr/>
        <p:txBody>
          <a:bodyPr/>
          <a:lstStyle/>
          <a:p>
            <a:pPr>
              <a:buNone/>
            </a:pPr>
            <a:r>
              <a:rPr lang="ru-RU" b="1" dirty="0" smtClean="0">
                <a:solidFill>
                  <a:srgbClr val="00B050"/>
                </a:solidFill>
              </a:rPr>
              <a:t>Признаки полового созревания девочек </a:t>
            </a:r>
            <a:r>
              <a:rPr lang="ru-RU" b="1" smtClean="0">
                <a:solidFill>
                  <a:srgbClr val="00B050"/>
                </a:solidFill>
              </a:rPr>
              <a:t>и мальчиков</a:t>
            </a:r>
            <a:endParaRPr lang="ru-RU" b="1" dirty="0" smtClean="0">
              <a:solidFill>
                <a:srgbClr val="00B05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lgn="ctr"/>
            <a:r>
              <a:rPr lang="ru-RU" sz="3600" b="1" u="sng" dirty="0" smtClean="0"/>
              <a:t/>
            </a:r>
            <a:br>
              <a:rPr lang="ru-RU" sz="3600" b="1" u="sng" dirty="0" smtClean="0"/>
            </a:br>
            <a:r>
              <a:rPr lang="ru-RU" sz="3600" b="1" dirty="0" smtClean="0">
                <a:solidFill>
                  <a:srgbClr val="00B050"/>
                </a:solidFill>
              </a:rPr>
              <a:t>Закрепление изученного материала.</a:t>
            </a:r>
            <a:r>
              <a:rPr lang="ru-RU" dirty="0" smtClean="0"/>
              <a:t/>
            </a:r>
            <a:br>
              <a:rPr lang="ru-RU" dirty="0" smtClean="0"/>
            </a:br>
            <a:endParaRPr lang="ru-RU" dirty="0"/>
          </a:p>
        </p:txBody>
      </p:sp>
      <p:graphicFrame>
        <p:nvGraphicFramePr>
          <p:cNvPr id="7" name="Содержимое 6"/>
          <p:cNvGraphicFramePr>
            <a:graphicFrameLocks noGrp="1"/>
          </p:cNvGraphicFramePr>
          <p:nvPr>
            <p:ph idx="1"/>
          </p:nvPr>
        </p:nvGraphicFramePr>
        <p:xfrm>
          <a:off x="457200" y="1600200"/>
          <a:ext cx="8153400" cy="2291080"/>
        </p:xfrm>
        <a:graphic>
          <a:graphicData uri="http://schemas.openxmlformats.org/drawingml/2006/table">
            <a:tbl>
              <a:tblPr firstRow="1" bandRow="1">
                <a:tableStyleId>{5C22544A-7EE6-4342-B048-85BDC9FD1C3A}</a:tableStyleId>
              </a:tblPr>
              <a:tblGrid>
                <a:gridCol w="4076700"/>
                <a:gridCol w="4076700"/>
              </a:tblGrid>
              <a:tr h="370840">
                <a:tc>
                  <a:txBody>
                    <a:bodyPr/>
                    <a:lstStyle/>
                    <a:p>
                      <a:pPr>
                        <a:spcBef>
                          <a:spcPts val="145"/>
                        </a:spcBef>
                        <a:spcAft>
                          <a:spcPts val="0"/>
                        </a:spcAft>
                        <a:tabLst>
                          <a:tab pos="4137660" algn="l"/>
                        </a:tabLst>
                      </a:pPr>
                      <a:r>
                        <a:rPr lang="ru-RU" sz="1800" spc="-20" dirty="0">
                          <a:solidFill>
                            <a:srgbClr val="000000"/>
                          </a:solidFill>
                          <a:latin typeface="Times New Roman"/>
                          <a:ea typeface="Times New Roman"/>
                        </a:rPr>
                        <a:t>Периоды развития </a:t>
                      </a:r>
                      <a:endParaRPr lang="ru-RU" sz="1800" dirty="0">
                        <a:latin typeface="Times New Roman"/>
                        <a:ea typeface="Times New Roman"/>
                      </a:endParaRPr>
                    </a:p>
                  </a:txBody>
                  <a:tcPr marL="68580" marR="68580" marT="0" marB="0"/>
                </a:tc>
                <a:tc>
                  <a:txBody>
                    <a:bodyPr/>
                    <a:lstStyle/>
                    <a:p>
                      <a:pPr>
                        <a:spcBef>
                          <a:spcPts val="145"/>
                        </a:spcBef>
                        <a:spcAft>
                          <a:spcPts val="0"/>
                        </a:spcAft>
                        <a:tabLst>
                          <a:tab pos="4137660" algn="l"/>
                        </a:tabLst>
                      </a:pPr>
                      <a:r>
                        <a:rPr lang="ru-RU" sz="1800" spc="-20">
                          <a:solidFill>
                            <a:srgbClr val="000000"/>
                          </a:solidFill>
                          <a:latin typeface="Times New Roman"/>
                          <a:ea typeface="Times New Roman"/>
                        </a:rPr>
                        <a:t>События</a:t>
                      </a:r>
                      <a:endParaRPr lang="ru-RU" sz="1800">
                        <a:latin typeface="Times New Roman"/>
                        <a:ea typeface="Times New Roman"/>
                      </a:endParaRPr>
                    </a:p>
                  </a:txBody>
                  <a:tcPr marL="68580" marR="68580" marT="0" marB="0"/>
                </a:tc>
              </a:tr>
              <a:tr h="370840">
                <a:tc>
                  <a:txBody>
                    <a:bodyPr/>
                    <a:lstStyle/>
                    <a:p>
                      <a:pPr>
                        <a:spcBef>
                          <a:spcPts val="145"/>
                        </a:spcBef>
                        <a:spcAft>
                          <a:spcPts val="0"/>
                        </a:spcAft>
                        <a:tabLst>
                          <a:tab pos="4137660" algn="l"/>
                        </a:tabLst>
                      </a:pPr>
                      <a:r>
                        <a:rPr lang="ru-RU" sz="1800" spc="-20">
                          <a:solidFill>
                            <a:srgbClr val="000000"/>
                          </a:solidFill>
                          <a:latin typeface="Times New Roman"/>
                          <a:ea typeface="Times New Roman"/>
                        </a:rPr>
                        <a:t>1. период новорожденности или грудной</a:t>
                      </a:r>
                      <a:endParaRPr lang="ru-RU" sz="1800">
                        <a:latin typeface="Times New Roman"/>
                        <a:ea typeface="Times New Roman"/>
                      </a:endParaRPr>
                    </a:p>
                    <a:p>
                      <a:pPr>
                        <a:spcBef>
                          <a:spcPts val="145"/>
                        </a:spcBef>
                        <a:spcAft>
                          <a:spcPts val="0"/>
                        </a:spcAft>
                        <a:tabLst>
                          <a:tab pos="4137660" algn="l"/>
                        </a:tabLst>
                      </a:pPr>
                      <a:r>
                        <a:rPr lang="ru-RU" sz="1800" spc="-20">
                          <a:solidFill>
                            <a:srgbClr val="000000"/>
                          </a:solidFill>
                          <a:latin typeface="Times New Roman"/>
                          <a:ea typeface="Times New Roman"/>
                        </a:rPr>
                        <a:t>2. раннее детство</a:t>
                      </a:r>
                      <a:endParaRPr lang="ru-RU" sz="1800">
                        <a:latin typeface="Times New Roman"/>
                        <a:ea typeface="Times New Roman"/>
                      </a:endParaRPr>
                    </a:p>
                    <a:p>
                      <a:pPr>
                        <a:spcBef>
                          <a:spcPts val="145"/>
                        </a:spcBef>
                        <a:spcAft>
                          <a:spcPts val="0"/>
                        </a:spcAft>
                        <a:tabLst>
                          <a:tab pos="4137660" algn="l"/>
                        </a:tabLst>
                      </a:pPr>
                      <a:r>
                        <a:rPr lang="ru-RU" sz="1800" spc="-20">
                          <a:solidFill>
                            <a:srgbClr val="000000"/>
                          </a:solidFill>
                          <a:latin typeface="Times New Roman"/>
                          <a:ea typeface="Times New Roman"/>
                        </a:rPr>
                        <a:t>3. дошкольный период</a:t>
                      </a:r>
                      <a:endParaRPr lang="ru-RU" sz="1800">
                        <a:latin typeface="Times New Roman"/>
                        <a:ea typeface="Times New Roman"/>
                      </a:endParaRPr>
                    </a:p>
                    <a:p>
                      <a:pPr>
                        <a:spcBef>
                          <a:spcPts val="145"/>
                        </a:spcBef>
                        <a:spcAft>
                          <a:spcPts val="0"/>
                        </a:spcAft>
                        <a:tabLst>
                          <a:tab pos="4137660" algn="l"/>
                        </a:tabLst>
                      </a:pPr>
                      <a:r>
                        <a:rPr lang="ru-RU" sz="1800" spc="-20">
                          <a:solidFill>
                            <a:srgbClr val="000000"/>
                          </a:solidFill>
                          <a:latin typeface="Times New Roman"/>
                          <a:ea typeface="Times New Roman"/>
                        </a:rPr>
                        <a:t>4. школьный период</a:t>
                      </a:r>
                      <a:endParaRPr lang="ru-RU" sz="1800">
                        <a:latin typeface="Times New Roman"/>
                        <a:ea typeface="Times New Roman"/>
                      </a:endParaRPr>
                    </a:p>
                    <a:p>
                      <a:pPr>
                        <a:spcBef>
                          <a:spcPts val="145"/>
                        </a:spcBef>
                        <a:spcAft>
                          <a:spcPts val="0"/>
                        </a:spcAft>
                        <a:tabLst>
                          <a:tab pos="4137660" algn="l"/>
                        </a:tabLst>
                      </a:pPr>
                      <a:r>
                        <a:rPr lang="ru-RU" sz="1800" spc="-20">
                          <a:solidFill>
                            <a:srgbClr val="000000"/>
                          </a:solidFill>
                          <a:latin typeface="Times New Roman"/>
                          <a:ea typeface="Times New Roman"/>
                        </a:rPr>
                        <a:t>5. подростковый или юношеский период</a:t>
                      </a:r>
                      <a:endParaRPr lang="ru-RU" sz="1800">
                        <a:latin typeface="Times New Roman"/>
                        <a:ea typeface="Times New Roman"/>
                      </a:endParaRPr>
                    </a:p>
                  </a:txBody>
                  <a:tcPr marL="68580" marR="68580" marT="0" marB="0"/>
                </a:tc>
                <a:tc>
                  <a:txBody>
                    <a:bodyPr/>
                    <a:lstStyle/>
                    <a:p>
                      <a:pPr>
                        <a:spcAft>
                          <a:spcPts val="0"/>
                        </a:spcAft>
                      </a:pPr>
                      <a:r>
                        <a:rPr lang="ru-RU" sz="1800" spc="-50" dirty="0">
                          <a:solidFill>
                            <a:srgbClr val="000000"/>
                          </a:solidFill>
                          <a:latin typeface="Times New Roman"/>
                          <a:ea typeface="Times New Roman"/>
                        </a:rPr>
                        <a:t>А) большой интерес к окружающему миру</a:t>
                      </a:r>
                      <a:endParaRPr lang="ru-RU" sz="1800" dirty="0">
                        <a:latin typeface="Times New Roman"/>
                        <a:ea typeface="Times New Roman"/>
                      </a:endParaRPr>
                    </a:p>
                    <a:p>
                      <a:pPr>
                        <a:spcAft>
                          <a:spcPts val="0"/>
                        </a:spcAft>
                      </a:pPr>
                      <a:r>
                        <a:rPr lang="ru-RU" sz="1800" spc="-50" dirty="0">
                          <a:solidFill>
                            <a:srgbClr val="000000"/>
                          </a:solidFill>
                          <a:latin typeface="Times New Roman"/>
                          <a:ea typeface="Times New Roman"/>
                        </a:rPr>
                        <a:t>Б) происходит глубокая перестройка организма</a:t>
                      </a:r>
                      <a:endParaRPr lang="ru-RU" sz="1800" dirty="0">
                        <a:latin typeface="Times New Roman"/>
                        <a:ea typeface="Times New Roman"/>
                      </a:endParaRPr>
                    </a:p>
                    <a:p>
                      <a:pPr>
                        <a:spcAft>
                          <a:spcPts val="0"/>
                        </a:spcAft>
                      </a:pPr>
                      <a:r>
                        <a:rPr lang="ru-RU" sz="1800" spc="-50" dirty="0">
                          <a:solidFill>
                            <a:srgbClr val="000000"/>
                          </a:solidFill>
                          <a:latin typeface="Times New Roman"/>
                          <a:ea typeface="Times New Roman"/>
                        </a:rPr>
                        <a:t>В) ускоряется умственное развитие, и приобретаются новые навыки</a:t>
                      </a:r>
                      <a:endParaRPr lang="ru-RU" sz="1800" dirty="0">
                        <a:latin typeface="Times New Roman"/>
                        <a:ea typeface="Times New Roman"/>
                      </a:endParaRPr>
                    </a:p>
                    <a:p>
                      <a:pPr>
                        <a:spcAft>
                          <a:spcPts val="0"/>
                        </a:spcAft>
                      </a:pPr>
                      <a:r>
                        <a:rPr lang="ru-RU" sz="1800" spc="-50" dirty="0">
                          <a:solidFill>
                            <a:srgbClr val="000000"/>
                          </a:solidFill>
                          <a:latin typeface="Times New Roman"/>
                          <a:ea typeface="Times New Roman"/>
                        </a:rPr>
                        <a:t>Г)большую часть суток спит</a:t>
                      </a:r>
                      <a:endParaRPr lang="ru-RU" sz="1800" dirty="0">
                        <a:latin typeface="Times New Roman"/>
                        <a:ea typeface="Times New Roman"/>
                      </a:endParaRPr>
                    </a:p>
                    <a:p>
                      <a:pPr>
                        <a:spcAft>
                          <a:spcPts val="0"/>
                        </a:spcAft>
                      </a:pPr>
                      <a:r>
                        <a:rPr lang="ru-RU" sz="1800" spc="-50" dirty="0">
                          <a:solidFill>
                            <a:srgbClr val="000000"/>
                          </a:solidFill>
                          <a:latin typeface="Times New Roman"/>
                          <a:ea typeface="Times New Roman"/>
                        </a:rPr>
                        <a:t>Д) осваивает много двигательных навыков</a:t>
                      </a:r>
                      <a:endParaRPr lang="ru-RU" sz="1800" dirty="0">
                        <a:latin typeface="Times New Roman"/>
                        <a:ea typeface="Times New Roman"/>
                      </a:endParaRPr>
                    </a:p>
                  </a:txBody>
                  <a:tcPr marL="68580" marR="68580" marT="0" marB="0"/>
                </a:tc>
              </a:tr>
            </a:tbl>
          </a:graphicData>
        </a:graphic>
      </p:graphicFrame>
      <p:graphicFrame>
        <p:nvGraphicFramePr>
          <p:cNvPr id="8" name="Содержимое 6"/>
          <p:cNvGraphicFramePr>
            <a:graphicFrameLocks/>
          </p:cNvGraphicFramePr>
          <p:nvPr/>
        </p:nvGraphicFramePr>
        <p:xfrm>
          <a:off x="533400" y="4343400"/>
          <a:ext cx="4419600" cy="1793240"/>
        </p:xfrm>
        <a:graphic>
          <a:graphicData uri="http://schemas.openxmlformats.org/drawingml/2006/table">
            <a:tbl>
              <a:tblPr firstRow="1" bandRow="1">
                <a:tableStyleId>{5C22544A-7EE6-4342-B048-85BDC9FD1C3A}</a:tableStyleId>
              </a:tblPr>
              <a:tblGrid>
                <a:gridCol w="2209800"/>
                <a:gridCol w="2209800"/>
              </a:tblGrid>
              <a:tr h="370840">
                <a:tc>
                  <a:txBody>
                    <a:bodyPr/>
                    <a:lstStyle/>
                    <a:p>
                      <a:pPr>
                        <a:spcBef>
                          <a:spcPts val="145"/>
                        </a:spcBef>
                        <a:spcAft>
                          <a:spcPts val="0"/>
                        </a:spcAft>
                        <a:tabLst>
                          <a:tab pos="4137660" algn="l"/>
                        </a:tabLst>
                      </a:pPr>
                      <a:r>
                        <a:rPr lang="ru-RU" sz="1800" spc="-20" dirty="0">
                          <a:solidFill>
                            <a:srgbClr val="000000"/>
                          </a:solidFill>
                          <a:latin typeface="Times New Roman"/>
                          <a:ea typeface="Times New Roman"/>
                        </a:rPr>
                        <a:t>Периоды развития </a:t>
                      </a:r>
                      <a:endParaRPr lang="ru-RU" sz="1800" dirty="0">
                        <a:latin typeface="Times New Roman"/>
                        <a:ea typeface="Times New Roman"/>
                      </a:endParaRPr>
                    </a:p>
                  </a:txBody>
                  <a:tcPr marL="68580" marR="68580" marT="0" marB="0"/>
                </a:tc>
                <a:tc>
                  <a:txBody>
                    <a:bodyPr/>
                    <a:lstStyle/>
                    <a:p>
                      <a:pPr>
                        <a:spcBef>
                          <a:spcPts val="145"/>
                        </a:spcBef>
                        <a:spcAft>
                          <a:spcPts val="0"/>
                        </a:spcAft>
                        <a:tabLst>
                          <a:tab pos="4137660" algn="l"/>
                        </a:tabLst>
                      </a:pPr>
                      <a:r>
                        <a:rPr lang="ru-RU" sz="1800" spc="-20" dirty="0" smtClean="0">
                          <a:solidFill>
                            <a:srgbClr val="000000"/>
                          </a:solidFill>
                          <a:latin typeface="Times New Roman"/>
                          <a:ea typeface="Times New Roman"/>
                        </a:rPr>
                        <a:t>События</a:t>
                      </a:r>
                      <a:endParaRPr lang="ru-RU" sz="1800" dirty="0">
                        <a:latin typeface="Times New Roman"/>
                        <a:ea typeface="Times New Roman"/>
                      </a:endParaRPr>
                    </a:p>
                  </a:txBody>
                  <a:tcPr marL="68580" marR="68580" marT="0" marB="0"/>
                </a:tc>
              </a:tr>
              <a:tr h="370840">
                <a:tc>
                  <a:txBody>
                    <a:bodyPr/>
                    <a:lstStyle/>
                    <a:p>
                      <a:pPr>
                        <a:spcBef>
                          <a:spcPts val="145"/>
                        </a:spcBef>
                        <a:spcAft>
                          <a:spcPts val="0"/>
                        </a:spcAft>
                        <a:tabLst>
                          <a:tab pos="4137660" algn="l"/>
                        </a:tabLst>
                      </a:pPr>
                      <a:r>
                        <a:rPr lang="ru-RU" sz="1800" dirty="0" smtClean="0">
                          <a:latin typeface="Times New Roman"/>
                          <a:ea typeface="Times New Roman"/>
                        </a:rPr>
                        <a:t>1</a:t>
                      </a:r>
                    </a:p>
                    <a:p>
                      <a:pPr>
                        <a:spcBef>
                          <a:spcPts val="145"/>
                        </a:spcBef>
                        <a:spcAft>
                          <a:spcPts val="0"/>
                        </a:spcAft>
                        <a:tabLst>
                          <a:tab pos="4137660" algn="l"/>
                        </a:tabLst>
                      </a:pPr>
                      <a:r>
                        <a:rPr lang="ru-RU" sz="1800" dirty="0" smtClean="0">
                          <a:latin typeface="Times New Roman"/>
                          <a:ea typeface="Times New Roman"/>
                        </a:rPr>
                        <a:t>2</a:t>
                      </a:r>
                    </a:p>
                    <a:p>
                      <a:pPr>
                        <a:spcBef>
                          <a:spcPts val="145"/>
                        </a:spcBef>
                        <a:spcAft>
                          <a:spcPts val="0"/>
                        </a:spcAft>
                        <a:tabLst>
                          <a:tab pos="4137660" algn="l"/>
                        </a:tabLst>
                      </a:pPr>
                      <a:r>
                        <a:rPr lang="ru-RU" sz="1800" dirty="0" smtClean="0">
                          <a:latin typeface="Times New Roman"/>
                          <a:ea typeface="Times New Roman"/>
                        </a:rPr>
                        <a:t>3</a:t>
                      </a:r>
                    </a:p>
                    <a:p>
                      <a:pPr>
                        <a:spcBef>
                          <a:spcPts val="145"/>
                        </a:spcBef>
                        <a:spcAft>
                          <a:spcPts val="0"/>
                        </a:spcAft>
                        <a:tabLst>
                          <a:tab pos="4137660" algn="l"/>
                        </a:tabLst>
                      </a:pPr>
                      <a:r>
                        <a:rPr lang="ru-RU" sz="1800" dirty="0" smtClean="0">
                          <a:latin typeface="Times New Roman"/>
                          <a:ea typeface="Times New Roman"/>
                        </a:rPr>
                        <a:t>4</a:t>
                      </a:r>
                    </a:p>
                    <a:p>
                      <a:pPr>
                        <a:spcBef>
                          <a:spcPts val="145"/>
                        </a:spcBef>
                        <a:spcAft>
                          <a:spcPts val="0"/>
                        </a:spcAft>
                        <a:tabLst>
                          <a:tab pos="4137660" algn="l"/>
                        </a:tabLst>
                      </a:pPr>
                      <a:r>
                        <a:rPr lang="ru-RU" sz="1800" dirty="0" smtClean="0">
                          <a:latin typeface="Times New Roman"/>
                          <a:ea typeface="Times New Roman"/>
                        </a:rPr>
                        <a:t>5</a:t>
                      </a:r>
                    </a:p>
                  </a:txBody>
                  <a:tcPr marL="68580" marR="68580" marT="0" marB="0"/>
                </a:tc>
                <a:tc>
                  <a:txBody>
                    <a:bodyPr/>
                    <a:lstStyle/>
                    <a:p>
                      <a:pPr>
                        <a:spcAft>
                          <a:spcPts val="0"/>
                        </a:spcAft>
                      </a:pPr>
                      <a:r>
                        <a:rPr lang="ru-RU" sz="1800" dirty="0" smtClean="0">
                          <a:latin typeface="Times New Roman"/>
                          <a:ea typeface="Times New Roman"/>
                        </a:rPr>
                        <a:t>Г</a:t>
                      </a:r>
                    </a:p>
                    <a:p>
                      <a:pPr>
                        <a:spcAft>
                          <a:spcPts val="0"/>
                        </a:spcAft>
                      </a:pPr>
                      <a:r>
                        <a:rPr lang="ru-RU" sz="1800" dirty="0" smtClean="0">
                          <a:latin typeface="Times New Roman"/>
                          <a:ea typeface="Times New Roman"/>
                        </a:rPr>
                        <a:t>Д</a:t>
                      </a:r>
                    </a:p>
                    <a:p>
                      <a:pPr>
                        <a:spcAft>
                          <a:spcPts val="0"/>
                        </a:spcAft>
                      </a:pPr>
                      <a:r>
                        <a:rPr lang="ru-RU" sz="1800" dirty="0" smtClean="0">
                          <a:latin typeface="Times New Roman"/>
                          <a:ea typeface="Times New Roman"/>
                        </a:rPr>
                        <a:t>А</a:t>
                      </a:r>
                    </a:p>
                    <a:p>
                      <a:pPr>
                        <a:spcAft>
                          <a:spcPts val="0"/>
                        </a:spcAft>
                      </a:pPr>
                      <a:r>
                        <a:rPr lang="ru-RU" sz="1800" dirty="0" smtClean="0">
                          <a:latin typeface="Times New Roman"/>
                          <a:ea typeface="Times New Roman"/>
                        </a:rPr>
                        <a:t>В</a:t>
                      </a:r>
                    </a:p>
                    <a:p>
                      <a:pPr>
                        <a:spcAft>
                          <a:spcPts val="0"/>
                        </a:spcAft>
                      </a:pPr>
                      <a:r>
                        <a:rPr lang="ru-RU" sz="1800" dirty="0" smtClean="0">
                          <a:latin typeface="Times New Roman"/>
                          <a:ea typeface="Times New Roman"/>
                        </a:rPr>
                        <a:t>Б </a:t>
                      </a:r>
                      <a:endParaRPr lang="ru-RU" sz="1800" dirty="0">
                        <a:latin typeface="Times New Roman"/>
                        <a:ea typeface="Times New Roman"/>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solidFill>
                  <a:srgbClr val="00B0F0"/>
                </a:solidFill>
              </a:rPr>
              <a:t>Мини- тест</a:t>
            </a:r>
            <a:endParaRPr lang="ru-RU" b="1" dirty="0">
              <a:solidFill>
                <a:srgbClr val="00B0F0"/>
              </a:solidFill>
            </a:endParaRPr>
          </a:p>
        </p:txBody>
      </p:sp>
      <p:sp>
        <p:nvSpPr>
          <p:cNvPr id="3" name="Содержимое 2"/>
          <p:cNvSpPr>
            <a:spLocks noGrp="1"/>
          </p:cNvSpPr>
          <p:nvPr>
            <p:ph idx="1"/>
          </p:nvPr>
        </p:nvSpPr>
        <p:spPr/>
        <p:txBody>
          <a:bodyPr>
            <a:normAutofit fontScale="40000" lnSpcReduction="20000"/>
          </a:bodyPr>
          <a:lstStyle/>
          <a:p>
            <a:r>
              <a:rPr lang="ru-RU" b="1" u="sng" dirty="0" smtClean="0">
                <a:solidFill>
                  <a:srgbClr val="00B050"/>
                </a:solidFill>
              </a:rPr>
              <a:t> 1. Молоко матери полезно, так как:</a:t>
            </a:r>
            <a:endParaRPr lang="ru-RU" b="1" dirty="0" smtClean="0">
              <a:solidFill>
                <a:srgbClr val="00B050"/>
              </a:solidFill>
            </a:endParaRPr>
          </a:p>
          <a:p>
            <a:r>
              <a:rPr lang="ru-RU" b="1" dirty="0" smtClean="0">
                <a:solidFill>
                  <a:srgbClr val="FF0000"/>
                </a:solidFill>
              </a:rPr>
              <a:t>A. оно стерильно и содержит антитела</a:t>
            </a:r>
          </a:p>
          <a:p>
            <a:r>
              <a:rPr lang="ru-RU" b="1" dirty="0" smtClean="0">
                <a:solidFill>
                  <a:srgbClr val="FF0000"/>
                </a:solidFill>
              </a:rPr>
              <a:t>Б.содержит все необходимые для питания вещества.</a:t>
            </a:r>
            <a:br>
              <a:rPr lang="ru-RU" b="1" dirty="0" smtClean="0">
                <a:solidFill>
                  <a:srgbClr val="FF0000"/>
                </a:solidFill>
              </a:rPr>
            </a:br>
            <a:r>
              <a:rPr lang="ru-RU" b="1" dirty="0" smtClean="0">
                <a:solidFill>
                  <a:srgbClr val="FF0000"/>
                </a:solidFill>
              </a:rPr>
              <a:t>В.по всем указанным причинам</a:t>
            </a:r>
            <a:r>
              <a:rPr lang="ru-RU" b="1" dirty="0" smtClean="0">
                <a:solidFill>
                  <a:srgbClr val="003300"/>
                </a:solidFill>
              </a:rPr>
              <a:t>.</a:t>
            </a:r>
          </a:p>
          <a:p>
            <a:r>
              <a:rPr lang="ru-RU" b="1" u="sng" dirty="0" smtClean="0">
                <a:solidFill>
                  <a:srgbClr val="00B050"/>
                </a:solidFill>
              </a:rPr>
              <a:t>2.В каком периоде у ребенка происходит усиленный рост</a:t>
            </a:r>
            <a:endParaRPr lang="ru-RU" b="1" dirty="0" smtClean="0">
              <a:solidFill>
                <a:srgbClr val="00B050"/>
              </a:solidFill>
            </a:endParaRPr>
          </a:p>
          <a:p>
            <a:r>
              <a:rPr lang="ru-RU" b="1" dirty="0" smtClean="0">
                <a:solidFill>
                  <a:srgbClr val="FF0000"/>
                </a:solidFill>
              </a:rPr>
              <a:t>А. от 1 до 3 лет</a:t>
            </a:r>
          </a:p>
          <a:p>
            <a:r>
              <a:rPr lang="ru-RU" b="1" dirty="0" smtClean="0">
                <a:solidFill>
                  <a:srgbClr val="FF0000"/>
                </a:solidFill>
              </a:rPr>
              <a:t>Б. от 3до 7 лет</a:t>
            </a:r>
          </a:p>
          <a:p>
            <a:r>
              <a:rPr lang="ru-RU" b="1" dirty="0" smtClean="0">
                <a:solidFill>
                  <a:srgbClr val="FF0000"/>
                </a:solidFill>
              </a:rPr>
              <a:t>В. От 7 до 17 лет</a:t>
            </a:r>
          </a:p>
          <a:p>
            <a:r>
              <a:rPr lang="ru-RU" b="1" u="sng" dirty="0" smtClean="0">
                <a:solidFill>
                  <a:srgbClr val="00B050"/>
                </a:solidFill>
              </a:rPr>
              <a:t>3.В каком возрастном периоде происходит любознательность ребенка</a:t>
            </a:r>
            <a:endParaRPr lang="ru-RU" b="1" dirty="0" smtClean="0">
              <a:solidFill>
                <a:srgbClr val="00B050"/>
              </a:solidFill>
            </a:endParaRPr>
          </a:p>
          <a:p>
            <a:r>
              <a:rPr lang="ru-RU" b="1" dirty="0" smtClean="0">
                <a:solidFill>
                  <a:srgbClr val="FF0000"/>
                </a:solidFill>
              </a:rPr>
              <a:t>А. от 1 до 3 лет</a:t>
            </a:r>
          </a:p>
          <a:p>
            <a:r>
              <a:rPr lang="ru-RU" b="1" dirty="0" smtClean="0">
                <a:solidFill>
                  <a:srgbClr val="FF0000"/>
                </a:solidFill>
              </a:rPr>
              <a:t>Б. от 3до 7 лет</a:t>
            </a:r>
          </a:p>
          <a:p>
            <a:r>
              <a:rPr lang="ru-RU" b="1" dirty="0" smtClean="0">
                <a:solidFill>
                  <a:srgbClr val="FF0000"/>
                </a:solidFill>
              </a:rPr>
              <a:t>В. От 7 до 17 лет</a:t>
            </a:r>
          </a:p>
          <a:p>
            <a:r>
              <a:rPr lang="ru-RU" b="1" u="sng" dirty="0" smtClean="0">
                <a:solidFill>
                  <a:srgbClr val="00B050"/>
                </a:solidFill>
              </a:rPr>
              <a:t>4.Серьезный напряженный и достаточно упорный труд ребенка</a:t>
            </a:r>
            <a:endParaRPr lang="ru-RU" b="1" dirty="0" smtClean="0">
              <a:solidFill>
                <a:srgbClr val="00B050"/>
              </a:solidFill>
            </a:endParaRPr>
          </a:p>
          <a:p>
            <a:r>
              <a:rPr lang="ru-RU" b="1" dirty="0" smtClean="0">
                <a:solidFill>
                  <a:srgbClr val="FF0000"/>
                </a:solidFill>
              </a:rPr>
              <a:t>А. веселье</a:t>
            </a:r>
          </a:p>
          <a:p>
            <a:r>
              <a:rPr lang="ru-RU" b="1" dirty="0" smtClean="0">
                <a:solidFill>
                  <a:srgbClr val="FF0000"/>
                </a:solidFill>
              </a:rPr>
              <a:t>Б. учение</a:t>
            </a:r>
          </a:p>
          <a:p>
            <a:r>
              <a:rPr lang="ru-RU" b="1" dirty="0" smtClean="0">
                <a:solidFill>
                  <a:srgbClr val="FF0000"/>
                </a:solidFill>
              </a:rPr>
              <a:t>В. отдых</a:t>
            </a:r>
          </a:p>
          <a:p>
            <a:r>
              <a:rPr lang="ru-RU" b="1" u="sng" dirty="0" smtClean="0">
                <a:solidFill>
                  <a:srgbClr val="00B050"/>
                </a:solidFill>
              </a:rPr>
              <a:t>5.Подросток — это человек в возрасте:</a:t>
            </a:r>
            <a:endParaRPr lang="ru-RU" b="1" dirty="0" smtClean="0">
              <a:solidFill>
                <a:srgbClr val="00B050"/>
              </a:solidFill>
            </a:endParaRPr>
          </a:p>
          <a:p>
            <a:r>
              <a:rPr lang="ru-RU" b="1" dirty="0" smtClean="0">
                <a:solidFill>
                  <a:srgbClr val="FF0000"/>
                </a:solidFill>
              </a:rPr>
              <a:t>A. от 7—11 лет.</a:t>
            </a:r>
            <a:br>
              <a:rPr lang="ru-RU" b="1" dirty="0" smtClean="0">
                <a:solidFill>
                  <a:srgbClr val="FF0000"/>
                </a:solidFill>
              </a:rPr>
            </a:br>
            <a:r>
              <a:rPr lang="ru-RU" b="1" dirty="0" smtClean="0">
                <a:solidFill>
                  <a:srgbClr val="FF0000"/>
                </a:solidFill>
              </a:rPr>
              <a:t>Б. от 11—17 лет.</a:t>
            </a:r>
          </a:p>
          <a:p>
            <a:r>
              <a:rPr lang="ru-RU" b="1" dirty="0" smtClean="0">
                <a:solidFill>
                  <a:srgbClr val="FF0000"/>
                </a:solidFill>
              </a:rPr>
              <a:t>B. от 16—20 лет.</a:t>
            </a:r>
          </a:p>
          <a:p>
            <a:r>
              <a:rPr lang="ru-RU" b="1" u="sng" dirty="0" smtClean="0">
                <a:solidFill>
                  <a:srgbClr val="00B050"/>
                </a:solidFill>
              </a:rPr>
              <a:t>6. прерывание беременности</a:t>
            </a:r>
            <a:endParaRPr lang="ru-RU" b="1" dirty="0" smtClean="0">
              <a:solidFill>
                <a:srgbClr val="00B050"/>
              </a:solidFill>
            </a:endParaRPr>
          </a:p>
          <a:p>
            <a:r>
              <a:rPr lang="ru-RU" b="1" dirty="0" smtClean="0">
                <a:solidFill>
                  <a:srgbClr val="FF0000"/>
                </a:solidFill>
              </a:rPr>
              <a:t>А. беременность</a:t>
            </a:r>
          </a:p>
          <a:p>
            <a:r>
              <a:rPr lang="ru-RU" b="1" dirty="0" smtClean="0">
                <a:solidFill>
                  <a:srgbClr val="FF0000"/>
                </a:solidFill>
              </a:rPr>
              <a:t>Б. роды</a:t>
            </a:r>
          </a:p>
          <a:p>
            <a:r>
              <a:rPr lang="ru-RU" b="1" dirty="0" smtClean="0">
                <a:solidFill>
                  <a:srgbClr val="FF0000"/>
                </a:solidFill>
              </a:rPr>
              <a:t>В.аборт</a:t>
            </a:r>
          </a:p>
          <a:p>
            <a:pPr>
              <a:buNone/>
            </a:pP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solidFill>
                  <a:srgbClr val="00B050"/>
                </a:solidFill>
              </a:rPr>
              <a:t>Ответы </a:t>
            </a:r>
            <a:endParaRPr lang="ru-RU" b="1" dirty="0">
              <a:solidFill>
                <a:srgbClr val="00B050"/>
              </a:solidFill>
            </a:endParaRPr>
          </a:p>
        </p:txBody>
      </p:sp>
      <p:sp>
        <p:nvSpPr>
          <p:cNvPr id="3" name="Содержимое 2"/>
          <p:cNvSpPr>
            <a:spLocks noGrp="1"/>
          </p:cNvSpPr>
          <p:nvPr>
            <p:ph idx="1"/>
          </p:nvPr>
        </p:nvSpPr>
        <p:spPr/>
        <p:txBody>
          <a:bodyPr/>
          <a:lstStyle/>
          <a:p>
            <a:pPr>
              <a:buNone/>
            </a:pPr>
            <a:r>
              <a:rPr lang="ru-RU" b="1" dirty="0" smtClean="0">
                <a:solidFill>
                  <a:srgbClr val="00B050"/>
                </a:solidFill>
              </a:rPr>
              <a:t>1 </a:t>
            </a:r>
            <a:r>
              <a:rPr lang="ru-RU" b="1" dirty="0" smtClean="0">
                <a:solidFill>
                  <a:srgbClr val="00B0F0"/>
                </a:solidFill>
              </a:rPr>
              <a:t>- </a:t>
            </a:r>
            <a:r>
              <a:rPr lang="ru-RU" b="1" dirty="0" smtClean="0">
                <a:solidFill>
                  <a:srgbClr val="FFC000"/>
                </a:solidFill>
              </a:rPr>
              <a:t>В</a:t>
            </a:r>
          </a:p>
          <a:p>
            <a:pPr>
              <a:buNone/>
            </a:pPr>
            <a:r>
              <a:rPr lang="ru-RU" b="1" dirty="0" smtClean="0">
                <a:solidFill>
                  <a:srgbClr val="00B050"/>
                </a:solidFill>
              </a:rPr>
              <a:t>2 </a:t>
            </a:r>
            <a:r>
              <a:rPr lang="ru-RU" b="1" dirty="0" smtClean="0">
                <a:solidFill>
                  <a:srgbClr val="00B0F0"/>
                </a:solidFill>
              </a:rPr>
              <a:t>- </a:t>
            </a:r>
            <a:r>
              <a:rPr lang="ru-RU" b="1" dirty="0" smtClean="0">
                <a:solidFill>
                  <a:srgbClr val="FFC000"/>
                </a:solidFill>
              </a:rPr>
              <a:t>А</a:t>
            </a:r>
          </a:p>
          <a:p>
            <a:pPr>
              <a:buNone/>
            </a:pPr>
            <a:r>
              <a:rPr lang="ru-RU" b="1" dirty="0" smtClean="0">
                <a:solidFill>
                  <a:srgbClr val="00B050"/>
                </a:solidFill>
              </a:rPr>
              <a:t>3 </a:t>
            </a:r>
            <a:r>
              <a:rPr lang="ru-RU" b="1" dirty="0" smtClean="0">
                <a:solidFill>
                  <a:srgbClr val="00B0F0"/>
                </a:solidFill>
              </a:rPr>
              <a:t>-</a:t>
            </a:r>
            <a:r>
              <a:rPr lang="ru-RU" b="1" dirty="0" smtClean="0"/>
              <a:t> </a:t>
            </a:r>
            <a:r>
              <a:rPr lang="ru-RU" b="1" dirty="0" smtClean="0">
                <a:solidFill>
                  <a:srgbClr val="FFC000"/>
                </a:solidFill>
              </a:rPr>
              <a:t>Б</a:t>
            </a:r>
          </a:p>
          <a:p>
            <a:pPr>
              <a:buNone/>
            </a:pPr>
            <a:r>
              <a:rPr lang="ru-RU" b="1" dirty="0" smtClean="0">
                <a:solidFill>
                  <a:srgbClr val="00B050"/>
                </a:solidFill>
              </a:rPr>
              <a:t>4 </a:t>
            </a:r>
            <a:r>
              <a:rPr lang="ru-RU" b="1" dirty="0" smtClean="0">
                <a:solidFill>
                  <a:srgbClr val="00B0F0"/>
                </a:solidFill>
              </a:rPr>
              <a:t>-</a:t>
            </a:r>
            <a:r>
              <a:rPr lang="ru-RU" b="1" dirty="0" smtClean="0"/>
              <a:t> </a:t>
            </a:r>
            <a:r>
              <a:rPr lang="ru-RU" b="1" dirty="0" smtClean="0">
                <a:solidFill>
                  <a:srgbClr val="FFC000"/>
                </a:solidFill>
              </a:rPr>
              <a:t>Б</a:t>
            </a:r>
          </a:p>
          <a:p>
            <a:pPr>
              <a:buNone/>
            </a:pPr>
            <a:r>
              <a:rPr lang="ru-RU" b="1" dirty="0" smtClean="0">
                <a:solidFill>
                  <a:srgbClr val="00B050"/>
                </a:solidFill>
              </a:rPr>
              <a:t>5 </a:t>
            </a:r>
            <a:r>
              <a:rPr lang="ru-RU" b="1" dirty="0" smtClean="0">
                <a:solidFill>
                  <a:srgbClr val="00B0F0"/>
                </a:solidFill>
              </a:rPr>
              <a:t>-</a:t>
            </a:r>
            <a:r>
              <a:rPr lang="ru-RU" b="1" dirty="0" smtClean="0"/>
              <a:t> </a:t>
            </a:r>
            <a:r>
              <a:rPr lang="ru-RU" b="1" dirty="0" smtClean="0">
                <a:solidFill>
                  <a:srgbClr val="FFC000"/>
                </a:solidFill>
              </a:rPr>
              <a:t>Б</a:t>
            </a:r>
          </a:p>
          <a:p>
            <a:pPr>
              <a:buNone/>
            </a:pPr>
            <a:r>
              <a:rPr lang="ru-RU" b="1" dirty="0" smtClean="0">
                <a:solidFill>
                  <a:srgbClr val="00B050"/>
                </a:solidFill>
              </a:rPr>
              <a:t>6 </a:t>
            </a:r>
            <a:r>
              <a:rPr lang="ru-RU" b="1" dirty="0" smtClean="0">
                <a:solidFill>
                  <a:srgbClr val="00B0F0"/>
                </a:solidFill>
              </a:rPr>
              <a:t>-</a:t>
            </a:r>
            <a:r>
              <a:rPr lang="ru-RU" b="1" dirty="0" smtClean="0"/>
              <a:t> </a:t>
            </a:r>
            <a:r>
              <a:rPr lang="ru-RU" b="1" dirty="0" smtClean="0">
                <a:solidFill>
                  <a:srgbClr val="FFC000"/>
                </a:solidFill>
              </a:rPr>
              <a:t>В</a:t>
            </a:r>
            <a:endParaRPr lang="ru-RU" b="1" dirty="0">
              <a:solidFill>
                <a:srgbClr val="FFC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srgbClr val="00B0F0"/>
                </a:solidFill>
              </a:rPr>
              <a:t>Незнакомые термины (самостоятельная работа)</a:t>
            </a:r>
            <a:endParaRPr lang="ru-RU" dirty="0">
              <a:solidFill>
                <a:srgbClr val="00B0F0"/>
              </a:solidFill>
            </a:endParaRPr>
          </a:p>
        </p:txBody>
      </p:sp>
      <p:sp>
        <p:nvSpPr>
          <p:cNvPr id="3" name="Содержимое 2"/>
          <p:cNvSpPr>
            <a:spLocks noGrp="1"/>
          </p:cNvSpPr>
          <p:nvPr>
            <p:ph idx="1"/>
          </p:nvPr>
        </p:nvSpPr>
        <p:spPr/>
        <p:txBody>
          <a:bodyPr/>
          <a:lstStyle/>
          <a:p>
            <a:pPr>
              <a:buNone/>
            </a:pPr>
            <a:r>
              <a:rPr lang="ru-RU" i="1" dirty="0" smtClean="0">
                <a:solidFill>
                  <a:srgbClr val="FFC000"/>
                </a:solidFill>
              </a:rPr>
              <a:t>Акселерация-…</a:t>
            </a:r>
          </a:p>
          <a:p>
            <a:pPr>
              <a:buNone/>
            </a:pPr>
            <a:r>
              <a:rPr lang="ru-RU" i="1" dirty="0" smtClean="0">
                <a:solidFill>
                  <a:srgbClr val="FFC000"/>
                </a:solidFill>
              </a:rPr>
              <a:t>Физиологическая зрелость -…</a:t>
            </a:r>
          </a:p>
          <a:p>
            <a:pPr>
              <a:buNone/>
            </a:pPr>
            <a:r>
              <a:rPr lang="ru-RU" i="1" dirty="0" smtClean="0">
                <a:solidFill>
                  <a:srgbClr val="FFC000"/>
                </a:solidFill>
              </a:rPr>
              <a:t>Психическая зрелость -…</a:t>
            </a:r>
          </a:p>
          <a:p>
            <a:pPr>
              <a:buNone/>
            </a:pPr>
            <a:r>
              <a:rPr lang="ru-RU" i="1" dirty="0" smtClean="0">
                <a:solidFill>
                  <a:srgbClr val="FFC000"/>
                </a:solidFill>
              </a:rPr>
              <a:t>Социальная зрелость -…</a:t>
            </a:r>
            <a:endParaRPr lang="ru-RU" dirty="0">
              <a:solidFill>
                <a:srgbClr val="FFC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C000"/>
                </a:solidFill>
              </a:rPr>
              <a:t>Подведение  итогов</a:t>
            </a:r>
            <a:endParaRPr lang="ru-RU" b="1" dirty="0">
              <a:solidFill>
                <a:srgbClr val="FFC000"/>
              </a:solidFill>
            </a:endParaRPr>
          </a:p>
        </p:txBody>
      </p:sp>
      <p:sp>
        <p:nvSpPr>
          <p:cNvPr id="3" name="Содержимое 2"/>
          <p:cNvSpPr>
            <a:spLocks noGrp="1"/>
          </p:cNvSpPr>
          <p:nvPr>
            <p:ph idx="1"/>
          </p:nvPr>
        </p:nvSpPr>
        <p:spPr/>
        <p:txBody>
          <a:bodyPr>
            <a:normAutofit/>
          </a:bodyPr>
          <a:lstStyle/>
          <a:p>
            <a:pPr>
              <a:buNone/>
            </a:pPr>
            <a:endParaRPr lang="ru-RU" sz="4400" b="1" dirty="0" smtClean="0">
              <a:solidFill>
                <a:srgbClr val="00B0F0"/>
              </a:solidFill>
            </a:endParaRPr>
          </a:p>
          <a:p>
            <a:pPr>
              <a:buNone/>
            </a:pPr>
            <a:r>
              <a:rPr lang="ru-RU" sz="4400" b="1" dirty="0" smtClean="0">
                <a:solidFill>
                  <a:srgbClr val="00B0F0"/>
                </a:solidFill>
              </a:rPr>
              <a:t>Оценки </a:t>
            </a:r>
          </a:p>
          <a:p>
            <a:pPr>
              <a:buNone/>
            </a:pPr>
            <a:endParaRPr lang="ru-RU" dirty="0" smtClean="0"/>
          </a:p>
          <a:p>
            <a:pPr>
              <a:buNone/>
            </a:pPr>
            <a:r>
              <a:rPr lang="ru-RU" sz="4400" b="1" dirty="0" smtClean="0">
                <a:solidFill>
                  <a:srgbClr val="00B050"/>
                </a:solidFill>
              </a:rPr>
              <a:t>Д/ </a:t>
            </a:r>
            <a:r>
              <a:rPr lang="ru-RU" sz="4400" b="1" dirty="0" err="1" smtClean="0">
                <a:solidFill>
                  <a:srgbClr val="00B050"/>
                </a:solidFill>
              </a:rPr>
              <a:t>з</a:t>
            </a:r>
            <a:r>
              <a:rPr lang="ru-RU" sz="4400" b="1" u="sng" dirty="0" smtClean="0">
                <a:solidFill>
                  <a:srgbClr val="00B050"/>
                </a:solidFill>
              </a:rPr>
              <a:t>.</a:t>
            </a:r>
            <a:r>
              <a:rPr lang="ru-RU" sz="4400" b="1" dirty="0" smtClean="0">
                <a:solidFill>
                  <a:srgbClr val="00B050"/>
                </a:solidFill>
              </a:rPr>
              <a:t> </a:t>
            </a:r>
            <a:r>
              <a:rPr lang="ru-RU" sz="3200" b="1" dirty="0" smtClean="0">
                <a:solidFill>
                  <a:srgbClr val="FFC000"/>
                </a:solidFill>
              </a:rPr>
              <a:t>Изучить § 59, ответить на вопросы, выполнить задания к параграфу </a:t>
            </a:r>
          </a:p>
          <a:p>
            <a:pPr>
              <a:buNone/>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7" presetClass="entr" presetSubtype="0" fill="hold" nodeType="clickEffect">
                                  <p:stCondLst>
                                    <p:cond delay="0"/>
                                  </p:stCondLst>
                                  <p:iterate type="lt">
                                    <p:tmPct val="50000"/>
                                  </p:iterate>
                                  <p:childTnLst>
                                    <p:set>
                                      <p:cBhvr>
                                        <p:cTn id="14"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15"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17" dur="80"/>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362200"/>
            <a:ext cx="7467600" cy="1143000"/>
          </a:xfrm>
        </p:spPr>
        <p:txBody>
          <a:bodyPr/>
          <a:lstStyle/>
          <a:p>
            <a:pPr algn="ctr"/>
            <a:r>
              <a:rPr lang="ru-RU" b="1" i="1" dirty="0" smtClean="0">
                <a:solidFill>
                  <a:srgbClr val="FF0000"/>
                </a:solidFill>
              </a:rPr>
              <a:t>Спасибо за урок</a:t>
            </a:r>
            <a:endParaRPr lang="ru-RU" b="1" i="1" dirty="0">
              <a:solidFill>
                <a:srgbClr val="FF0000"/>
              </a:solidFill>
            </a:endParaRPr>
          </a:p>
        </p:txBody>
      </p:sp>
      <p:sp>
        <p:nvSpPr>
          <p:cNvPr id="3" name="Прямоугольник 2"/>
          <p:cNvSpPr/>
          <p:nvPr/>
        </p:nvSpPr>
        <p:spPr>
          <a:xfrm>
            <a:off x="2286000" y="4191000"/>
            <a:ext cx="5257800" cy="769441"/>
          </a:xfrm>
          <a:prstGeom prst="rect">
            <a:avLst/>
          </a:prstGeom>
        </p:spPr>
        <p:txBody>
          <a:bodyPr wrap="square">
            <a:spAutoFit/>
          </a:bodyPr>
          <a:lstStyle/>
          <a:p>
            <a:pPr algn="ctr"/>
            <a:r>
              <a:rPr lang="ru-RU" sz="4400" b="1" i="1" dirty="0" err="1" smtClean="0">
                <a:solidFill>
                  <a:srgbClr val="800000"/>
                </a:solidFill>
              </a:rPr>
              <a:t>Досвидания</a:t>
            </a:r>
            <a:r>
              <a:rPr lang="ru-RU" sz="4400" b="1" i="1" dirty="0" smtClean="0">
                <a:solidFill>
                  <a:srgbClr val="800000"/>
                </a:solidFill>
              </a:rPr>
              <a:t>!!!</a:t>
            </a:r>
            <a:endParaRPr lang="ru-RU" sz="4400" dirty="0">
              <a:solidFill>
                <a:srgbClr val="8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хническая">
  <a:themeElements>
    <a:clrScheme name="Техническая">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336</TotalTime>
  <Words>1177</Words>
  <PresentationFormat>Экран (4:3)</PresentationFormat>
  <Paragraphs>167</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Техническая</vt:lpstr>
      <vt:lpstr>Открытый урок  в 8 классе на тему :</vt:lpstr>
      <vt:lpstr>Открытый урок  в 8 классе на тему :</vt:lpstr>
      <vt:lpstr>ЦЕЛИ И ЗАДАЧИ УРОКА:</vt:lpstr>
      <vt:lpstr>Повторение пройденного материала:</vt:lpstr>
      <vt:lpstr>Графический диктант</vt:lpstr>
      <vt:lpstr>Сравним  ответы:</vt:lpstr>
      <vt:lpstr>Какие физиологические процессы свойственные человеку вы запомнили с прошедшего урока ?</vt:lpstr>
      <vt:lpstr>Дневник неродившегося ребенка</vt:lpstr>
      <vt:lpstr>Просмотр видеофильма</vt:lpstr>
      <vt:lpstr>Запомните… </vt:lpstr>
      <vt:lpstr>Слайд 11</vt:lpstr>
      <vt:lpstr>Вспоминаем  </vt:lpstr>
      <vt:lpstr>ОНТОГЕНЕЗ</vt:lpstr>
      <vt:lpstr>Постэмбриональное развитие:</vt:lpstr>
      <vt:lpstr>Период новорожденности или грудной возраст</vt:lpstr>
      <vt:lpstr>Раннее детство. </vt:lpstr>
      <vt:lpstr>Дошкольный период. </vt:lpstr>
      <vt:lpstr>Школьный период. </vt:lpstr>
      <vt:lpstr>Подростковый период</vt:lpstr>
      <vt:lpstr>Буклеты </vt:lpstr>
      <vt:lpstr> Закрепление изученного материала. </vt:lpstr>
      <vt:lpstr>Мини- тест</vt:lpstr>
      <vt:lpstr>Ответы </vt:lpstr>
      <vt:lpstr>Незнакомые термины (самостоятельная работа)</vt:lpstr>
      <vt:lpstr>Подведение  итогов</vt:lpstr>
      <vt:lpstr>Спасибо за урок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урока:</dc:title>
  <dc:creator>Галя</dc:creator>
  <cp:lastModifiedBy>Галя</cp:lastModifiedBy>
  <cp:revision>40</cp:revision>
  <dcterms:created xsi:type="dcterms:W3CDTF">2012-04-18T16:14:26Z</dcterms:created>
  <dcterms:modified xsi:type="dcterms:W3CDTF">2012-05-10T18:47:37Z</dcterms:modified>
</cp:coreProperties>
</file>