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8" r:id="rId4"/>
    <p:sldId id="277" r:id="rId5"/>
    <p:sldId id="264" r:id="rId6"/>
    <p:sldId id="258" r:id="rId7"/>
    <p:sldId id="259" r:id="rId8"/>
    <p:sldId id="260" r:id="rId9"/>
    <p:sldId id="261" r:id="rId10"/>
    <p:sldId id="262" r:id="rId11"/>
    <p:sldId id="266" r:id="rId12"/>
    <p:sldId id="267" r:id="rId13"/>
    <p:sldId id="268" r:id="rId14"/>
    <p:sldId id="265" r:id="rId15"/>
    <p:sldId id="269" r:id="rId16"/>
    <p:sldId id="273" r:id="rId17"/>
    <p:sldId id="275" r:id="rId18"/>
    <p:sldId id="280" r:id="rId19"/>
    <p:sldId id="274" r:id="rId20"/>
    <p:sldId id="282" r:id="rId21"/>
    <p:sldId id="270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6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83923-3EB7-4A3A-A840-3A205B613A3D}" type="datetimeFigureOut">
              <a:rPr lang="ru-RU" smtClean="0"/>
              <a:t>19.01.2018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92F4A-1C17-49AA-820B-DE561727E0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8337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83923-3EB7-4A3A-A840-3A205B613A3D}" type="datetimeFigureOut">
              <a:rPr lang="ru-RU" smtClean="0"/>
              <a:t>19.01.2018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92F4A-1C17-49AA-820B-DE561727E0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2969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83923-3EB7-4A3A-A840-3A205B613A3D}" type="datetimeFigureOut">
              <a:rPr lang="ru-RU" smtClean="0"/>
              <a:t>19.01.2018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92F4A-1C17-49AA-820B-DE561727E0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7647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83923-3EB7-4A3A-A840-3A205B613A3D}" type="datetimeFigureOut">
              <a:rPr lang="ru-RU" smtClean="0"/>
              <a:t>19.01.2018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92F4A-1C17-49AA-820B-DE561727E0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0002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83923-3EB7-4A3A-A840-3A205B613A3D}" type="datetimeFigureOut">
              <a:rPr lang="ru-RU" smtClean="0"/>
              <a:t>19.01.2018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92F4A-1C17-49AA-820B-DE561727E0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420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83923-3EB7-4A3A-A840-3A205B613A3D}" type="datetimeFigureOut">
              <a:rPr lang="ru-RU" smtClean="0"/>
              <a:t>19.01.2018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92F4A-1C17-49AA-820B-DE561727E0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1422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83923-3EB7-4A3A-A840-3A205B613A3D}" type="datetimeFigureOut">
              <a:rPr lang="ru-RU" smtClean="0"/>
              <a:t>19.01.2018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92F4A-1C17-49AA-820B-DE561727E0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1292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83923-3EB7-4A3A-A840-3A205B613A3D}" type="datetimeFigureOut">
              <a:rPr lang="ru-RU" smtClean="0"/>
              <a:t>19.01.2018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92F4A-1C17-49AA-820B-DE561727E0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8007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83923-3EB7-4A3A-A840-3A205B613A3D}" type="datetimeFigureOut">
              <a:rPr lang="ru-RU" smtClean="0"/>
              <a:t>19.01.2018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92F4A-1C17-49AA-820B-DE561727E0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826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83923-3EB7-4A3A-A840-3A205B613A3D}" type="datetimeFigureOut">
              <a:rPr lang="ru-RU" smtClean="0"/>
              <a:t>19.01.2018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92F4A-1C17-49AA-820B-DE561727E0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4884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83923-3EB7-4A3A-A840-3A205B613A3D}" type="datetimeFigureOut">
              <a:rPr lang="ru-RU" smtClean="0"/>
              <a:t>19.01.2018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92F4A-1C17-49AA-820B-DE561727E0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2233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A83923-3EB7-4A3A-A840-3A205B613A3D}" type="datetimeFigureOut">
              <a:rPr lang="ru-RU" smtClean="0"/>
              <a:t>19.01.2018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C92F4A-1C17-49AA-820B-DE561727E0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7871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12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video" Target="file:///D:\&#1052;&#1086;&#1080;%20&#1076;&#1086;&#1082;&#1091;&#1084;&#1077;&#1085;&#1090;&#1099;\&#1052;&#1086;&#1080;%20&#1088;&#1080;&#1089;&#1091;&#1085;&#1082;&#1080;\&#1092;&#1086;&#1090;&#1086;\&#1057;&#1077;&#1084;&#1100;&#1103;\&#1044;&#1077;&#1090;&#1080;\MOV04858.MPG" TargetMode="Externa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3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megaznanie.ru/index.php/animalworld/arcticanimals/5512-2010-11-28-09-13-05.html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Тюлень\kartinkijane.ru-6596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8560" y="-315416"/>
            <a:ext cx="10160000" cy="7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99592" y="188640"/>
            <a:ext cx="83405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м</a:t>
            </a:r>
            <a:r>
              <a:rPr lang="ru-RU" dirty="0" smtClean="0"/>
              <a:t>униципальное бюджетное общеобразовательное учреждение</a:t>
            </a:r>
          </a:p>
          <a:p>
            <a:pPr algn="ctr"/>
            <a:r>
              <a:rPr lang="ru-RU" dirty="0" err="1" smtClean="0"/>
              <a:t>Краснослободская</a:t>
            </a:r>
            <a:r>
              <a:rPr lang="ru-RU" dirty="0" smtClean="0"/>
              <a:t> основная школа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131840" y="170080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0" y="1196752"/>
            <a:ext cx="9442442" cy="201003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3000" b="1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Муниципальный экологический смотр – конкурс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3200" b="1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«Они нуждаются в нашей защите»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900" b="1" cap="all" spc="0" dirty="0" smtClean="0">
                <a:ln w="0"/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«На одной волне с тюленями»</a:t>
            </a:r>
            <a:endParaRPr lang="ru-RU" sz="3900" b="1" cap="all" spc="0" dirty="0">
              <a:ln w="0"/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28184" y="4365104"/>
            <a:ext cx="291581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Подготовил:</a:t>
            </a:r>
          </a:p>
          <a:p>
            <a:pPr algn="ctr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Макшеев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Максим</a:t>
            </a: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 класс</a:t>
            </a: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Жукова Людмила Владимировна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636" y="3494584"/>
            <a:ext cx="3056935" cy="3185911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611440" y="6453336"/>
            <a:ext cx="968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2018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9161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Тюлень\kartinkijane.ru-6596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8000" y="-381000"/>
            <a:ext cx="10160000" cy="7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771800" y="0"/>
            <a:ext cx="23369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Содержание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764705"/>
            <a:ext cx="8784976" cy="556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just" fontAlgn="base">
              <a:lnSpc>
                <a:spcPct val="114000"/>
              </a:lnSpc>
              <a:spcAft>
                <a:spcPts val="0"/>
              </a:spcAft>
              <a:buAutoNum type="arabicPeriod"/>
            </a:pPr>
            <a:r>
              <a:rPr lang="ru-RU" sz="2400" dirty="0" smtClean="0"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Немного из истории</a:t>
            </a:r>
          </a:p>
          <a:p>
            <a:pPr marL="457200" algn="just" fontAlgn="base">
              <a:lnSpc>
                <a:spcPct val="114000"/>
              </a:lnSpc>
              <a:spcAft>
                <a:spcPts val="0"/>
              </a:spcAft>
              <a:buAutoNum type="arabicPeriod"/>
            </a:pPr>
            <a:r>
              <a:rPr lang="ru-RU" sz="24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Наука о тюленях</a:t>
            </a:r>
          </a:p>
          <a:p>
            <a:pPr marL="457200" algn="just" fontAlgn="base">
              <a:lnSpc>
                <a:spcPct val="114000"/>
              </a:lnSpc>
              <a:spcAft>
                <a:spcPts val="0"/>
              </a:spcAft>
              <a:buAutoNum type="arabicPeriod"/>
            </a:pPr>
            <a:r>
              <a:rPr lang="ru-RU" sz="2400" dirty="0" smtClean="0"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Виды тюленей</a:t>
            </a:r>
          </a:p>
          <a:p>
            <a:pPr marL="457200" algn="just" fontAlgn="base">
              <a:lnSpc>
                <a:spcPct val="114000"/>
              </a:lnSpc>
              <a:spcAft>
                <a:spcPts val="0"/>
              </a:spcAft>
              <a:buAutoNum type="arabicPeriod"/>
            </a:pPr>
            <a:r>
              <a:rPr lang="ru-RU" sz="2400" dirty="0" smtClean="0"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Особенности и среда обитания тюленя</a:t>
            </a:r>
          </a:p>
          <a:p>
            <a:pPr marL="457200" algn="just" fontAlgn="base">
              <a:lnSpc>
                <a:spcPct val="114000"/>
              </a:lnSpc>
              <a:spcAft>
                <a:spcPts val="0"/>
              </a:spcAft>
              <a:buAutoNum type="arabicPeriod"/>
            </a:pPr>
            <a:r>
              <a:rPr lang="ru-RU" sz="2400" dirty="0" smtClean="0"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Характер и образ жизни тюленя</a:t>
            </a:r>
          </a:p>
          <a:p>
            <a:pPr marL="457200" algn="just" fontAlgn="base">
              <a:lnSpc>
                <a:spcPct val="114000"/>
              </a:lnSpc>
              <a:spcAft>
                <a:spcPts val="0"/>
              </a:spcAft>
              <a:buAutoNum type="arabicPeriod"/>
            </a:pPr>
            <a:r>
              <a:rPr lang="ru-RU" sz="2400" dirty="0" smtClean="0"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Питание тюленей</a:t>
            </a:r>
          </a:p>
          <a:p>
            <a:pPr marL="457200" algn="just" fontAlgn="base">
              <a:lnSpc>
                <a:spcPct val="114000"/>
              </a:lnSpc>
              <a:spcAft>
                <a:spcPts val="0"/>
              </a:spcAft>
              <a:buAutoNum type="arabicPeriod"/>
            </a:pPr>
            <a:r>
              <a:rPr lang="ru-RU" sz="2400" dirty="0" smtClean="0"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Размножение и продолжительность жизни тюленя</a:t>
            </a:r>
          </a:p>
          <a:p>
            <a:pPr marL="457200" algn="just" fontAlgn="base">
              <a:lnSpc>
                <a:spcPct val="114000"/>
              </a:lnSpc>
              <a:spcAft>
                <a:spcPts val="0"/>
              </a:spcAft>
              <a:buAutoNum type="arabicPeriod"/>
            </a:pPr>
            <a:r>
              <a:rPr lang="ru-RU" sz="2400" dirty="0" smtClean="0">
                <a:latin typeface="Times New Roman" pitchFamily="18" charset="0"/>
                <a:ea typeface="Calibri"/>
                <a:cs typeface="Times New Roman" pitchFamily="18" charset="0"/>
              </a:rPr>
              <a:t>Интересные факты о тюленях</a:t>
            </a:r>
          </a:p>
          <a:p>
            <a:pPr marL="457200" algn="just" fontAlgn="base">
              <a:lnSpc>
                <a:spcPct val="114000"/>
              </a:lnSpc>
              <a:spcAft>
                <a:spcPts val="0"/>
              </a:spcAft>
              <a:buAutoNum type="arabicPeriod"/>
            </a:pPr>
            <a:r>
              <a:rPr lang="ru-RU" sz="2400" dirty="0" smtClean="0">
                <a:latin typeface="Times New Roman" pitchFamily="18" charset="0"/>
                <a:ea typeface="Calibri"/>
                <a:cs typeface="Times New Roman" pitchFamily="18" charset="0"/>
              </a:rPr>
              <a:t>Охраняемые виды</a:t>
            </a:r>
          </a:p>
          <a:p>
            <a:pPr marL="457200" algn="just" fontAlgn="base">
              <a:lnSpc>
                <a:spcPct val="114000"/>
              </a:lnSpc>
              <a:spcAft>
                <a:spcPts val="0"/>
              </a:spcAft>
              <a:buAutoNum type="arabicPeriod"/>
            </a:pPr>
            <a:r>
              <a:rPr lang="ru-RU" sz="2400" dirty="0" smtClean="0">
                <a:latin typeface="Times New Roman" pitchFamily="18" charset="0"/>
                <a:ea typeface="Calibri"/>
                <a:cs typeface="Times New Roman" pitchFamily="18" charset="0"/>
              </a:rPr>
              <a:t>Виды тюлений в России</a:t>
            </a:r>
          </a:p>
          <a:p>
            <a:pPr marL="457200" algn="just" fontAlgn="base">
              <a:lnSpc>
                <a:spcPct val="114000"/>
              </a:lnSpc>
              <a:spcAft>
                <a:spcPts val="0"/>
              </a:spcAft>
              <a:buAutoNum type="arabicPeriod"/>
            </a:pPr>
            <a:r>
              <a:rPr lang="ru-RU" sz="2400" dirty="0" smtClean="0">
                <a:latin typeface="Times New Roman" pitchFamily="18" charset="0"/>
                <a:ea typeface="Calibri"/>
                <a:cs typeface="Times New Roman" pitchFamily="18" charset="0"/>
              </a:rPr>
              <a:t>Что угрожает тюленям</a:t>
            </a:r>
          </a:p>
          <a:p>
            <a:pPr marL="457200" algn="just" fontAlgn="base">
              <a:lnSpc>
                <a:spcPct val="114000"/>
              </a:lnSpc>
              <a:spcAft>
                <a:spcPts val="0"/>
              </a:spcAft>
              <a:buAutoNum type="arabicPeriod"/>
            </a:pPr>
            <a:r>
              <a:rPr lang="ru-RU" sz="2400" dirty="0" smtClean="0">
                <a:latin typeface="Times New Roman" pitchFamily="18" charset="0"/>
                <a:ea typeface="Calibri"/>
                <a:cs typeface="Times New Roman" pitchFamily="18" charset="0"/>
              </a:rPr>
              <a:t>Заключение</a:t>
            </a:r>
            <a:endParaRPr lang="ru-RU" sz="24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457200" algn="just" fontAlgn="base">
              <a:lnSpc>
                <a:spcPct val="114000"/>
              </a:lnSpc>
              <a:spcAft>
                <a:spcPts val="0"/>
              </a:spcAft>
              <a:buAutoNum type="arabicPeriod"/>
            </a:pPr>
            <a:r>
              <a:rPr lang="ru-RU" sz="2400" dirty="0" smtClean="0">
                <a:latin typeface="Times New Roman" pitchFamily="18" charset="0"/>
                <a:ea typeface="Calibri"/>
                <a:cs typeface="Times New Roman" pitchFamily="18" charset="0"/>
              </a:rPr>
              <a:t>Источники ( литература)</a:t>
            </a:r>
            <a:endParaRPr lang="ru-RU" sz="14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69580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:\Тюлень\kartinkijane.ru-6596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8000" y="-381000"/>
            <a:ext cx="10160000" cy="7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95736" y="0"/>
            <a:ext cx="43521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Немного из истории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692696"/>
            <a:ext cx="8784976" cy="51891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dirty="0" smtClean="0">
                <a:latin typeface="Times New Roman" pitchFamily="18" charset="0"/>
                <a:ea typeface="Calibri"/>
                <a:cs typeface="Times New Roman" pitchFamily="18" charset="0"/>
              </a:rPr>
              <a:t>	Первые </a:t>
            </a:r>
            <a:r>
              <a:rPr lang="ru-RU" sz="2400" dirty="0">
                <a:latin typeface="Times New Roman" pitchFamily="18" charset="0"/>
                <a:ea typeface="Calibri"/>
                <a:cs typeface="Times New Roman" pitchFamily="18" charset="0"/>
              </a:rPr>
              <a:t>тюлени жили в Тихом океане рядом с современной </a:t>
            </a:r>
            <a:r>
              <a:rPr lang="ru-RU" sz="2400" dirty="0" smtClean="0">
                <a:latin typeface="Times New Roman" pitchFamily="18" charset="0"/>
                <a:ea typeface="Calibri"/>
                <a:cs typeface="Times New Roman" pitchFamily="18" charset="0"/>
              </a:rPr>
              <a:t>территорией Калифорнии</a:t>
            </a:r>
            <a:r>
              <a:rPr lang="ru-RU" sz="2400" dirty="0">
                <a:latin typeface="Times New Roman" pitchFamily="18" charset="0"/>
                <a:ea typeface="Calibri"/>
                <a:cs typeface="Times New Roman" pitchFamily="18" charset="0"/>
              </a:rPr>
              <a:t>. За миллионы лет они распространились в северной </a:t>
            </a:r>
            <a:r>
              <a:rPr lang="ru-RU" sz="2400" dirty="0" smtClean="0">
                <a:latin typeface="Times New Roman" pitchFamily="18" charset="0"/>
                <a:ea typeface="Calibri"/>
                <a:cs typeface="Times New Roman" pitchFamily="18" charset="0"/>
              </a:rPr>
              <a:t>части Тихого </a:t>
            </a:r>
            <a:r>
              <a:rPr lang="ru-RU" sz="2400" dirty="0">
                <a:latin typeface="Times New Roman" pitchFamily="18" charset="0"/>
                <a:ea typeface="Calibri"/>
                <a:cs typeface="Times New Roman" pitchFamily="18" charset="0"/>
              </a:rPr>
              <a:t>океана и проникли в Атлантику по древнему проливу, который разделял Северную и Южную Америки. Позднее они переместились в южное полушарие.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ea typeface="Calibri"/>
                <a:cs typeface="Times New Roman" pitchFamily="18" charset="0"/>
              </a:rPr>
              <a:t>	Тюлени </a:t>
            </a:r>
            <a:r>
              <a:rPr lang="ru-RU" sz="2400" dirty="0">
                <a:latin typeface="Times New Roman" pitchFamily="18" charset="0"/>
                <a:ea typeface="Calibri"/>
                <a:cs typeface="Times New Roman" pitchFamily="18" charset="0"/>
              </a:rPr>
              <a:t>пользовались всеми богатствами моря, не забывая при этом о суше, где они отдыхали, линяли, производили потомство и выхаживали </a:t>
            </a:r>
            <a:r>
              <a:rPr lang="ru-RU" sz="2400" dirty="0" smtClean="0">
                <a:latin typeface="Times New Roman" pitchFamily="18" charset="0"/>
                <a:ea typeface="Calibri"/>
                <a:cs typeface="Times New Roman" pitchFamily="18" charset="0"/>
              </a:rPr>
              <a:t>своих детенышей</a:t>
            </a:r>
            <a:r>
              <a:rPr lang="ru-RU" sz="2400" dirty="0">
                <a:latin typeface="Times New Roman" pitchFamily="18" charset="0"/>
                <a:ea typeface="Calibri"/>
                <a:cs typeface="Times New Roman" pitchFamily="18" charset="0"/>
              </a:rPr>
              <a:t>. Сейчас тюлени распространены по всему миру, однако самые крупные их колонии находятся в холодных Арктике и Антарктике, </a:t>
            </a:r>
            <a:r>
              <a:rPr lang="ru-RU" sz="2400" dirty="0" smtClean="0">
                <a:latin typeface="Times New Roman" pitchFamily="18" charset="0"/>
                <a:ea typeface="Calibri"/>
                <a:cs typeface="Times New Roman" pitchFamily="18" charset="0"/>
              </a:rPr>
              <a:t>где больше </a:t>
            </a:r>
            <a:r>
              <a:rPr lang="ru-RU" sz="2400" dirty="0">
                <a:latin typeface="Times New Roman" pitchFamily="18" charset="0"/>
                <a:ea typeface="Calibri"/>
                <a:cs typeface="Times New Roman" pitchFamily="18" charset="0"/>
              </a:rPr>
              <a:t>всего пищи.</a:t>
            </a:r>
          </a:p>
        </p:txBody>
      </p:sp>
      <p:pic>
        <p:nvPicPr>
          <p:cNvPr id="5" name="Рисунок 4" descr="F:\Тюлень\img16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23" t="40878" r="18077" b="4392"/>
          <a:stretch/>
        </p:blipFill>
        <p:spPr bwMode="auto">
          <a:xfrm>
            <a:off x="2200878" y="5427576"/>
            <a:ext cx="1513344" cy="1316752"/>
          </a:xfrm>
          <a:prstGeom prst="rect">
            <a:avLst/>
          </a:prstGeom>
          <a:noFill/>
          <a:ln w="38100">
            <a:solidFill>
              <a:schemeClr val="accent3">
                <a:lumMod val="50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23928" y="5517232"/>
            <a:ext cx="50405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Самцы покидают лежбища раньше самок, чтобы на новом месте занять и подготовить территорию.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3737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:\Тюлень\kartinkijane.ru-6596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8000" y="-381000"/>
            <a:ext cx="10160000" cy="7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67744" y="0"/>
            <a:ext cx="403244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Наука о тюленях</a:t>
            </a:r>
            <a:endParaRPr lang="ru-RU" sz="3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476671"/>
            <a:ext cx="80648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науке тюлени называются "ластоногие",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из-за особой формы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конечностей.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1307668"/>
            <a:ext cx="8280920" cy="12355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Существует </a:t>
            </a:r>
            <a:r>
              <a:rPr lang="ru-RU" sz="2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более </a:t>
            </a:r>
            <a:r>
              <a:rPr lang="ru-RU" sz="2000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33</a:t>
            </a:r>
            <a:r>
              <a:rPr lang="ru-RU" sz="2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видов тюленей </a:t>
            </a:r>
            <a:r>
              <a:rPr lang="ru-RU" sz="2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морских </a:t>
            </a:r>
            <a:r>
              <a:rPr lang="ru-RU" sz="2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львов (карибского </a:t>
            </a:r>
            <a:r>
              <a:rPr lang="ru-RU" sz="2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тюленя-монаха  можно </a:t>
            </a:r>
            <a:r>
              <a:rPr lang="ru-RU" sz="2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было бы выделить </a:t>
            </a:r>
            <a:r>
              <a:rPr lang="ru-RU" sz="2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отдельный</a:t>
            </a:r>
            <a:r>
              <a:rPr lang="ru-RU" sz="2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34-ый </a:t>
            </a:r>
            <a:r>
              <a:rPr lang="ru-RU" sz="2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вид, но он </a:t>
            </a:r>
            <a:r>
              <a:rPr lang="ru-RU" sz="20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считается вымершим</a:t>
            </a:r>
            <a:r>
              <a:rPr lang="ru-RU" sz="2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403648" y="2636913"/>
            <a:ext cx="62646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0775335"/>
              </p:ext>
            </p:extLst>
          </p:nvPr>
        </p:nvGraphicFramePr>
        <p:xfrm>
          <a:off x="251520" y="2636913"/>
          <a:ext cx="8712968" cy="42145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4944"/>
                <a:gridCol w="7728024"/>
              </a:tblGrid>
              <a:tr h="453137">
                <a:tc>
                  <a:txBody>
                    <a:bodyPr/>
                    <a:lstStyle/>
                    <a:p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Все эти виды делятся на 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три</a:t>
                      </a:r>
                      <a:r>
                        <a:rPr kumimoji="0" lang="ru-RU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семейства или группы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054937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1-я </a:t>
                      </a:r>
                    </a:p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группа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b="0" i="0" u="none" strike="noStrik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18 видов настоящего тюленя, также известного как "безухий тюлень". Вместо ушей у него маленькие дырочки, как раз позади глаз.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012205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2-я </a:t>
                      </a:r>
                    </a:p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группа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b="0" i="0" u="none" strike="noStrik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14 видов морских львов и морских котиков, которых часто называют "ушастыми тюленями", потому что у них есть маленькие ушные раковины.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694291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3-я </a:t>
                      </a:r>
                    </a:p>
                    <a:p>
                      <a:pPr algn="ctr"/>
                      <a:r>
                        <a:rPr lang="ru-RU" sz="2000" dirty="0" smtClean="0">
                          <a:latin typeface="Times New Roman" pitchFamily="18" charset="0"/>
                          <a:cs typeface="Times New Roman" pitchFamily="18" charset="0"/>
                        </a:rPr>
                        <a:t>группа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b="0" i="0" u="none" strike="noStrik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моржи. У них присутствуют черты и первой, и второй групп, но, кроме того, есть и существенные отличия от остальных ластоногих, моржи -единственный вид, который может</a:t>
                      </a:r>
                    </a:p>
                    <a:p>
                      <a:pPr algn="l"/>
                      <a:r>
                        <a:rPr lang="ru-RU" sz="2000" b="0" i="0" u="none" strike="noStrike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похвастаться большими клыками, которые принято называть бивнями.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3737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F:\Тюлень\kartinkijane.ru-6596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99435" y="-385983"/>
            <a:ext cx="10160000" cy="7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-252536" y="980728"/>
            <a:ext cx="9217024" cy="480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4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7504" y="476672"/>
            <a:ext cx="6750496" cy="480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67744" y="0"/>
            <a:ext cx="38884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Виды тюленей</a:t>
            </a:r>
          </a:p>
        </p:txBody>
      </p:sp>
      <p:pic>
        <p:nvPicPr>
          <p:cNvPr id="4098" name="Picture 2" descr="C:\Documents and Settings\Admin\Рабочий стол\132574872_010__1_ (1)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76" t="10025" r="15204" b="33866"/>
          <a:stretch/>
        </p:blipFill>
        <p:spPr bwMode="auto">
          <a:xfrm>
            <a:off x="6670975" y="239433"/>
            <a:ext cx="2219372" cy="1300637"/>
          </a:xfrm>
          <a:prstGeom prst="rect">
            <a:avLst/>
          </a:prstGeom>
          <a:noFill/>
          <a:ln w="38100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858000" y="1569660"/>
            <a:ext cx="19624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Полосатый тюлень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C:\Documents and Settings\Admin\Рабочий стол\zhivotnye-s-inoplanetnoj-vneshnostju-animalreader.ru-017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9925" y="1032491"/>
            <a:ext cx="1149326" cy="856994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2415951" y="1994415"/>
            <a:ext cx="14054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Тюлень-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хохлач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 descr="C:\Documents and Settings\Admin\Рабочий стол\morskoj_leopard_04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10" t="11043" r="20859" b="7375"/>
          <a:stretch/>
        </p:blipFill>
        <p:spPr bwMode="auto">
          <a:xfrm>
            <a:off x="4211960" y="889751"/>
            <a:ext cx="1726565" cy="1348740"/>
          </a:xfrm>
          <a:prstGeom prst="rect">
            <a:avLst/>
          </a:prstGeom>
          <a:noFill/>
          <a:ln w="38100">
            <a:solidFill>
              <a:srgbClr val="0070C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355976" y="2418177"/>
            <a:ext cx="15825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Морской леопард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Рисунок 12" descr="C:\Documents and Settings\Admin\Рабочий стол\488109_900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41" t="21623" r="13718" b="19441"/>
          <a:stretch/>
        </p:blipFill>
        <p:spPr bwMode="auto">
          <a:xfrm>
            <a:off x="6710836" y="2749585"/>
            <a:ext cx="1454965" cy="1019672"/>
          </a:xfrm>
          <a:prstGeom prst="rect">
            <a:avLst/>
          </a:prstGeom>
          <a:noFill/>
          <a:ln w="38100">
            <a:solidFill>
              <a:srgbClr val="0070C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710836" y="3861048"/>
            <a:ext cx="16086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Морской слон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Рисунок 14" descr="C:\Documents and Settings\Admin\Рабочий стол\0045-049-.jpg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45" t="7115" r="2435" b="11731"/>
          <a:stretch/>
        </p:blipFill>
        <p:spPr bwMode="auto">
          <a:xfrm>
            <a:off x="4480565" y="3610844"/>
            <a:ext cx="1771022" cy="1240957"/>
          </a:xfrm>
          <a:prstGeom prst="rect">
            <a:avLst/>
          </a:prstGeom>
          <a:noFill/>
          <a:ln w="38100">
            <a:solidFill>
              <a:srgbClr val="0070C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355976" y="5070336"/>
            <a:ext cx="2016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Тюлень-</a:t>
            </a:r>
            <a:r>
              <a:rPr lang="ru-RU" sz="2000" b="1" i="1" dirty="0" err="1" smtClean="0">
                <a:latin typeface="Times New Roman" pitchFamily="18" charset="0"/>
                <a:cs typeface="Times New Roman" pitchFamily="18" charset="0"/>
              </a:rPr>
              <a:t>крабоед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Рисунок 16" descr="C:\Documents and Settings\Admin\Рабочий стол\ross-seal2.jpg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83" r="9760" b="12980"/>
          <a:stretch/>
        </p:blipFill>
        <p:spPr bwMode="auto">
          <a:xfrm>
            <a:off x="303857" y="752228"/>
            <a:ext cx="1744345" cy="937260"/>
          </a:xfrm>
          <a:prstGeom prst="rect">
            <a:avLst/>
          </a:prstGeom>
          <a:noFill/>
          <a:ln w="38100">
            <a:solidFill>
              <a:srgbClr val="0070C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-324544" y="1772816"/>
            <a:ext cx="2740496" cy="44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14000"/>
              </a:lnSpc>
            </a:pPr>
            <a:r>
              <a:rPr lang="ru-RU" sz="20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Тюлень Росса</a:t>
            </a:r>
          </a:p>
        </p:txBody>
      </p:sp>
      <p:pic>
        <p:nvPicPr>
          <p:cNvPr id="19" name="Рисунок 18" descr="C:\Documents and Settings\Admin\Рабочий стол\weddel_face.jpg"/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00" t="20958" r="17600"/>
          <a:stretch/>
        </p:blipFill>
        <p:spPr bwMode="auto">
          <a:xfrm>
            <a:off x="642629" y="2418177"/>
            <a:ext cx="1066800" cy="1005840"/>
          </a:xfrm>
          <a:prstGeom prst="rect">
            <a:avLst/>
          </a:prstGeom>
          <a:noFill/>
          <a:ln w="38100">
            <a:solidFill>
              <a:srgbClr val="0070C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42442" y="3573016"/>
            <a:ext cx="2001921" cy="794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14000"/>
              </a:lnSpc>
            </a:pPr>
            <a:r>
              <a:rPr lang="ru-RU" sz="20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Тюлень </a:t>
            </a:r>
            <a:endParaRPr lang="ru-RU" sz="2000" b="1" i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>
              <a:lnSpc>
                <a:spcPct val="114000"/>
              </a:lnSpc>
            </a:pPr>
            <a:r>
              <a:rPr lang="ru-RU" sz="2000" b="1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Уэделла</a:t>
            </a:r>
            <a:endParaRPr lang="ru-RU" sz="2000" b="1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" name="Рисунок 20" descr="C:\Documents and Settings\Admin\Рабочий стол\морской_заяц2.jpg"/>
          <p:cNvPicPr/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21" t="18352" b="13883"/>
          <a:stretch/>
        </p:blipFill>
        <p:spPr bwMode="auto">
          <a:xfrm>
            <a:off x="142442" y="4498836"/>
            <a:ext cx="2313305" cy="1143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395536" y="5805264"/>
            <a:ext cx="2040384" cy="766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14000"/>
              </a:lnSpc>
            </a:pPr>
            <a:r>
              <a:rPr lang="ru-RU" sz="20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Морской </a:t>
            </a:r>
            <a:endParaRPr lang="ru-RU" sz="2000" b="1" i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>
              <a:lnSpc>
                <a:spcPct val="114000"/>
              </a:lnSpc>
            </a:pPr>
            <a:r>
              <a:rPr lang="ru-RU" sz="20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заяц</a:t>
            </a:r>
            <a:endParaRPr lang="ru-RU" sz="2000" b="1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" name="Рисунок 22" descr="C:\Documents and Settings\Admin\Рабочий стол\2ci6ucz.jpg"/>
          <p:cNvPicPr/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41" t="15818" r="22584" b="13673"/>
          <a:stretch/>
        </p:blipFill>
        <p:spPr bwMode="auto">
          <a:xfrm>
            <a:off x="2643003" y="3259421"/>
            <a:ext cx="1424940" cy="2004060"/>
          </a:xfrm>
          <a:prstGeom prst="rect">
            <a:avLst/>
          </a:prstGeom>
          <a:noFill/>
          <a:ln w="38100">
            <a:solidFill>
              <a:srgbClr val="0070C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2469925" y="5641836"/>
            <a:ext cx="2010640" cy="787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3000"/>
              </a:lnSpc>
              <a:spcAft>
                <a:spcPts val="0"/>
              </a:spcAft>
            </a:pPr>
            <a:r>
              <a:rPr lang="ru-RU" sz="2000" b="1" i="1" dirty="0">
                <a:solidFill>
                  <a:srgbClr val="000000"/>
                </a:solidFill>
                <a:latin typeface="Times New Roman"/>
                <a:cs typeface="Times New Roman"/>
              </a:rPr>
              <a:t>Длинномордый тюлень</a:t>
            </a:r>
            <a:endParaRPr lang="ru-RU" sz="1050" b="1" i="1" dirty="0">
              <a:ea typeface="Calibri"/>
              <a:cs typeface="Times New Roman"/>
            </a:endParaRPr>
          </a:p>
        </p:txBody>
      </p:sp>
      <p:pic>
        <p:nvPicPr>
          <p:cNvPr id="25" name="Рисунок 24" descr="C:\Documents and Settings\Admin\Рабочий стол\hello_html_7f4a1c4e.jpg"/>
          <p:cNvPicPr/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0" t="10435" r="5600" b="15073"/>
          <a:stretch/>
        </p:blipFill>
        <p:spPr bwMode="auto">
          <a:xfrm>
            <a:off x="6673316" y="4613303"/>
            <a:ext cx="1856025" cy="914066"/>
          </a:xfrm>
          <a:prstGeom prst="rect">
            <a:avLst/>
          </a:prstGeom>
          <a:noFill/>
          <a:ln w="38100">
            <a:solidFill>
              <a:srgbClr val="0070C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6710836" y="5641836"/>
            <a:ext cx="19656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Обыкновенный тюлень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080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:\Тюлень\kartinkijane.ru-6596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-381000"/>
            <a:ext cx="10160000" cy="7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980727"/>
            <a:ext cx="4067944" cy="4391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Aft>
                <a:spcPts val="0"/>
              </a:spcAft>
            </a:pPr>
            <a:r>
              <a:rPr lang="ru-RU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2400" b="1" dirty="0" smtClean="0"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юлень </a:t>
            </a:r>
            <a:r>
              <a:rPr lang="ru-RU" sz="2400" dirty="0" smtClean="0"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встречается в морях, которые вливаются в Северный Ледовитый океан, держится преимущественно неподалеку от берега, большую часть времени проводит в воде.</a:t>
            </a:r>
            <a:endParaRPr lang="ru-RU" sz="24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lvl="0" algn="ctr">
              <a:lnSpc>
                <a:spcPct val="114000"/>
              </a:lnSpc>
            </a:pPr>
            <a:endParaRPr lang="ru-RU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11960" y="4149080"/>
            <a:ext cx="4770530" cy="26184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ru-RU" sz="2400" dirty="0" smtClean="0">
                <a:effectLst/>
                <a:latin typeface="Times New Roman"/>
                <a:ea typeface="Times New Roman"/>
              </a:rPr>
              <a:t>	Тюленями принято называть представителей групп  ушастых и настоящих тюленей. 	Конечности животных</a:t>
            </a:r>
            <a:endParaRPr lang="ru-RU" sz="2400" u="sng" dirty="0" smtClean="0">
              <a:effectLst/>
              <a:latin typeface="Times New Roman"/>
              <a:ea typeface="Times New Roman"/>
            </a:endParaRPr>
          </a:p>
          <a:p>
            <a:pPr algn="just">
              <a:lnSpc>
                <a:spcPct val="114000"/>
              </a:lnSpc>
            </a:pPr>
            <a:r>
              <a:rPr lang="ru-RU" sz="2400" dirty="0" smtClean="0">
                <a:effectLst/>
                <a:latin typeface="Times New Roman"/>
                <a:ea typeface="Times New Roman"/>
              </a:rPr>
              <a:t>заканчиваются ластами с хорошо развитыми крупными когтями. </a:t>
            </a:r>
            <a:endParaRPr lang="ru-RU" sz="2400" dirty="0"/>
          </a:p>
        </p:txBody>
      </p:sp>
      <p:pic>
        <p:nvPicPr>
          <p:cNvPr id="6" name="Рисунок 5" descr="F:\Тюлень\img19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49" t="25470" r="11795" b="5641"/>
          <a:stretch/>
        </p:blipFill>
        <p:spPr bwMode="auto">
          <a:xfrm>
            <a:off x="5003831" y="836712"/>
            <a:ext cx="3420380" cy="3210742"/>
          </a:xfrm>
          <a:prstGeom prst="rect">
            <a:avLst/>
          </a:prstGeom>
          <a:noFill/>
          <a:ln w="38100">
            <a:solidFill>
              <a:schemeClr val="tx2">
                <a:lumMod val="75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79512" y="5085184"/>
            <a:ext cx="3528392" cy="1355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ct val="114000"/>
              </a:lnSpc>
              <a:spcAft>
                <a:spcPts val="0"/>
              </a:spcAft>
            </a:pPr>
            <a:r>
              <a:rPr lang="ru-RU" sz="2400" dirty="0" smtClean="0">
                <a:effectLst/>
                <a:latin typeface="Times New Roman"/>
                <a:ea typeface="Times New Roman"/>
                <a:cs typeface="Times New Roman"/>
              </a:rPr>
              <a:t>	В среднем длина тела разнится от 1 до 6 м, вес — от 100 кг до 3,5 т.</a:t>
            </a:r>
            <a:endParaRPr lang="ru-RU" dirty="0">
              <a:ea typeface="Calibri"/>
              <a:cs typeface="Times New Roman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95536" y="0"/>
            <a:ext cx="79928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effectLst/>
                <a:latin typeface="Times New Roman"/>
                <a:ea typeface="Times New Roman"/>
              </a:rPr>
              <a:t>Особенности и среда обитания тюленя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951023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Тюлень\kartinkijane.ru-6596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8000" y="-381000"/>
            <a:ext cx="10160000" cy="7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0280" y="1100935"/>
            <a:ext cx="3388016" cy="2112039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27584" y="-99392"/>
            <a:ext cx="63367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Aft>
                <a:spcPts val="0"/>
              </a:spcAft>
            </a:pPr>
            <a:r>
              <a:rPr lang="ru-RU" sz="3200" b="1" dirty="0" smtClean="0">
                <a:effectLst/>
                <a:latin typeface="Times New Roman"/>
                <a:ea typeface="Times New Roman"/>
                <a:cs typeface="Times New Roman"/>
              </a:rPr>
              <a:t>Характер и образ жизни тюленя</a:t>
            </a:r>
            <a:endParaRPr lang="ru-RU" sz="3200" dirty="0">
              <a:ea typeface="Calibri"/>
              <a:cs typeface="Times New Roman"/>
            </a:endParaRPr>
          </a:p>
          <a:p>
            <a:pPr fontAlgn="base">
              <a:lnSpc>
                <a:spcPct val="150000"/>
              </a:lnSpc>
              <a:spcAft>
                <a:spcPts val="1125"/>
              </a:spcAft>
            </a:pPr>
            <a:r>
              <a:rPr lang="ru-RU" sz="1600" dirty="0" smtClean="0">
                <a:solidFill>
                  <a:srgbClr val="666666"/>
                </a:solidFill>
                <a:effectLst/>
                <a:latin typeface="inherit"/>
                <a:ea typeface="Times New Roman"/>
                <a:cs typeface="Helvetica"/>
              </a:rPr>
              <a:t> </a:t>
            </a:r>
            <a:endParaRPr lang="ru-RU" sz="1400" dirty="0"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729357"/>
            <a:ext cx="5256584" cy="6419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Aft>
                <a:spcPts val="0"/>
              </a:spcAft>
            </a:pPr>
            <a:r>
              <a:rPr lang="ru-RU" sz="2400" b="1" dirty="0" smtClean="0">
                <a:effectLst/>
                <a:latin typeface="inherit"/>
                <a:ea typeface="Times New Roman"/>
                <a:cs typeface="Times New Roman"/>
              </a:rPr>
              <a:t>	</a:t>
            </a:r>
            <a:r>
              <a:rPr lang="ru-RU" sz="2200" b="1" dirty="0" smtClean="0"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Тюлень </a:t>
            </a:r>
            <a:r>
              <a:rPr lang="ru-RU" sz="2200" dirty="0" smtClean="0"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на фото кажется неповоротливым и медлительным </a:t>
            </a:r>
          </a:p>
          <a:p>
            <a:pPr fontAlgn="base">
              <a:lnSpc>
                <a:spcPct val="150000"/>
              </a:lnSpc>
              <a:spcAft>
                <a:spcPts val="0"/>
              </a:spcAft>
            </a:pPr>
            <a:r>
              <a:rPr lang="ru-RU" sz="22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животным, но</a:t>
            </a:r>
            <a:r>
              <a:rPr lang="ru-RU" sz="2200" dirty="0"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200" dirty="0" smtClean="0"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только если оно находится на суше. </a:t>
            </a:r>
          </a:p>
          <a:p>
            <a:pPr fontAlgn="base">
              <a:lnSpc>
                <a:spcPct val="150000"/>
              </a:lnSpc>
              <a:spcAft>
                <a:spcPts val="0"/>
              </a:spcAft>
            </a:pPr>
            <a:r>
              <a:rPr lang="ru-RU" sz="2200" dirty="0">
                <a:latin typeface="Times New Roman" pitchFamily="18" charset="0"/>
                <a:ea typeface="Times New Roman"/>
                <a:cs typeface="Times New Roman" pitchFamily="18" charset="0"/>
              </a:rPr>
              <a:t>	</a:t>
            </a:r>
            <a:r>
              <a:rPr lang="ru-RU" sz="2200" dirty="0" smtClean="0">
                <a:effectLst/>
                <a:latin typeface="Times New Roman"/>
                <a:ea typeface="Times New Roman"/>
                <a:cs typeface="Times New Roman"/>
              </a:rPr>
              <a:t>В воде млекопитающее может развить скорость до 25 км/ч. </a:t>
            </a:r>
          </a:p>
          <a:p>
            <a:pPr fontAlgn="base">
              <a:lnSpc>
                <a:spcPct val="150000"/>
              </a:lnSpc>
              <a:spcAft>
                <a:spcPts val="0"/>
              </a:spcAft>
            </a:pPr>
            <a:r>
              <a:rPr lang="ru-RU" sz="2200" dirty="0">
                <a:latin typeface="Times New Roman"/>
                <a:ea typeface="Times New Roman"/>
                <a:cs typeface="Times New Roman"/>
              </a:rPr>
              <a:t>	</a:t>
            </a:r>
            <a:r>
              <a:rPr lang="ru-RU" sz="2200" dirty="0" smtClean="0">
                <a:effectLst/>
                <a:latin typeface="Times New Roman"/>
                <a:ea typeface="Times New Roman"/>
                <a:cs typeface="Times New Roman"/>
              </a:rPr>
              <a:t>Глубина ныряния может составлять до 600 м.</a:t>
            </a:r>
            <a:r>
              <a:rPr lang="ru-RU" sz="2200" b="1" dirty="0" smtClean="0">
                <a:effectLst/>
                <a:latin typeface="inherit"/>
                <a:ea typeface="Times New Roman"/>
                <a:cs typeface="Times New Roman"/>
              </a:rPr>
              <a:t> </a:t>
            </a:r>
          </a:p>
          <a:p>
            <a:pPr fontAlgn="base">
              <a:lnSpc>
                <a:spcPct val="150000"/>
              </a:lnSpc>
              <a:spcAft>
                <a:spcPts val="0"/>
              </a:spcAft>
            </a:pPr>
            <a:r>
              <a:rPr lang="ru-RU" sz="2200" b="1" dirty="0">
                <a:latin typeface="inherit"/>
                <a:ea typeface="Times New Roman"/>
                <a:cs typeface="Times New Roman"/>
              </a:rPr>
              <a:t>	</a:t>
            </a:r>
            <a:r>
              <a:rPr lang="ru-RU" sz="2000" dirty="0" smtClean="0">
                <a:effectLst/>
                <a:latin typeface="inherit"/>
                <a:ea typeface="Times New Roman"/>
                <a:cs typeface="Helvetica"/>
              </a:rPr>
              <a:t> </a:t>
            </a:r>
            <a:endParaRPr lang="ru-RU" sz="2400" dirty="0">
              <a:ea typeface="Calibri"/>
              <a:cs typeface="Times New Roman"/>
            </a:endParaRPr>
          </a:p>
          <a:p>
            <a:pPr fontAlgn="base">
              <a:lnSpc>
                <a:spcPct val="150000"/>
              </a:lnSpc>
              <a:spcAft>
                <a:spcPts val="0"/>
              </a:spcAft>
            </a:pPr>
            <a:endParaRPr lang="ru-RU" sz="2400" dirty="0">
              <a:ea typeface="Calibri"/>
              <a:cs typeface="Times New Roman"/>
            </a:endParaRPr>
          </a:p>
          <a:p>
            <a:pPr fontAlgn="base">
              <a:lnSpc>
                <a:spcPct val="150000"/>
              </a:lnSpc>
              <a:spcAft>
                <a:spcPts val="1125"/>
              </a:spcAft>
            </a:pPr>
            <a:r>
              <a:rPr lang="ru-RU" sz="2000" dirty="0" smtClean="0">
                <a:effectLst/>
                <a:latin typeface="inherit"/>
                <a:ea typeface="Times New Roman"/>
                <a:cs typeface="Helvetica"/>
              </a:rPr>
              <a:t> </a:t>
            </a:r>
            <a:endParaRPr lang="ru-RU" sz="2400" dirty="0">
              <a:ea typeface="Calibri"/>
              <a:cs typeface="Times New Roman"/>
            </a:endParaRPr>
          </a:p>
          <a:p>
            <a:pPr fontAlgn="base">
              <a:lnSpc>
                <a:spcPct val="150000"/>
              </a:lnSpc>
              <a:spcAft>
                <a:spcPts val="0"/>
              </a:spcAft>
            </a:pPr>
            <a:endParaRPr lang="ru-RU" sz="2400" dirty="0"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99992" y="3717032"/>
            <a:ext cx="464400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lnSpc>
                <a:spcPct val="150000"/>
              </a:lnSpc>
            </a:pPr>
            <a:r>
              <a:rPr lang="ru-RU" sz="2200" b="1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Тюлень</a:t>
            </a:r>
            <a:r>
              <a:rPr lang="ru-RU" sz="22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 может пребывать </a:t>
            </a:r>
            <a:endParaRPr lang="ru-RU" sz="2200" dirty="0" smtClean="0">
              <a:solidFill>
                <a:prstClr val="black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lvl="0" algn="ctr" fontAlgn="base">
              <a:lnSpc>
                <a:spcPct val="150000"/>
              </a:lnSpc>
            </a:pPr>
            <a:r>
              <a:rPr lang="ru-RU" sz="22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под </a:t>
            </a:r>
            <a:r>
              <a:rPr lang="ru-RU" sz="22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водой около 10 минут, обусловлено </a:t>
            </a:r>
            <a:r>
              <a:rPr lang="ru-RU" sz="22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это тем</a:t>
            </a:r>
            <a:r>
              <a:rPr lang="ru-RU" sz="22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 что сбоку под кожей есть воздушный мешок, </a:t>
            </a:r>
            <a:r>
              <a:rPr lang="ru-RU" sz="22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 </a:t>
            </a:r>
            <a:r>
              <a:rPr lang="ru-RU" sz="22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помощью которого животное запасает кислород.</a:t>
            </a:r>
            <a:endParaRPr lang="ru-RU" sz="2200" dirty="0">
              <a:solidFill>
                <a:prstClr val="black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6684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F:\Тюлень\kartinkijane.ru-6596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3969" y="-409699"/>
            <a:ext cx="10160000" cy="7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8" y="0"/>
            <a:ext cx="8640960" cy="53117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Aft>
                <a:spcPts val="0"/>
              </a:spcAft>
            </a:pPr>
            <a:r>
              <a:rPr lang="ru-RU" sz="2000" b="1" dirty="0" smtClean="0"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	</a:t>
            </a:r>
            <a:r>
              <a:rPr lang="ru-RU" sz="2200" b="1" dirty="0" smtClean="0"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Тюлень </a:t>
            </a:r>
            <a:r>
              <a:rPr lang="ru-RU" sz="2200" dirty="0" smtClean="0"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издает звук, похожий на щелканье, что принято считать своего рода </a:t>
            </a:r>
            <a:r>
              <a:rPr lang="ru-RU" sz="2200" dirty="0" err="1" smtClean="0"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эхолокацией</a:t>
            </a:r>
            <a:r>
              <a:rPr lang="ru-RU" sz="2200" dirty="0" smtClean="0"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. </a:t>
            </a:r>
          </a:p>
          <a:p>
            <a:pPr fontAlgn="base">
              <a:lnSpc>
                <a:spcPct val="150000"/>
              </a:lnSpc>
              <a:spcAft>
                <a:spcPts val="0"/>
              </a:spcAft>
            </a:pPr>
            <a:r>
              <a:rPr lang="ru-RU" sz="2200" dirty="0" smtClean="0"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	Большую часть своей жизни представители всех видов </a:t>
            </a:r>
            <a:r>
              <a:rPr lang="ru-RU" sz="2200" b="1" dirty="0" smtClean="0"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тюленей </a:t>
            </a:r>
            <a:r>
              <a:rPr lang="ru-RU" sz="2200" dirty="0" smtClean="0"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проводят в</a:t>
            </a:r>
            <a:r>
              <a:rPr lang="ru-RU" sz="2200" b="1" dirty="0" smtClean="0"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 море</a:t>
            </a:r>
            <a:r>
              <a:rPr lang="ru-RU" sz="2200" dirty="0" smtClean="0"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. На сушу они выбираются только во время линьки и для размножения.</a:t>
            </a:r>
            <a:r>
              <a:rPr lang="ru-RU" sz="2200" dirty="0" smtClean="0">
                <a:effectLst/>
                <a:latin typeface="Times New Roman"/>
                <a:ea typeface="Times New Roman"/>
              </a:rPr>
              <a:t> </a:t>
            </a:r>
          </a:p>
          <a:p>
            <a:pPr fontAlgn="base">
              <a:lnSpc>
                <a:spcPct val="150000"/>
              </a:lnSpc>
              <a:spcAft>
                <a:spcPts val="0"/>
              </a:spcAft>
            </a:pPr>
            <a:r>
              <a:rPr lang="ru-RU" sz="2200" dirty="0" smtClean="0">
                <a:effectLst/>
                <a:latin typeface="Times New Roman"/>
                <a:ea typeface="Times New Roman"/>
              </a:rPr>
              <a:t>	Животные даже спят в воде (перевернувшись на спину или засыпая </a:t>
            </a:r>
            <a:r>
              <a:rPr lang="ru-RU" sz="2200" dirty="0" smtClean="0"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тюлени </a:t>
            </a:r>
            <a:r>
              <a:rPr lang="ru-RU" sz="2200" dirty="0" smtClean="0">
                <a:effectLst/>
                <a:latin typeface="Times New Roman"/>
                <a:ea typeface="Times New Roman"/>
              </a:rPr>
              <a:t>погружается неглубоко под воду (на пару метров),  спят крепко.</a:t>
            </a:r>
            <a:endParaRPr lang="ru-RU" sz="22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fontAlgn="base">
              <a:lnSpc>
                <a:spcPct val="150000"/>
              </a:lnSpc>
              <a:spcAft>
                <a:spcPts val="1125"/>
              </a:spcAft>
            </a:pPr>
            <a:r>
              <a:rPr lang="ru-RU" sz="2200" dirty="0" smtClean="0">
                <a:effectLst/>
                <a:latin typeface="inherit"/>
                <a:ea typeface="Times New Roman"/>
                <a:cs typeface="Helvetica"/>
              </a:rPr>
              <a:t> </a:t>
            </a:r>
            <a:endParaRPr lang="ru-RU" sz="2200" dirty="0">
              <a:ea typeface="Calibri"/>
              <a:cs typeface="Times New Roman"/>
            </a:endParaRPr>
          </a:p>
          <a:p>
            <a:pPr fontAlgn="base">
              <a:lnSpc>
                <a:spcPct val="150000"/>
              </a:lnSpc>
              <a:spcAft>
                <a:spcPts val="0"/>
              </a:spcAft>
            </a:pPr>
            <a:endParaRPr lang="ru-RU" sz="2200" dirty="0"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645024"/>
            <a:ext cx="2479678" cy="1394985"/>
          </a:xfrm>
          <a:prstGeom prst="rect">
            <a:avLst/>
          </a:prstGeom>
          <a:noFill/>
          <a:ln w="9525">
            <a:solidFill>
              <a:schemeClr val="tx2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4509180"/>
            <a:ext cx="188913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11560" y="4342516"/>
            <a:ext cx="446449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Aft>
                <a:spcPts val="0"/>
              </a:spcAft>
            </a:pPr>
            <a:r>
              <a:rPr lang="ru-RU" sz="2000" dirty="0" smtClean="0">
                <a:effectLst/>
                <a:latin typeface="Times New Roman"/>
                <a:ea typeface="Times New Roman"/>
                <a:cs typeface="Times New Roman"/>
              </a:rPr>
              <a:t>	Новорожденные особи  проводят на суше только первые 2-3 недели, затем спускаются в воду для начала самостоятельной жизни.</a:t>
            </a:r>
            <a:endParaRPr lang="ru-RU" sz="1600" dirty="0">
              <a:ea typeface="Calibri"/>
              <a:cs typeface="Times New Roman"/>
            </a:endParaRPr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525" y="5311711"/>
            <a:ext cx="2144465" cy="1640526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6092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:\Тюлень\kartinkijane.ru-6596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8000" y="-381000"/>
            <a:ext cx="10160000" cy="7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87624" y="-99392"/>
            <a:ext cx="59983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Aft>
                <a:spcPts val="0"/>
              </a:spcAft>
            </a:pPr>
            <a:r>
              <a:rPr lang="ru-RU" sz="3200" b="1" dirty="0" smtClean="0">
                <a:effectLst/>
                <a:latin typeface="Times New Roman"/>
                <a:ea typeface="Times New Roman"/>
                <a:cs typeface="Times New Roman"/>
              </a:rPr>
              <a:t>Питание тюленей</a:t>
            </a:r>
            <a:endParaRPr lang="ru-RU" sz="3200" dirty="0"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548680"/>
            <a:ext cx="9001000" cy="3185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	</a:t>
            </a:r>
          </a:p>
          <a:p>
            <a:pPr fontAlgn="base">
              <a:lnSpc>
                <a:spcPct val="150000"/>
              </a:lnSpc>
              <a:spcAft>
                <a:spcPts val="0"/>
              </a:spcAft>
            </a:pPr>
            <a:r>
              <a:rPr lang="ru-RU" sz="2400" dirty="0">
                <a:latin typeface="Times New Roman" pitchFamily="18" charset="0"/>
                <a:ea typeface="Times New Roman"/>
                <a:cs typeface="Times New Roman" pitchFamily="18" charset="0"/>
              </a:rPr>
              <a:t>	</a:t>
            </a:r>
            <a:r>
              <a:rPr lang="ru-RU" sz="2400" dirty="0" smtClean="0"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Основной пищей для </a:t>
            </a:r>
            <a:r>
              <a:rPr lang="ru-RU" sz="2400" b="1" dirty="0" smtClean="0"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семейства тюленей</a:t>
            </a:r>
            <a:r>
              <a:rPr lang="ru-RU" sz="2400" dirty="0" smtClean="0"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 является рыба . Определенных предпочтений у зверя нет — какая рыба встретится ему во время охоты, ту он и поймает. В теплый период животное вдоволь питается рыбой, </a:t>
            </a:r>
            <a:r>
              <a:rPr lang="ru-RU" sz="2400" dirty="0" smtClean="0">
                <a:effectLst/>
                <a:latin typeface="Times New Roman"/>
                <a:ea typeface="Times New Roman"/>
              </a:rPr>
              <a:t>моллюсками и </a:t>
            </a:r>
            <a:r>
              <a:rPr lang="ru-RU" sz="2400" dirty="0" smtClean="0"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осьминогами. </a:t>
            </a:r>
            <a:endParaRPr lang="ru-RU" sz="24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fontAlgn="base">
              <a:lnSpc>
                <a:spcPct val="150000"/>
              </a:lnSpc>
              <a:spcAft>
                <a:spcPts val="1125"/>
              </a:spcAft>
            </a:pPr>
            <a:r>
              <a:rPr lang="ru-RU" sz="2000" dirty="0" smtClean="0"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 </a:t>
            </a:r>
            <a:endParaRPr lang="ru-RU" sz="2000" dirty="0"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429000"/>
            <a:ext cx="3351086" cy="2822873"/>
          </a:xfrm>
          <a:prstGeom prst="rect">
            <a:avLst/>
          </a:prstGeom>
          <a:noFill/>
          <a:ln w="38100">
            <a:solidFill>
              <a:schemeClr val="accent5">
                <a:lumMod val="50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Рисунок 5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35" t="2395" r="27458" b="6587"/>
          <a:stretch/>
        </p:blipFill>
        <p:spPr bwMode="auto">
          <a:xfrm>
            <a:off x="1310318" y="3573016"/>
            <a:ext cx="2685618" cy="2678857"/>
          </a:xfrm>
          <a:prstGeom prst="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41162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F:\Тюлень\kartinkijane.ru-6596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8000" y="-381000"/>
            <a:ext cx="10160000" cy="7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188640"/>
            <a:ext cx="896448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Aft>
                <a:spcPts val="0"/>
              </a:spcAft>
            </a:pPr>
            <a:r>
              <a:rPr lang="ru-RU" sz="3000" b="1" dirty="0" smtClean="0">
                <a:effectLst/>
                <a:latin typeface="Times New Roman"/>
                <a:ea typeface="Times New Roman"/>
                <a:cs typeface="Times New Roman"/>
              </a:rPr>
              <a:t>Размножение и продолжительность жизни тюленя</a:t>
            </a:r>
            <a:endParaRPr lang="ru-RU" sz="3000" dirty="0">
              <a:ea typeface="Calibri"/>
              <a:cs typeface="Times New Roman"/>
            </a:endParaRPr>
          </a:p>
        </p:txBody>
      </p:sp>
      <p:pic>
        <p:nvPicPr>
          <p:cNvPr id="4" name="Рисунок 3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6" t="3981" r="6267" b="6158"/>
          <a:stretch/>
        </p:blipFill>
        <p:spPr bwMode="auto">
          <a:xfrm>
            <a:off x="5940152" y="4725144"/>
            <a:ext cx="2321602" cy="1956784"/>
          </a:xfrm>
          <a:prstGeom prst="rect">
            <a:avLst/>
          </a:prstGeom>
          <a:noFill/>
          <a:ln w="38100">
            <a:solidFill>
              <a:schemeClr val="tx2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23528" y="408439"/>
            <a:ext cx="7272808" cy="60529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          </a:t>
            </a:r>
          </a:p>
          <a:p>
            <a:pPr fontAlgn="base">
              <a:lnSpc>
                <a:spcPct val="150000"/>
              </a:lnSpc>
              <a:spcAft>
                <a:spcPts val="0"/>
              </a:spcAft>
            </a:pPr>
            <a:r>
              <a:rPr lang="ru-RU" sz="2400" dirty="0" smtClean="0">
                <a:effectLst/>
                <a:latin typeface="Times New Roman"/>
                <a:ea typeface="Times New Roman"/>
                <a:cs typeface="Times New Roman"/>
              </a:rPr>
              <a:t>	Потомство у тюленей появляется только один раз в год. Происходит это в конце лета. 	Млекопитающие собираются в огромные тюленьи лежбища на ледяной поверхности (материк или большая дрейфующая льдина).</a:t>
            </a:r>
            <a:endParaRPr lang="ru-RU" sz="2400" dirty="0">
              <a:ea typeface="Calibri"/>
              <a:cs typeface="Times New Roman"/>
            </a:endParaRPr>
          </a:p>
          <a:p>
            <a:pPr fontAlgn="base">
              <a:lnSpc>
                <a:spcPct val="150000"/>
              </a:lnSpc>
              <a:spcAft>
                <a:spcPts val="1125"/>
              </a:spcAft>
            </a:pPr>
            <a:r>
              <a:rPr lang="ru-RU" sz="2400" dirty="0" smtClean="0">
                <a:effectLst/>
                <a:latin typeface="inherit"/>
                <a:ea typeface="Times New Roman"/>
                <a:cs typeface="Helvetica"/>
              </a:rPr>
              <a:t> 	</a:t>
            </a:r>
            <a:r>
              <a:rPr lang="ru-RU" sz="2400" dirty="0" smtClean="0">
                <a:effectLst/>
                <a:latin typeface="Times New Roman"/>
                <a:ea typeface="Times New Roman"/>
                <a:cs typeface="Times New Roman"/>
              </a:rPr>
              <a:t>Продолжительность жизни здоровой особи зависит от вида и пола. В среднем самки могут достигать возраста 35 лет, самцы — 25.</a:t>
            </a:r>
            <a:endParaRPr lang="ru-RU" sz="2400" dirty="0">
              <a:ea typeface="Calibri"/>
              <a:cs typeface="Times New Roman"/>
            </a:endParaRPr>
          </a:p>
          <a:p>
            <a:pPr fontAlgn="base">
              <a:lnSpc>
                <a:spcPct val="150000"/>
              </a:lnSpc>
              <a:spcAft>
                <a:spcPts val="1125"/>
              </a:spcAft>
            </a:pPr>
            <a:endParaRPr lang="ru-RU" sz="2000" dirty="0">
              <a:ea typeface="Calibri"/>
              <a:cs typeface="Times New Roman"/>
            </a:endParaRPr>
          </a:p>
          <a:p>
            <a:pPr fontAlgn="base">
              <a:lnSpc>
                <a:spcPct val="150000"/>
              </a:lnSpc>
              <a:spcAft>
                <a:spcPts val="1125"/>
              </a:spcAft>
            </a:pPr>
            <a:r>
              <a:rPr lang="ru-RU" sz="1600" dirty="0" smtClean="0">
                <a:effectLst/>
                <a:latin typeface="inherit"/>
                <a:ea typeface="Times New Roman"/>
                <a:cs typeface="Helvetica"/>
              </a:rPr>
              <a:t> </a:t>
            </a:r>
            <a:endParaRPr lang="ru-RU" sz="14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7031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F:\Тюлень\kartinkijane.ru-6596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8000" y="-381000"/>
            <a:ext cx="10160000" cy="7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8" y="260648"/>
            <a:ext cx="7848872" cy="53604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lnSpc>
                <a:spcPct val="150000"/>
              </a:lnSpc>
              <a:spcAft>
                <a:spcPts val="1125"/>
              </a:spcAft>
            </a:pPr>
            <a:r>
              <a:rPr lang="ru-RU" sz="2000" dirty="0" smtClean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	</a:t>
            </a:r>
            <a:r>
              <a:rPr lang="ru-RU" sz="2400" dirty="0" smtClean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Спаривание </a:t>
            </a:r>
            <a:r>
              <a:rPr lang="ru-RU" sz="2400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происходит в январе, после чего мама 9 — 11 месяцев вынашивает</a:t>
            </a: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 детенышей-тюленей. </a:t>
            </a:r>
            <a:r>
              <a:rPr lang="ru-RU" sz="2400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Малыш сразу же после рождения может весить 20, а то и 30 кг при длине тела 1 метр.</a:t>
            </a:r>
            <a:r>
              <a:rPr lang="ru-RU" sz="2400" dirty="0">
                <a:solidFill>
                  <a:prstClr val="black"/>
                </a:solidFill>
                <a:latin typeface="Times New Roman"/>
                <a:ea typeface="Times New Roman"/>
              </a:rPr>
              <a:t> </a:t>
            </a:r>
            <a:endParaRPr lang="ru-RU" sz="2400" dirty="0" smtClean="0">
              <a:solidFill>
                <a:prstClr val="black"/>
              </a:solidFill>
              <a:latin typeface="Times New Roman"/>
              <a:ea typeface="Times New Roman"/>
            </a:endParaRPr>
          </a:p>
          <a:p>
            <a:pPr lvl="0" fontAlgn="base">
              <a:lnSpc>
                <a:spcPct val="150000"/>
              </a:lnSpc>
              <a:spcAft>
                <a:spcPts val="1125"/>
              </a:spcAft>
            </a:pPr>
            <a:r>
              <a:rPr lang="ru-RU" sz="2400" dirty="0">
                <a:solidFill>
                  <a:prstClr val="black"/>
                </a:solidFill>
                <a:latin typeface="Times New Roman"/>
                <a:ea typeface="Times New Roman"/>
              </a:rPr>
              <a:t>	</a:t>
            </a:r>
            <a:r>
              <a:rPr lang="ru-RU" sz="2400" dirty="0" smtClean="0">
                <a:solidFill>
                  <a:prstClr val="black"/>
                </a:solidFill>
                <a:latin typeface="Times New Roman"/>
                <a:ea typeface="Times New Roman"/>
              </a:rPr>
              <a:t>Мама </a:t>
            </a:r>
            <a:r>
              <a:rPr lang="ru-RU" sz="2400" dirty="0">
                <a:solidFill>
                  <a:prstClr val="black"/>
                </a:solidFill>
                <a:latin typeface="Times New Roman"/>
                <a:ea typeface="Times New Roman"/>
              </a:rPr>
              <a:t>кормит малыша молоком. По истечению месяца после рождения (в зависимости от вида от 5 до 30 дней), малыши спускаются в воду и дальше сами заботятся о пропитании. </a:t>
            </a:r>
          </a:p>
          <a:p>
            <a:pPr lvl="0" fontAlgn="base">
              <a:lnSpc>
                <a:spcPct val="150000"/>
              </a:lnSpc>
            </a:pPr>
            <a:r>
              <a:rPr lang="ru-RU" sz="2400" dirty="0" smtClean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	</a:t>
            </a:r>
            <a:endParaRPr lang="ru-RU" dirty="0">
              <a:solidFill>
                <a:prstClr val="black"/>
              </a:solidFill>
              <a:ea typeface="Calibri"/>
              <a:cs typeface="Times New Roman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1" r="11363"/>
          <a:stretch/>
        </p:blipFill>
        <p:spPr bwMode="auto">
          <a:xfrm>
            <a:off x="4919623" y="4293096"/>
            <a:ext cx="1761874" cy="119413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39552" y="5301208"/>
            <a:ext cx="88569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lnSpc>
                <a:spcPct val="150000"/>
              </a:lnSpc>
              <a:spcAft>
                <a:spcPct val="0"/>
              </a:spcAft>
            </a:pP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Малыши рождаются белого </a:t>
            </a: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цвета.</a:t>
            </a:r>
          </a:p>
          <a:p>
            <a:pPr lvl="0" algn="ctr" fontAlgn="base">
              <a:lnSpc>
                <a:spcPct val="150000"/>
              </a:lnSpc>
              <a:spcAft>
                <a:spcPct val="0"/>
              </a:spcAft>
            </a:pP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 – 3 неделе жизни шубка малыша меняется на серую.</a:t>
            </a:r>
          </a:p>
        </p:txBody>
      </p:sp>
    </p:spTree>
    <p:extLst>
      <p:ext uri="{BB962C8B-B14F-4D97-AF65-F5344CB8AC3E}">
        <p14:creationId xmlns:p14="http://schemas.microsoft.com/office/powerpoint/2010/main" val="4200096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F:\Тюлень\kartinkijane.ru-6596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8000" y="-361528"/>
            <a:ext cx="10160000" cy="7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7504" y="764704"/>
            <a:ext cx="8928992" cy="4879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algn="just" fontAlgn="base">
              <a:lnSpc>
                <a:spcPct val="114000"/>
              </a:lnSpc>
              <a:spcAft>
                <a:spcPts val="0"/>
              </a:spcAft>
              <a:buFont typeface="Wingdings" pitchFamily="2" charset="2"/>
              <a:buChar char="Ø"/>
              <a:tabLst>
                <a:tab pos="457200" algn="l"/>
              </a:tabLst>
            </a:pPr>
            <a:r>
              <a:rPr lang="ru-RU" sz="28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 </a:t>
            </a:r>
            <a:r>
              <a:rPr lang="ru-RU" sz="26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Тюлени </a:t>
            </a:r>
            <a:r>
              <a:rPr lang="ru-RU" sz="2600" dirty="0">
                <a:latin typeface="Times New Roman" pitchFamily="18" charset="0"/>
                <a:ea typeface="Times New Roman"/>
                <a:cs typeface="Times New Roman" pitchFamily="18" charset="0"/>
              </a:rPr>
              <a:t>— действительно жирные существа, причём жир не нужен им не только для того, чтобы не мёрзнуть: он также позволяет им сохранять лучшую плавучесть.</a:t>
            </a:r>
            <a:endParaRPr lang="ru-RU" sz="26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342900" lvl="0" algn="just" fontAlgn="base">
              <a:lnSpc>
                <a:spcPct val="114000"/>
              </a:lnSpc>
              <a:spcAft>
                <a:spcPts val="0"/>
              </a:spcAft>
              <a:buFont typeface="Wingdings" pitchFamily="2" charset="2"/>
              <a:buChar char="Ø"/>
              <a:tabLst>
                <a:tab pos="457200" algn="l"/>
              </a:tabLst>
            </a:pPr>
            <a:r>
              <a:rPr lang="ru-RU" sz="26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   На </a:t>
            </a:r>
            <a:r>
              <a:rPr lang="ru-RU" sz="2600" dirty="0">
                <a:latin typeface="Times New Roman" pitchFamily="18" charset="0"/>
                <a:ea typeface="Times New Roman"/>
                <a:cs typeface="Times New Roman" pitchFamily="18" charset="0"/>
              </a:rPr>
              <a:t>суше тюлени передвигаются на передних ластах, подволакивая </a:t>
            </a:r>
            <a:r>
              <a:rPr lang="ru-RU" sz="26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задние. </a:t>
            </a:r>
            <a:r>
              <a:rPr lang="ru-RU" sz="2600" dirty="0">
                <a:latin typeface="Times New Roman" pitchFamily="18" charset="0"/>
                <a:ea typeface="Times New Roman"/>
                <a:cs typeface="Times New Roman" pitchFamily="18" charset="0"/>
              </a:rPr>
              <a:t>Погружаясь в воду, тюлени используют передние конечности в качестве руля глубины, а гребут исключительно задними </a:t>
            </a:r>
            <a:r>
              <a:rPr lang="ru-RU" sz="26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ластами.</a:t>
            </a:r>
          </a:p>
          <a:p>
            <a:pPr marL="342900" lvl="0" algn="just" fontAlgn="base">
              <a:lnSpc>
                <a:spcPct val="114000"/>
              </a:lnSpc>
              <a:spcAft>
                <a:spcPts val="0"/>
              </a:spcAft>
              <a:buFont typeface="Wingdings" pitchFamily="2" charset="2"/>
              <a:buChar char="Ø"/>
              <a:tabLst>
                <a:tab pos="457200" algn="l"/>
              </a:tabLst>
            </a:pPr>
            <a:r>
              <a:rPr lang="ru-RU" sz="2600" dirty="0">
                <a:solidFill>
                  <a:srgbClr val="333333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600" dirty="0" smtClean="0">
                <a:solidFill>
                  <a:srgbClr val="333333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Возраст </a:t>
            </a:r>
            <a:r>
              <a:rPr lang="ru-RU" sz="2600" dirty="0">
                <a:solidFill>
                  <a:srgbClr val="333333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умерших тюленей определяют по количеству кругов у оснований их клыков.</a:t>
            </a:r>
            <a:endParaRPr lang="ru-RU" sz="26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342900" lvl="0" algn="just" fontAlgn="base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Ø"/>
              <a:tabLst>
                <a:tab pos="457200" algn="l"/>
              </a:tabLst>
            </a:pPr>
            <a:endParaRPr lang="ru-RU" sz="2800" dirty="0"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07704" y="0"/>
            <a:ext cx="69220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Интересные факты о тюленях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Documents and Settings\Admin\Рабочий стол\3202cad2ab5aedec6c31d9c76b9a3819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67" t="12151" r="15947" b="7041"/>
          <a:stretch/>
        </p:blipFill>
        <p:spPr bwMode="auto">
          <a:xfrm>
            <a:off x="5368727" y="4588230"/>
            <a:ext cx="2232248" cy="2205675"/>
          </a:xfrm>
          <a:prstGeom prst="rect">
            <a:avLst/>
          </a:prstGeom>
          <a:noFill/>
          <a:ln w="38100"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4034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F:\Тюлень\kartinkijane.ru-6596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8000" y="-381000"/>
            <a:ext cx="10160000" cy="7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188641"/>
            <a:ext cx="8676456" cy="61093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fontAlgn="base">
              <a:lnSpc>
                <a:spcPct val="115000"/>
              </a:lnSpc>
              <a:buFont typeface="Wingdings" pitchFamily="2" charset="2"/>
              <a:buChar char="Ø"/>
              <a:tabLst>
                <a:tab pos="457200" algn="l"/>
              </a:tabLst>
            </a:pPr>
            <a:r>
              <a:rPr lang="ru-RU" sz="26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У тюленей слабое зрение, зато великолепный слух.</a:t>
            </a:r>
            <a:endParaRPr lang="ru-RU" sz="2600" dirty="0">
              <a:solidFill>
                <a:prstClr val="black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342900" lvl="0" indent="-342900" fontAlgn="base">
              <a:lnSpc>
                <a:spcPct val="115000"/>
              </a:lnSpc>
              <a:buFont typeface="Wingdings" pitchFamily="2" charset="2"/>
              <a:buChar char="Ø"/>
              <a:tabLst>
                <a:tab pos="457200" algn="l"/>
              </a:tabLst>
            </a:pPr>
            <a:r>
              <a:rPr lang="ru-RU" sz="26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Естественные враги тюленей — касатки и белые медведи.</a:t>
            </a:r>
          </a:p>
          <a:p>
            <a:pPr marL="342900" lvl="0" indent="-342900" fontAlgn="base">
              <a:lnSpc>
                <a:spcPct val="115000"/>
              </a:lnSpc>
              <a:buFont typeface="Wingdings" pitchFamily="2" charset="2"/>
              <a:buChar char="Ø"/>
              <a:tabLst>
                <a:tab pos="457200" algn="l"/>
              </a:tabLst>
            </a:pPr>
            <a:r>
              <a:rPr lang="ru-RU" sz="2600" dirty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Тюлени способны различать запахи на расстоянии до нескольких сотен метров, а в отдельных случаях и до полукилометра</a:t>
            </a:r>
            <a:r>
              <a:rPr lang="ru-RU" sz="2600" dirty="0" smtClean="0">
                <a:solidFill>
                  <a:prstClr val="black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.</a:t>
            </a:r>
            <a:endParaRPr lang="ru-RU" sz="2600" dirty="0">
              <a:solidFill>
                <a:prstClr val="black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342900" lvl="0" indent="-342900" fontAlgn="base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Ø"/>
              <a:tabLst>
                <a:tab pos="457200" algn="l"/>
              </a:tabLst>
            </a:pPr>
            <a:r>
              <a:rPr lang="ru-RU" sz="26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На </a:t>
            </a:r>
            <a:r>
              <a:rPr lang="ru-RU" sz="2600" dirty="0">
                <a:latin typeface="Times New Roman" pitchFamily="18" charset="0"/>
                <a:ea typeface="Times New Roman"/>
                <a:cs typeface="Times New Roman" pitchFamily="18" charset="0"/>
              </a:rPr>
              <a:t>территории России обитает девять различных видов </a:t>
            </a:r>
            <a:r>
              <a:rPr lang="ru-RU" sz="26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тюленей.</a:t>
            </a:r>
            <a:endParaRPr lang="ru-RU" sz="26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342900" lvl="0" indent="-342900" fontAlgn="base">
              <a:lnSpc>
                <a:spcPct val="115000"/>
              </a:lnSpc>
              <a:spcAft>
                <a:spcPts val="0"/>
              </a:spcAft>
              <a:buFont typeface="Wingdings" pitchFamily="2" charset="2"/>
              <a:buChar char="Ø"/>
              <a:tabLst>
                <a:tab pos="457200" algn="l"/>
              </a:tabLst>
            </a:pPr>
            <a:r>
              <a:rPr lang="ru-RU" sz="26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Как </a:t>
            </a:r>
            <a:r>
              <a:rPr lang="ru-RU" sz="2600" dirty="0">
                <a:latin typeface="Times New Roman" pitchFamily="18" charset="0"/>
                <a:ea typeface="Times New Roman"/>
                <a:cs typeface="Times New Roman" pitchFamily="18" charset="0"/>
              </a:rPr>
              <a:t>и многие наземные существа, покрытые шерстью, тюлени тоже линяют. Во время линьки некоторые виды тюленей чешут друг другу спину, помогая таким образом собратьям избавиться от старой шерсти.</a:t>
            </a:r>
            <a:endParaRPr lang="ru-RU" sz="2600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800" dirty="0">
                <a:latin typeface="Times New Roman" pitchFamily="18" charset="0"/>
                <a:ea typeface="Calibri"/>
                <a:cs typeface="Times New Roman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668319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F:\Тюлень\kartinkijane.ru-6596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8000" y="-381000"/>
            <a:ext cx="10160000" cy="7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95936" y="116632"/>
            <a:ext cx="51480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Тюлени превосходные артисты.</a:t>
            </a:r>
          </a:p>
        </p:txBody>
      </p:sp>
      <p:pic>
        <p:nvPicPr>
          <p:cNvPr id="5" name="MOV04858.MPG">
            <a:hlinkClick r:id="" action="ppaction://media"/>
          </p:cNvPr>
          <p:cNvPicPr>
            <a:picLocks noRot="1" noChangeAspect="1" noChangeArrowheads="1"/>
          </p:cNvPicPr>
          <p:nvPr>
            <a:videoFile r:link="rId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14" t="16699" r="25260" b="15785"/>
          <a:stretch/>
        </p:blipFill>
        <p:spPr bwMode="auto">
          <a:xfrm>
            <a:off x="5009269" y="3180669"/>
            <a:ext cx="2847436" cy="2894371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C:\Documents and Settings\Admin\Рабочий стол\post-25-1245661873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11"/>
          <a:stretch/>
        </p:blipFill>
        <p:spPr bwMode="auto">
          <a:xfrm>
            <a:off x="1115616" y="3985115"/>
            <a:ext cx="2558159" cy="2517622"/>
          </a:xfrm>
          <a:prstGeom prst="rect">
            <a:avLst/>
          </a:prstGeom>
          <a:noFill/>
          <a:ln w="38100"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355976" y="836712"/>
            <a:ext cx="486192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Тюлени в цирке выступают:</a:t>
            </a:r>
          </a:p>
          <a:p>
            <a:pPr algn="ctr"/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Они легко с мячом играют,</a:t>
            </a:r>
          </a:p>
          <a:p>
            <a:pPr algn="ctr"/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И кувыркаются, и пляшут,</a:t>
            </a:r>
          </a:p>
          <a:p>
            <a:pPr algn="ctr"/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И ластами ребятам машут!</a:t>
            </a: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 descr="C:\Documents and Settings\Admin\Рабочий стол\DETAIL_PICTURE__21460850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84" t="10642" b="8521"/>
          <a:stretch/>
        </p:blipFill>
        <p:spPr bwMode="auto">
          <a:xfrm>
            <a:off x="755576" y="548680"/>
            <a:ext cx="3036728" cy="2631989"/>
          </a:xfrm>
          <a:prstGeom prst="rect">
            <a:avLst/>
          </a:prstGeom>
          <a:noFill/>
          <a:ln w="38100"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0242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F:\Тюлень\kartinkijane.ru-6596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8000" y="-381000"/>
            <a:ext cx="10160000" cy="7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11560" y="476672"/>
            <a:ext cx="7848872" cy="42934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	Тюлени очень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умные, мирные и чувствительные, даже при отсутствии слезных желез, тюлени способны плакать. </a:t>
            </a:r>
            <a:endParaRPr lang="ru-RU" sz="2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	Агрессивными 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по отношению друг к другу бывают только самцы в брачный период, в основном же эти создания участливы и заботливы к своим сородичам.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63688" y="0"/>
            <a:ext cx="66967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3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Тюлени-дружелюбные </a:t>
            </a:r>
            <a:r>
              <a:rPr lang="ru-RU" sz="3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существа</a:t>
            </a:r>
          </a:p>
        </p:txBody>
      </p:sp>
      <p:pic>
        <p:nvPicPr>
          <p:cNvPr id="1026" name="Picture 2" descr="C:\Documents and Settings\Admin\Рабочий стол\wallpapers_3757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576"/>
          <a:stretch/>
        </p:blipFill>
        <p:spPr bwMode="auto">
          <a:xfrm>
            <a:off x="3154682" y="4365104"/>
            <a:ext cx="4668518" cy="2150701"/>
          </a:xfrm>
          <a:prstGeom prst="rect">
            <a:avLst/>
          </a:prstGeom>
          <a:noFill/>
          <a:ln w="381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067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F:\Тюлень\kartinkijane.ru-6596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8000" y="-381000"/>
            <a:ext cx="10160000" cy="7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475656" y="0"/>
            <a:ext cx="59766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Охраняемые виды тюленей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836712"/>
            <a:ext cx="806489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Многие </a:t>
            </a: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тюлени, к сожалению, существуют на грани исчезновения. Поэтому они занесены в Красную книгу и являются особо охраняемыми животными. </a:t>
            </a:r>
            <a:r>
              <a:rPr lang="en-US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ru-RU" sz="2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Среди </a:t>
            </a: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настоящих тюленей таких видов два – это тюлени-монахи и каспийский тюлень. Первый при этом вообще помечен как исчезающий – их в мире сегодня не более пятисот штук. </a:t>
            </a:r>
            <a:endParaRPr lang="en-US" sz="2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en-US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Что </a:t>
            </a: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касается их ушастых собратьев, то редким является нынче сивуч, поголовье которого – не более семидесяти тысяч.</a:t>
            </a:r>
          </a:p>
        </p:txBody>
      </p:sp>
      <p:pic>
        <p:nvPicPr>
          <p:cNvPr id="5123" name="Picture 3" descr="C:\Documents and Settings\Admin\Рабочий стол\monk-seal-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4" t="9203" r="3874" b="6396"/>
          <a:stretch/>
        </p:blipFill>
        <p:spPr bwMode="auto">
          <a:xfrm>
            <a:off x="539552" y="4797152"/>
            <a:ext cx="2912056" cy="885762"/>
          </a:xfrm>
          <a:prstGeom prst="rect">
            <a:avLst/>
          </a:prstGeom>
          <a:noFill/>
          <a:ln w="38100"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43608" y="5975399"/>
            <a:ext cx="18029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Тюлень-монах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4" name="Picture 4" descr="C:\Documents and Settings\Admin\Рабочий стол\1254857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41" t="9719" r="9228" b="-225"/>
          <a:stretch/>
        </p:blipFill>
        <p:spPr bwMode="auto">
          <a:xfrm>
            <a:off x="4452448" y="4293095"/>
            <a:ext cx="1919752" cy="1560299"/>
          </a:xfrm>
          <a:prstGeom prst="rect">
            <a:avLst/>
          </a:prstGeom>
          <a:noFill/>
          <a:ln w="38100"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211960" y="6021288"/>
            <a:ext cx="2592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Каспийский тюлень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5" name="Picture 5" descr="C:\Documents and Settings\Admin\Рабочий стол\Сивуч-животное-Образ-жизни-и-среда-обитания-тюленя-сивуча-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56" t="3948" r="3303"/>
          <a:stretch/>
        </p:blipFill>
        <p:spPr bwMode="auto">
          <a:xfrm>
            <a:off x="7107983" y="4399574"/>
            <a:ext cx="1605183" cy="1621714"/>
          </a:xfrm>
          <a:prstGeom prst="rect">
            <a:avLst/>
          </a:prstGeom>
          <a:noFill/>
          <a:ln w="38100"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092280" y="6021288"/>
            <a:ext cx="11159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Сивуч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1009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F:\Тюлень\kartinkijane.ru-6596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8000" y="-394513"/>
            <a:ext cx="10160000" cy="7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907704" y="0"/>
            <a:ext cx="5400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Виды тюленей в </a:t>
            </a:r>
            <a:r>
              <a:rPr lang="ru-RU" sz="32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Росси</a:t>
            </a:r>
            <a:r>
              <a:rPr lang="ru-RU" sz="32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927754"/>
            <a:ext cx="871296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	Из </a:t>
            </a: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настоящих тюленей фауна нашей страны может похвастаться девятью видами (сюда не относится вымирающий тюлень-монах: </a:t>
            </a: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Черном море его всего десять пар). </a:t>
            </a:r>
            <a:endParaRPr lang="ru-RU" sz="2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Ушастые </a:t>
            </a: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тюлени в России представлены только двумя видами: это северный морской котик и сивуч (другое название – северный морской лев</a:t>
            </a: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lvl="0"/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	Из </a:t>
            </a: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всех живущих в нашей стране тюленей добывать можно только байкальскую нерпу, пятнистого тюленя (</a:t>
            </a:r>
            <a:r>
              <a:rPr lang="ru-RU" sz="2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ларгу</a:t>
            </a: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), морского зайца и гренландского тюленя (все они </a:t>
            </a: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–настоящие</a:t>
            </a: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lvl="0"/>
            <a:endParaRPr lang="ru-RU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1" name="Picture 3" descr="C:\Documents and Settings\Admin\Рабочий стол\bajkalskaya-nerpa-obraz-zhizni-i-sreda-obitaniya-bajkalskoj-nerpy-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7" t="7644" r="15899" b="9888"/>
          <a:stretch/>
        </p:blipFill>
        <p:spPr bwMode="auto">
          <a:xfrm>
            <a:off x="755576" y="4807318"/>
            <a:ext cx="2072823" cy="1226579"/>
          </a:xfrm>
          <a:prstGeom prst="rect">
            <a:avLst/>
          </a:prstGeom>
          <a:noFill/>
          <a:ln w="38100"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11561" y="6095739"/>
            <a:ext cx="25202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Байкальская нерпа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2" name="Picture 4" descr="C:\Documents and Settings\Admin\Рабочий стол\Aakaspottedseal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92" t="20032" b="15276"/>
          <a:stretch/>
        </p:blipFill>
        <p:spPr bwMode="auto">
          <a:xfrm>
            <a:off x="3491880" y="4721043"/>
            <a:ext cx="2849471" cy="1399130"/>
          </a:xfrm>
          <a:prstGeom prst="rect">
            <a:avLst/>
          </a:prstGeom>
          <a:noFill/>
          <a:ln w="38100"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635896" y="6120173"/>
            <a:ext cx="28083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Пятнистый тюлень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3" name="Picture 5" descr="C:\Documents and Settings\Admin\Рабочий стол\Grenlandskiy-tyulen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90" b="20025"/>
          <a:stretch/>
        </p:blipFill>
        <p:spPr bwMode="auto">
          <a:xfrm>
            <a:off x="6804248" y="4365104"/>
            <a:ext cx="1601803" cy="1470037"/>
          </a:xfrm>
          <a:prstGeom prst="rect">
            <a:avLst/>
          </a:prstGeom>
          <a:noFill/>
          <a:ln w="38100"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444207" y="5835141"/>
            <a:ext cx="3096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Гренландский тюлень</a:t>
            </a:r>
            <a:endParaRPr lang="ru-RU" sz="1600" b="1" i="1" dirty="0"/>
          </a:p>
        </p:txBody>
      </p:sp>
    </p:spTree>
    <p:extLst>
      <p:ext uri="{BB962C8B-B14F-4D97-AF65-F5344CB8AC3E}">
        <p14:creationId xmlns:p14="http://schemas.microsoft.com/office/powerpoint/2010/main" val="4222231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:\Тюлень\kartinkijane.ru-6596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67522" y="-381001"/>
            <a:ext cx="10160000" cy="7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339752" y="0"/>
            <a:ext cx="48025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Что угрожает тюленям?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692696"/>
            <a:ext cx="78488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Тюленей подстерегает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немало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опасностей:</a:t>
            </a: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916832"/>
            <a:ext cx="5855259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1285890"/>
            <a:ext cx="82809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охота за тюленями,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попадание в сети рыбаков,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загрязнение окружающей среды,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потеря естественных мест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обитания и изменение климата.</a:t>
            </a:r>
          </a:p>
        </p:txBody>
      </p:sp>
      <p:pic>
        <p:nvPicPr>
          <p:cNvPr id="2050" name="Picture 2" descr="C:\Documents and Settings\Admin\Рабочий стол\0_46404_38ae8a2b_L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1211" y="3748740"/>
            <a:ext cx="3093585" cy="2320189"/>
          </a:xfrm>
          <a:prstGeom prst="rect">
            <a:avLst/>
          </a:prstGeom>
          <a:noFill/>
          <a:ln w="38100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Documents and Settings\Admin\Рабочий стол\c851ca0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68960"/>
            <a:ext cx="2639597" cy="2047787"/>
          </a:xfrm>
          <a:prstGeom prst="rect">
            <a:avLst/>
          </a:prstGeom>
          <a:noFill/>
          <a:ln w="38100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Documents and Settings\Admin\Рабочий стол\img23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71" t="3125" r="2568" b="53108"/>
          <a:stretch/>
        </p:blipFill>
        <p:spPr bwMode="auto">
          <a:xfrm>
            <a:off x="6444208" y="2907826"/>
            <a:ext cx="2570205" cy="2001007"/>
          </a:xfrm>
          <a:prstGeom prst="rect">
            <a:avLst/>
          </a:prstGeom>
          <a:noFill/>
          <a:ln w="38100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Documents and Settings\Admin\Рабочий стол\Captura-de-ecrã-2017-10-2-às-14.19.16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1783" t="-74286" r="175969" b="74286"/>
          <a:stretch/>
        </p:blipFill>
        <p:spPr bwMode="auto">
          <a:xfrm>
            <a:off x="452439" y="3428999"/>
            <a:ext cx="1887314" cy="212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Documents and Settings\Admin\Рабочий стол\Captura-de-ecrã-2017-10-2-às-14.19.16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78" r="52185"/>
          <a:stretch/>
        </p:blipFill>
        <p:spPr bwMode="auto">
          <a:xfrm>
            <a:off x="6703303" y="5094852"/>
            <a:ext cx="1469098" cy="1513238"/>
          </a:xfrm>
          <a:prstGeom prst="rect">
            <a:avLst/>
          </a:prstGeom>
          <a:noFill/>
          <a:ln w="38100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4470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:\Тюлень\kartinkijane.ru-6596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8000" y="-381000"/>
            <a:ext cx="10160000" cy="7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83568" y="639357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Что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можем 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сделать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мы, чтобы 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помочь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тюленям?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43608" y="0"/>
            <a:ext cx="25876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Заключение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1092807"/>
            <a:ext cx="799288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Не сорить!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Тюлени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могут заболеть 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даже погибнуть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если случайно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проглотят пластмассовый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шарик,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сломанную игрушку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или пакет. Тюлени,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морские птицы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 другие животные могут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легко запутаться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рваной рыболовной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сети, веревках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 пластиковой упаковке.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Мы можем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помочь решить проблему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мусора, если примем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участие в уборке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местного пляжа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или просто дикого побережья моря.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Однако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мы должны быть убеждены,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что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соблюдаем при этом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все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меры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безопасности.</a:t>
            </a:r>
          </a:p>
        </p:txBody>
      </p:sp>
      <p:pic>
        <p:nvPicPr>
          <p:cNvPr id="7" name="Рисунок 6" descr="D:\Мои документы\Мои рисунки\Изображение\5класс ФОТО\Чистая планета\Изображение 2064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34" t="6753" r="16144"/>
          <a:stretch/>
        </p:blipFill>
        <p:spPr bwMode="auto">
          <a:xfrm>
            <a:off x="5796136" y="4927532"/>
            <a:ext cx="1800200" cy="1417712"/>
          </a:xfrm>
          <a:prstGeom prst="rect">
            <a:avLst/>
          </a:prstGeom>
          <a:noFill/>
          <a:ln w="38100">
            <a:solidFill>
              <a:schemeClr val="accent3">
                <a:lumMod val="75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Рисунок 7" descr="D:\Мои документы\Мои рисунки\Изображение\5класс ФОТО\Чистая планета\Изображение 2066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8" t="22906" r="15770"/>
          <a:stretch/>
        </p:blipFill>
        <p:spPr bwMode="auto">
          <a:xfrm>
            <a:off x="2353262" y="5247791"/>
            <a:ext cx="2052390" cy="1356687"/>
          </a:xfrm>
          <a:prstGeom prst="rect">
            <a:avLst/>
          </a:prstGeom>
          <a:noFill/>
          <a:ln w="38100">
            <a:solidFill>
              <a:schemeClr val="accent3">
                <a:lumMod val="75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34065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Тюлень\kartinkijane.ru-6596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-371752"/>
            <a:ext cx="10160000" cy="7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83568" y="260648"/>
            <a:ext cx="8064896" cy="17763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4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Тюлени-одни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из красивейших животных, которых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мы можем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встретить в природе. Уже более 30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лет Международный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фонд защиты животных (IFAW)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проводит международные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акции в защиту тюленей.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691680" y="2828836"/>
            <a:ext cx="626469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Друзья! </a:t>
            </a:r>
            <a:endParaRPr lang="ru-RU" sz="28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Присоединяйте </a:t>
            </a:r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свой голос протеста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 голосам </a:t>
            </a:r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сторонников </a:t>
            </a:r>
            <a:r>
              <a:rPr lang="en-US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IFAW.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C:\Documents and Settings\Admin\Рабочий стол\photo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58" t="3382" r="17149" b="9662"/>
          <a:stretch/>
        </p:blipFill>
        <p:spPr bwMode="auto">
          <a:xfrm>
            <a:off x="3920490" y="4293096"/>
            <a:ext cx="1515606" cy="2376264"/>
          </a:xfrm>
          <a:prstGeom prst="rect">
            <a:avLst/>
          </a:prstGeom>
          <a:noFill/>
          <a:ln w="38100">
            <a:solidFill>
              <a:schemeClr val="accent3">
                <a:lumMod val="75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95905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F:\Тюлень\kartinkijane.ru-6596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8000" y="-381000"/>
            <a:ext cx="10160000" cy="76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764705"/>
            <a:ext cx="806489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800" b="0" i="0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hlinkClick r:id="rId3"/>
              </a:rPr>
              <a:t>animalglobe.ru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800" b="0" i="0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hlinkClick r:id="rId3"/>
              </a:rPr>
              <a:t>givotniymir.ru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800" b="0" i="0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hlinkClick r:id="rId3"/>
              </a:rPr>
              <a:t>http://megaznanie.ru/index.php/animalworld/arcticanimals/5512-2010-11-28-09-13-05.html</a:t>
            </a:r>
            <a:endParaRPr lang="en-US" sz="2800" kern="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en-US" sz="2800" kern="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naturall.ru</a:t>
            </a:r>
          </a:p>
          <a:p>
            <a:pPr marL="457200" marR="0" lvl="0" indent="-4572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en-US" sz="2800" kern="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kumimoji="0" lang="en-US" sz="2800" b="0" i="0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yl.ru</a:t>
            </a:r>
            <a:endParaRPr kumimoji="0" lang="ru-RU" sz="2800" b="0" i="0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95736" y="188640"/>
            <a:ext cx="23936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Источники:</a:t>
            </a:r>
            <a:endParaRPr lang="ru-RU" sz="32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916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370</TotalTime>
  <Words>505</Words>
  <Application>Microsoft Office PowerPoint</Application>
  <PresentationFormat>Экран (4:3)</PresentationFormat>
  <Paragraphs>146</Paragraphs>
  <Slides>21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Krokoz™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Краснослободская ОШ</cp:lastModifiedBy>
  <cp:revision>40</cp:revision>
  <dcterms:created xsi:type="dcterms:W3CDTF">2018-01-14T02:21:22Z</dcterms:created>
  <dcterms:modified xsi:type="dcterms:W3CDTF">2018-01-19T05:02:40Z</dcterms:modified>
</cp:coreProperties>
</file>