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01" autoAdjust="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4433C-F2F3-4DBD-8BD4-079BDD625DF0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9696-7731-4DE9-B095-629716EB1D6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4433C-F2F3-4DBD-8BD4-079BDD625DF0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9696-7731-4DE9-B095-629716EB1D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4433C-F2F3-4DBD-8BD4-079BDD625DF0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9696-7731-4DE9-B095-629716EB1D6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4433C-F2F3-4DBD-8BD4-079BDD625DF0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9696-7731-4DE9-B095-629716EB1D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4433C-F2F3-4DBD-8BD4-079BDD625DF0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9696-7731-4DE9-B095-629716EB1D67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4433C-F2F3-4DBD-8BD4-079BDD625DF0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9696-7731-4DE9-B095-629716EB1D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4433C-F2F3-4DBD-8BD4-079BDD625DF0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9696-7731-4DE9-B095-629716EB1D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4433C-F2F3-4DBD-8BD4-079BDD625DF0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9696-7731-4DE9-B095-629716EB1D67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4433C-F2F3-4DBD-8BD4-079BDD625DF0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9696-7731-4DE9-B095-629716EB1D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4433C-F2F3-4DBD-8BD4-079BDD625DF0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9696-7731-4DE9-B095-629716EB1D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4433C-F2F3-4DBD-8BD4-079BDD625DF0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F9696-7731-4DE9-B095-629716EB1D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FB24433C-F2F3-4DBD-8BD4-079BDD625DF0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D04F9696-7731-4DE9-B095-629716EB1D67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3853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kern="1800" dirty="0" smtClean="0">
                <a:effectLst/>
                <a:latin typeface="Times New Roman"/>
                <a:ea typeface="Times New Roman"/>
                <a:cs typeface="Times New Roman"/>
              </a:rPr>
              <a:t>Технологическая карта урока по ФГОС</a:t>
            </a:r>
            <a:r>
              <a:rPr lang="ru-RU" sz="2000" dirty="0">
                <a:ea typeface="Calibri"/>
                <a:cs typeface="Times New Roman"/>
              </a:rPr>
              <a:t/>
            </a:r>
            <a:br>
              <a:rPr lang="ru-RU" sz="2000" dirty="0">
                <a:ea typeface="Calibri"/>
                <a:cs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5188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Технологическая карта урока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это современная форма методической продукции, которая обеспечивает качественное и эффективное преподавание учебных предметов и возможность достижения планируемых результатов освоения основных образовательных программ в соответствии с ФГОС.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4837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ea typeface="Calibri"/>
                <a:cs typeface="Times New Roman"/>
              </a:rPr>
              <a:t>Технологическая карта</a:t>
            </a:r>
            <a:r>
              <a:rPr lang="ru-RU" dirty="0">
                <a:ea typeface="Calibri"/>
                <a:cs typeface="Times New Roman"/>
              </a:rPr>
              <a:t> — это стандартизированный документ, который содержит необходимые сведения, инструкции для выполнения какого-либо технологического процесса.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6645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584176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effectLst/>
                <a:latin typeface="Times New Roman"/>
                <a:ea typeface="Times New Roman"/>
                <a:cs typeface="Times New Roman"/>
              </a:rPr>
              <a:t>Технологическая карта отвечает на вопросы:</a:t>
            </a:r>
            <a:r>
              <a:rPr lang="ru-RU" sz="2400" dirty="0">
                <a:ea typeface="Calibri"/>
                <a:cs typeface="Times New Roman"/>
              </a:rPr>
              <a:t/>
            </a:r>
            <a:br>
              <a:rPr lang="ru-RU" sz="2400" dirty="0">
                <a:ea typeface="Calibri"/>
                <a:cs typeface="Times New Roman"/>
              </a:rPr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1412776"/>
            <a:ext cx="7543800" cy="388843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lvl="0" algn="just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Какие операции необходимо выполнять.</a:t>
            </a:r>
            <a:endParaRPr lang="ru-RU" sz="2800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В какой последовательности выполняются операции.</a:t>
            </a:r>
            <a:endParaRPr lang="ru-RU" sz="2800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С какой периодичностью необходимо выполнять операции (если операция повторяется более одного раза).</a:t>
            </a:r>
            <a:endParaRPr lang="ru-RU" sz="2800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Сколько уходит времени на выполнение каждой операции.</a:t>
            </a:r>
            <a:endParaRPr lang="ru-RU" sz="2800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Результат выполнения каждой операции.</a:t>
            </a:r>
            <a:endParaRPr lang="ru-RU" sz="2800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Какие необходимы инструменты и материалы для выполнения операции.</a:t>
            </a:r>
            <a:endParaRPr lang="ru-RU" sz="2800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dirty="0">
                <a:ea typeface="Calibri"/>
                <a:cs typeface="Times New Roman"/>
              </a:rPr>
              <a:t>Сегодня существует огромное разнообразие вариантов технологических карт. Однако до сих пор в педагогическом сообществе нет единства взглядов на сущность понятия, структуру и функции технологической карты урока.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8119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ea typeface="Calibri"/>
                <a:cs typeface="Times New Roman"/>
              </a:rPr>
              <a:t>Технологическая карта урока</a:t>
            </a:r>
            <a:r>
              <a:rPr lang="ru-RU" sz="2800" dirty="0">
                <a:ea typeface="Calibri"/>
                <a:cs typeface="Times New Roman"/>
              </a:rPr>
              <a:t> — это обобщенно-графическое выражение сценария урока, основа его проектирования, средство представления учителем индивидуальных методов педагогической деятельности.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1467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40749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lvl="0" algn="just">
              <a:lnSpc>
                <a:spcPct val="115000"/>
              </a:lnSpc>
              <a:spcAft>
                <a:spcPts val="1000"/>
              </a:spcAft>
            </a:pPr>
            <a:r>
              <a:rPr lang="ru-RU" sz="30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ФГОС ООО, утвержденный Приказом Министерства образования и науки Российской Федерации № 1897 от 17 декабря 2010 г., устанавливает требования к результатам освоения обучающимися основной образовательной программы основного общего образования:</a:t>
            </a:r>
            <a:endParaRPr lang="ru-RU" sz="30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i="1" dirty="0" smtClean="0">
                <a:effectLst/>
                <a:latin typeface="Times New Roman"/>
                <a:ea typeface="Times New Roman"/>
                <a:cs typeface="Times New Roman"/>
              </a:rPr>
              <a:t>личностным</a:t>
            </a: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, включающим готовность и способность обучающихся к саморазвитию и личностному самоопределению, </a:t>
            </a:r>
            <a:r>
              <a:rPr lang="ru-RU" dirty="0" err="1" smtClean="0">
                <a:effectLst/>
                <a:latin typeface="Times New Roman"/>
                <a:ea typeface="Times New Roman"/>
                <a:cs typeface="Times New Roman"/>
              </a:rPr>
              <a:t>сформированность</a:t>
            </a: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 их мотивации к обучению и целенаправленной познавательной деятельности, системы значимых социальных и межличностных отношений, </a:t>
            </a:r>
            <a:r>
              <a:rPr lang="ru-RU" dirty="0" err="1" smtClean="0">
                <a:effectLst/>
                <a:latin typeface="Times New Roman"/>
                <a:ea typeface="Times New Roman"/>
                <a:cs typeface="Times New Roman"/>
              </a:rPr>
              <a:t>ценностно­смысловых</a:t>
            </a: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 установок, отражающих личностные и гражданские позиции в деятельности, социальные компетенции, правосознание, способность ставить цели и строить жизненные планы, способность к осознанию российской идентичности в поликультурном социуме;</a:t>
            </a:r>
            <a:endParaRPr lang="ru-RU" sz="2800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i="1" dirty="0" err="1" smtClean="0">
                <a:effectLst/>
                <a:latin typeface="Times New Roman"/>
                <a:ea typeface="Times New Roman"/>
                <a:cs typeface="Times New Roman"/>
              </a:rPr>
              <a:t>метапредметным</a:t>
            </a: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, включающим освоенные обучающимися </a:t>
            </a:r>
            <a:r>
              <a:rPr lang="ru-RU" dirty="0" err="1" smtClean="0">
                <a:effectLst/>
                <a:latin typeface="Times New Roman"/>
                <a:ea typeface="Times New Roman"/>
                <a:cs typeface="Times New Roman"/>
              </a:rPr>
              <a:t>межпредметные</a:t>
            </a: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 понятия и универсальные учебные действия (регулятивные, познавательные, коммуникативные), способность их использования в учебной, познавательной и социальной практике, самостоятельность планирования и осуществления учебной деятельности и организации учебного сотрудничества с педагогами и сверстниками, построение индивидуальной образовательной траектории;</a:t>
            </a:r>
            <a:endParaRPr lang="ru-RU" sz="2800" dirty="0">
              <a:ea typeface="Calibri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i="1" dirty="0" smtClean="0">
                <a:effectLst/>
                <a:latin typeface="Times New Roman"/>
                <a:ea typeface="Times New Roman"/>
                <a:cs typeface="Times New Roman"/>
              </a:rPr>
              <a:t>предметным</a:t>
            </a: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, включающим освоенные обучающимися в ходе изучения учебного предмета умения специфические для данной предметной области, виды деятельности по получению нового знания в рамках учебного предмета, его преобразованию и применению в учебных, учебно-проектных и социально-проектных ситуациях, формирование научного типа мышления, научных представлений о ключевых теориях, типах и видах отношений, владение научной терминологией, ключевыми понятиями, методами и приемами.</a:t>
            </a:r>
            <a:endParaRPr lang="ru-RU" sz="28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6110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543800" cy="504745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900" dirty="0" smtClean="0">
                <a:effectLst/>
                <a:latin typeface="Times New Roman"/>
                <a:ea typeface="Times New Roman"/>
                <a:cs typeface="Times New Roman"/>
              </a:rPr>
              <a:t>Методологическая основа новых стандартов — системно-</a:t>
            </a:r>
            <a:r>
              <a:rPr lang="ru-RU" sz="2900" dirty="0" err="1" smtClean="0">
                <a:effectLst/>
                <a:latin typeface="Times New Roman"/>
                <a:ea typeface="Times New Roman"/>
                <a:cs typeface="Times New Roman"/>
              </a:rPr>
              <a:t>деятельностный</a:t>
            </a:r>
            <a:r>
              <a:rPr lang="ru-RU" sz="2900" dirty="0" smtClean="0">
                <a:effectLst/>
                <a:latin typeface="Times New Roman"/>
                <a:ea typeface="Times New Roman"/>
                <a:cs typeface="Times New Roman"/>
              </a:rPr>
              <a:t> подход, нацеленный на развитие личности. Учебный процесс должен быть организован таким образом, чтобы обеспечить учащемуся общекультурное, личностное, познавательное развитие, и, главное, вооружить таким важным умением, как умение учиться.</a:t>
            </a:r>
            <a:endParaRPr lang="ru-RU" sz="29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900" dirty="0" smtClean="0">
                <a:effectLst/>
                <a:latin typeface="Times New Roman"/>
                <a:ea typeface="Times New Roman"/>
                <a:cs typeface="Times New Roman"/>
              </a:rPr>
              <a:t>В ходе введения ФГОС каждый учитель столкнется с важностью и необходимостью достижения обучающимися трех групп планируемых образовательных результатов, сформулированных не в виде перечня знаний, умений и навыков, а в виде формируемых способов деятельности.</a:t>
            </a:r>
            <a:endParaRPr lang="ru-RU" sz="29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900" dirty="0" smtClean="0">
                <a:effectLst/>
                <a:latin typeface="Times New Roman"/>
                <a:ea typeface="Times New Roman"/>
                <a:cs typeface="Times New Roman"/>
              </a:rPr>
              <a:t>Это порождает ряд требований не только к содержанию, но и к форме организации образовательного процесса. Для педагога становится актуальным в первую очередь умение планировать и строить урок так, чтобы осознанно осуществлять формирование результатов обучения. Эта необходимость определяет структуру технологической карты урока, которая призвана зафиксировать не только виды деятельности учителя и учащихся на уроке, но и виды предполагаемых образовательных результатов.</a:t>
            </a:r>
            <a:endParaRPr lang="ru-RU" sz="2900" dirty="0"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900" dirty="0" smtClean="0">
                <a:effectLst/>
                <a:latin typeface="Times New Roman"/>
                <a:ea typeface="Times New Roman"/>
                <a:cs typeface="Times New Roman"/>
              </a:rPr>
              <a:t>Наиболее удачной формой для технологической карты урока является таблица. Исходя из особенностей системно-</a:t>
            </a:r>
            <a:r>
              <a:rPr lang="ru-RU" sz="2900" dirty="0" err="1" smtClean="0">
                <a:effectLst/>
                <a:latin typeface="Times New Roman"/>
                <a:ea typeface="Times New Roman"/>
                <a:cs typeface="Times New Roman"/>
              </a:rPr>
              <a:t>деятельностного</a:t>
            </a:r>
            <a:r>
              <a:rPr lang="ru-RU" sz="2900" dirty="0" smtClean="0">
                <a:effectLst/>
                <a:latin typeface="Times New Roman"/>
                <a:ea typeface="Times New Roman"/>
                <a:cs typeface="Times New Roman"/>
              </a:rPr>
              <a:t> подхода определяются вертикальные столбцы карты: деятельность учителя и деятельность учащегося. Количество горизонтальных столбцов зависит от типа урока, т.к. тип урока определяет количество этапов, необходимых для его реализации.</a:t>
            </a:r>
            <a:endParaRPr lang="ru-RU" sz="29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3885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 smtClean="0">
                <a:effectLst/>
                <a:latin typeface="Times New Roman"/>
                <a:ea typeface="Times New Roman"/>
                <a:cs typeface="Times New Roman"/>
              </a:rPr>
              <a:t>Учитель с многолетним опытом работы в общеобразовательной школе предлагает как вариант конспекта урока технологическую карту. </a:t>
            </a:r>
            <a:br>
              <a:rPr lang="ru-RU" sz="1600" b="1" dirty="0" smtClean="0"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sz="1600" b="1" dirty="0" smtClean="0">
                <a:effectLst/>
                <a:latin typeface="Times New Roman"/>
                <a:ea typeface="Times New Roman"/>
                <a:cs typeface="Times New Roman"/>
              </a:rPr>
              <a:t>Технологическая карта отличается от традиционного конспекта только формой.</a:t>
            </a:r>
            <a:r>
              <a:rPr lang="ru-RU" sz="1600" b="1" dirty="0">
                <a:ea typeface="Calibri"/>
                <a:cs typeface="Times New Roman"/>
              </a:rPr>
              <a:t/>
            </a:r>
            <a:br>
              <a:rPr lang="ru-RU" sz="1600" b="1" dirty="0">
                <a:ea typeface="Calibri"/>
                <a:cs typeface="Times New Roman"/>
              </a:rPr>
            </a:br>
            <a:endParaRPr lang="ru-RU" sz="1600" b="1" dirty="0"/>
          </a:p>
        </p:txBody>
      </p:sp>
      <p:pic>
        <p:nvPicPr>
          <p:cNvPr id="4" name="Объект 3" descr="Образец технологической карты урока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617640"/>
            <a:ext cx="8229600" cy="297971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39552" y="1630816"/>
            <a:ext cx="7848872" cy="2003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В начале технологической карты дается традиционная «шапка», далее — в виде таблицы — основные элементы содержания. Как правило, после таблицы уместно разместить дополнения — например, тест или задачи с решением, схемы и пр. Технологическая карта урока позволяет экономить время учителя на написание конспекта и больше времени уделять творческой составляющей педагогического труда.</a:t>
            </a:r>
            <a:endParaRPr lang="ru-RU" sz="16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90215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effectLst/>
                <a:latin typeface="Times New Roman"/>
                <a:ea typeface="Times New Roman"/>
                <a:cs typeface="Times New Roman"/>
              </a:rPr>
              <a:t/>
            </a:r>
            <a:br>
              <a:rPr lang="ru-RU" b="1" dirty="0" smtClean="0"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b="1" dirty="0" smtClean="0">
                <a:effectLst/>
                <a:latin typeface="Times New Roman"/>
                <a:ea typeface="Times New Roman"/>
                <a:cs typeface="Times New Roman"/>
              </a:rPr>
              <a:t>ЭТАПЫ УРОКА:</a:t>
            </a:r>
            <a:r>
              <a:rPr lang="ru-RU" sz="4000" dirty="0">
                <a:ea typeface="Calibri"/>
                <a:cs typeface="Times New Roman"/>
              </a:rPr>
              <a:t/>
            </a:r>
            <a:br>
              <a:rPr lang="ru-RU" sz="4000" dirty="0">
                <a:ea typeface="Calibri"/>
                <a:cs typeface="Times New Roman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61662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400" b="1" dirty="0" smtClean="0">
                <a:effectLst/>
                <a:latin typeface="Times New Roman"/>
                <a:ea typeface="Times New Roman"/>
                <a:cs typeface="Times New Roman"/>
              </a:rPr>
              <a:t>Организационный момент</a:t>
            </a:r>
            <a:endParaRPr lang="ru-RU" sz="1400" b="1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400" b="1" dirty="0" smtClean="0">
                <a:effectLst/>
                <a:latin typeface="Times New Roman"/>
                <a:ea typeface="Times New Roman"/>
                <a:cs typeface="Times New Roman"/>
              </a:rPr>
              <a:t>Проверка домашнего задания</a:t>
            </a:r>
            <a:endParaRPr lang="ru-RU" sz="1400" b="1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400" b="1" dirty="0" smtClean="0">
                <a:effectLst/>
                <a:latin typeface="Times New Roman"/>
                <a:ea typeface="Times New Roman"/>
                <a:cs typeface="Times New Roman"/>
              </a:rPr>
              <a:t>Актуализация субъективного опыта учащихся</a:t>
            </a:r>
            <a:endParaRPr lang="ru-RU" sz="1400" b="1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400" b="1" dirty="0" smtClean="0">
                <a:effectLst/>
                <a:latin typeface="Times New Roman"/>
                <a:ea typeface="Times New Roman"/>
                <a:cs typeface="Times New Roman"/>
              </a:rPr>
              <a:t>Изучение новых знаний и способов деятельности</a:t>
            </a:r>
            <a:endParaRPr lang="ru-RU" sz="1400" b="1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400" b="1" dirty="0" smtClean="0">
                <a:effectLst/>
                <a:latin typeface="Times New Roman"/>
                <a:ea typeface="Times New Roman"/>
                <a:cs typeface="Times New Roman"/>
              </a:rPr>
              <a:t>Первичная проверка понимания изученного</a:t>
            </a:r>
            <a:endParaRPr lang="ru-RU" sz="1400" b="1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400" b="1" dirty="0" smtClean="0">
                <a:effectLst/>
                <a:latin typeface="Times New Roman"/>
                <a:ea typeface="Times New Roman"/>
                <a:cs typeface="Times New Roman"/>
              </a:rPr>
              <a:t>Закрепление пройденного материала</a:t>
            </a:r>
            <a:endParaRPr lang="ru-RU" sz="1400" b="1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400" b="1" dirty="0" smtClean="0">
                <a:effectLst/>
                <a:latin typeface="Times New Roman"/>
                <a:ea typeface="Times New Roman"/>
                <a:cs typeface="Times New Roman"/>
              </a:rPr>
              <a:t>Применение изученного материала</a:t>
            </a:r>
            <a:endParaRPr lang="ru-RU" sz="1400" b="1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400" b="1" dirty="0" smtClean="0">
                <a:effectLst/>
                <a:latin typeface="Times New Roman"/>
                <a:ea typeface="Times New Roman"/>
                <a:cs typeface="Times New Roman"/>
              </a:rPr>
              <a:t>Обобщение и систематизация</a:t>
            </a:r>
            <a:endParaRPr lang="ru-RU" sz="1400" b="1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400" b="1" dirty="0" smtClean="0">
                <a:effectLst/>
                <a:latin typeface="Times New Roman"/>
                <a:ea typeface="Times New Roman"/>
                <a:cs typeface="Times New Roman"/>
              </a:rPr>
              <a:t>Контроль и самоконтроль</a:t>
            </a:r>
            <a:endParaRPr lang="ru-RU" sz="1400" b="1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400" b="1" dirty="0" smtClean="0">
                <a:effectLst/>
                <a:latin typeface="Times New Roman"/>
                <a:ea typeface="Times New Roman"/>
                <a:cs typeface="Times New Roman"/>
              </a:rPr>
              <a:t>Коррекция</a:t>
            </a:r>
            <a:endParaRPr lang="ru-RU" sz="1400" b="1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400" b="1" dirty="0" smtClean="0">
                <a:effectLst/>
                <a:latin typeface="Times New Roman"/>
                <a:ea typeface="Times New Roman"/>
                <a:cs typeface="Times New Roman"/>
              </a:rPr>
              <a:t>Домашнее задание</a:t>
            </a:r>
            <a:endParaRPr lang="ru-RU" sz="1400" b="1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400" b="1" dirty="0" smtClean="0">
                <a:effectLst/>
                <a:latin typeface="Times New Roman"/>
                <a:ea typeface="Times New Roman"/>
                <a:cs typeface="Times New Roman"/>
              </a:rPr>
              <a:t>Подведение итогов учебного занятия</a:t>
            </a:r>
            <a:endParaRPr lang="ru-RU" sz="1400" b="1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400" b="1" dirty="0" smtClean="0">
                <a:effectLst/>
                <a:latin typeface="Times New Roman"/>
                <a:ea typeface="Times New Roman"/>
                <a:cs typeface="Times New Roman"/>
              </a:rPr>
              <a:t>Рефлексия.</a:t>
            </a:r>
            <a:endParaRPr lang="ru-RU" sz="1400" b="1" dirty="0">
              <a:ea typeface="Calibri"/>
              <a:cs typeface="Times New Roman"/>
            </a:endParaRPr>
          </a:p>
          <a:p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val="2449952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При необходимости несколько этапов могут быть объединены в один. Однако некоторые из них носят инвариантный характер, поэтому должны быть на каждом уроке:</a:t>
            </a:r>
            <a:b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— Этап организации учебного занятия;</a:t>
            </a:r>
            <a:b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— Этап подготовки учащихся к активной основной учебно-познавательной деятельности;</a:t>
            </a:r>
            <a:b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— Основной этап (этап изучения новых знаний и способов деятельности);</a:t>
            </a:r>
            <a:b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— Этап подведения итогов учебного занятия;</a:t>
            </a:r>
            <a:b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</a:b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— Рефлексия.</a:t>
            </a:r>
            <a:endParaRPr lang="ru-RU" sz="28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8103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653136"/>
            <a:ext cx="6925816" cy="1600200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ПРИМЕРЫ ТЕХНОЛОГИЧЕСКИХ КАРТ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400" b="1" dirty="0" smtClean="0">
                <a:effectLst/>
                <a:latin typeface="Times New Roman"/>
                <a:ea typeface="Times New Roman"/>
                <a:cs typeface="Times New Roman"/>
              </a:rPr>
              <a:t>Структура технологической карты урока</a:t>
            </a:r>
            <a:endParaRPr lang="ru-RU" sz="28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В структуре технологической карты можно выделить три основные части:</a:t>
            </a:r>
            <a:endParaRPr lang="ru-RU" sz="2800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Целеполагание (что необходимо достичь). К данной части технологической карты относятся тема урока, цель урока, планируемый результат, направленность урока в контексте развития личности обучающегося.</a:t>
            </a:r>
            <a:endParaRPr lang="ru-RU" sz="2800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Инструментальная часть (средства, необходимые для достижения цели). Данная часть включает задачи урока, тип урока, комплекс учебно-методических средств.</a:t>
            </a:r>
            <a:endParaRPr lang="ru-RU" sz="2800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Организационно-</a:t>
            </a:r>
            <a:r>
              <a:rPr lang="ru-RU" dirty="0" err="1" smtClean="0">
                <a:effectLst/>
                <a:latin typeface="Times New Roman"/>
                <a:ea typeface="Times New Roman"/>
                <a:cs typeface="Times New Roman"/>
              </a:rPr>
              <a:t>деятельностная</a:t>
            </a: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 часть (планирование действий). К этой части, в первую очередь, относится план урока в форме таблицы-схемы.</a:t>
            </a:r>
            <a:endParaRPr lang="ru-RU" sz="28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93769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Times New Roman"/>
                <a:ea typeface="Times New Roman"/>
                <a:cs typeface="Times New Roman"/>
              </a:rPr>
              <a:t>Образец технологической карты урока</a:t>
            </a:r>
            <a:r>
              <a:rPr lang="ru-RU" sz="3200" dirty="0" smtClean="0">
                <a:ea typeface="Calibri"/>
                <a:cs typeface="Times New Roman"/>
              </a:rPr>
              <a:t/>
            </a:r>
            <a:br>
              <a:rPr lang="ru-RU" sz="3200" dirty="0" smtClean="0">
                <a:ea typeface="Calibri"/>
                <a:cs typeface="Times New Roman"/>
              </a:rPr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435280" cy="5001419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Ф.И.О. учителя: ___________________________________________________________________</a:t>
            </a:r>
            <a:endParaRPr lang="ru-RU" sz="2800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Класс: _____ Дата: ____   Предмет_______________№ урока:</a:t>
            </a:r>
          </a:p>
          <a:p>
            <a:pPr lvl="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Тема урока:___________________________________________________________________________</a:t>
            </a:r>
            <a:endParaRPr lang="ru-RU" sz="2800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Роль урока в изучаемой теме:_______________________________________________________________________</a:t>
            </a:r>
            <a:endParaRPr lang="ru-RU" sz="2800" dirty="0" smtClean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Цель урока:___________________________________________________________________________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3824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3717032"/>
            <a:ext cx="7842448" cy="245516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b="1" dirty="0" smtClean="0">
                <a:effectLst/>
                <a:latin typeface="Times New Roman"/>
                <a:ea typeface="Times New Roman"/>
                <a:cs typeface="Times New Roman"/>
              </a:rPr>
              <a:t>Характеристика этапов урока</a:t>
            </a:r>
            <a:r>
              <a:rPr lang="ru-RU" sz="4000" dirty="0">
                <a:ea typeface="Calibri"/>
                <a:cs typeface="Times New Roman"/>
              </a:rPr>
              <a:t/>
            </a:r>
            <a:br>
              <a:rPr lang="ru-RU" sz="4000" dirty="0">
                <a:ea typeface="Calibri"/>
                <a:cs typeface="Times New Roman"/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3691743"/>
              </p:ext>
            </p:extLst>
          </p:nvPr>
        </p:nvGraphicFramePr>
        <p:xfrm>
          <a:off x="179512" y="836712"/>
          <a:ext cx="8712965" cy="2941086"/>
        </p:xfrm>
        <a:graphic>
          <a:graphicData uri="http://schemas.openxmlformats.org/drawingml/2006/table">
            <a:tbl>
              <a:tblPr firstRow="1" firstCol="1" bandRow="1"/>
              <a:tblGrid>
                <a:gridCol w="1373254"/>
                <a:gridCol w="816761"/>
                <a:gridCol w="1115768"/>
                <a:gridCol w="1287425"/>
                <a:gridCol w="1029940"/>
                <a:gridCol w="514969"/>
                <a:gridCol w="1029940"/>
                <a:gridCol w="1544908"/>
              </a:tblGrid>
              <a:tr h="29410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Этап урока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Время, мин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Цель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Содержание учебного материала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Методы </a:t>
                      </a:r>
                      <a:b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 приемы работы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Форма организации занятия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Деятельность учителя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Деятельность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учеников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7485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685800"/>
            <a:ext cx="7914456" cy="475942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  <a:buFont typeface="+mj-lt"/>
              <a:buAutoNum type="arabicPeriod" startAt="6"/>
              <a:tabLst>
                <a:tab pos="457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Работа обучающихся на уроке (степень активности): _______________________________________</a:t>
            </a:r>
            <a:endParaRPr lang="ru-RU" sz="2800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Font typeface="+mj-lt"/>
              <a:buAutoNum type="arabicPeriod" startAt="7"/>
              <a:tabLst>
                <a:tab pos="457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Дифференциация и индивидуализация обучения: присутствовала/отсутствовала.</a:t>
            </a:r>
            <a:endParaRPr lang="ru-RU" sz="2800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Font typeface="+mj-lt"/>
              <a:buAutoNum type="arabicPeriod" startAt="7"/>
              <a:tabLst>
                <a:tab pos="457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Характер самостоятельной работы учащихся: репродуктивный, продуктивный.</a:t>
            </a:r>
            <a:endParaRPr lang="ru-RU" sz="2800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Font typeface="+mj-lt"/>
              <a:buAutoNum type="arabicPeriod" startAt="7"/>
              <a:tabLst>
                <a:tab pos="457200" algn="l"/>
              </a:tabLst>
            </a:pP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Оценка достижения целей урока:_____________________________________________________</a:t>
            </a:r>
            <a:endParaRPr lang="ru-RU" sz="28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28198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27</TotalTime>
  <Words>877</Words>
  <Application>Microsoft Office PowerPoint</Application>
  <PresentationFormat>Экран (4:3)</PresentationFormat>
  <Paragraphs>64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NewsPrint</vt:lpstr>
      <vt:lpstr>Технологическая карта урока по ФГОС </vt:lpstr>
      <vt:lpstr>Технологическая карта урока </vt:lpstr>
      <vt:lpstr>Презентация PowerPoint</vt:lpstr>
      <vt:lpstr>Технологическая карта отвечает на вопросы: </vt:lpstr>
      <vt:lpstr>Презентация PowerPoint</vt:lpstr>
      <vt:lpstr>Презентация PowerPoint</vt:lpstr>
      <vt:lpstr>Презентация PowerPoint</vt:lpstr>
      <vt:lpstr>Учитель с многолетним опытом работы в общеобразовательной школе предлагает как вариант конспекта урока технологическую карту.  Технологическая карта отличается от традиционного конспекта только формой. </vt:lpstr>
      <vt:lpstr> ЭТАПЫ УРОКА: </vt:lpstr>
      <vt:lpstr>Презентация PowerPoint</vt:lpstr>
      <vt:lpstr>ПРИМЕРЫ ТЕХНОЛОГИЧЕСКИХ КАРТ</vt:lpstr>
      <vt:lpstr>Образец технологической карты урока </vt:lpstr>
      <vt:lpstr>Характеристика этапов урока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Технологическая карта урока по ФГОС</dc:title>
  <dc:creator>111</dc:creator>
  <cp:lastModifiedBy>Жовнер О.П.</cp:lastModifiedBy>
  <cp:revision>4</cp:revision>
  <dcterms:created xsi:type="dcterms:W3CDTF">2017-02-13T06:52:12Z</dcterms:created>
  <dcterms:modified xsi:type="dcterms:W3CDTF">2017-02-13T08:56:25Z</dcterms:modified>
</cp:coreProperties>
</file>