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8"/>
  </p:notesMasterIdLst>
  <p:sldIdLst>
    <p:sldId id="324" r:id="rId2"/>
    <p:sldId id="256" r:id="rId3"/>
    <p:sldId id="258" r:id="rId4"/>
    <p:sldId id="257" r:id="rId5"/>
    <p:sldId id="320" r:id="rId6"/>
    <p:sldId id="277" r:id="rId7"/>
    <p:sldId id="278" r:id="rId8"/>
    <p:sldId id="294" r:id="rId9"/>
    <p:sldId id="295" r:id="rId10"/>
    <p:sldId id="296" r:id="rId11"/>
    <p:sldId id="260" r:id="rId12"/>
    <p:sldId id="281" r:id="rId13"/>
    <p:sldId id="262" r:id="rId14"/>
    <p:sldId id="307" r:id="rId15"/>
    <p:sldId id="282" r:id="rId16"/>
    <p:sldId id="300" r:id="rId17"/>
    <p:sldId id="301" r:id="rId18"/>
    <p:sldId id="323" r:id="rId19"/>
    <p:sldId id="308" r:id="rId20"/>
    <p:sldId id="304" r:id="rId21"/>
    <p:sldId id="267" r:id="rId22"/>
    <p:sldId id="321" r:id="rId23"/>
    <p:sldId id="271" r:id="rId24"/>
    <p:sldId id="269" r:id="rId25"/>
    <p:sldId id="268" r:id="rId26"/>
    <p:sldId id="322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66FF33"/>
    <a:srgbClr val="669900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94660"/>
  </p:normalViewPr>
  <p:slideViewPr>
    <p:cSldViewPr>
      <p:cViewPr varScale="1">
        <p:scale>
          <a:sx n="109" d="100"/>
          <a:sy n="109" d="100"/>
        </p:scale>
        <p:origin x="153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3525AE-BEA6-4CEA-91BB-DFF7049B3B70}" type="datetimeFigureOut">
              <a:rPr lang="ru-RU" smtClean="0"/>
              <a:pPr/>
              <a:t>26.01.2018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08A814-09BA-434E-8305-A757CD3A61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88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08A814-09BA-434E-8305-A757CD3A6152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3139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1AE9-C2B1-4DCA-AD5D-608027D74D6B}" type="datetimeFigureOut">
              <a:rPr lang="ru-RU" smtClean="0"/>
              <a:pPr/>
              <a:t>26.01.2018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0AF9B-BDBA-4CE4-9360-B2375D78E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1AE9-C2B1-4DCA-AD5D-608027D74D6B}" type="datetimeFigureOut">
              <a:rPr lang="ru-RU" smtClean="0"/>
              <a:pPr/>
              <a:t>26.01.2018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0AF9B-BDBA-4CE4-9360-B2375D78E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1AE9-C2B1-4DCA-AD5D-608027D74D6B}" type="datetimeFigureOut">
              <a:rPr lang="ru-RU" smtClean="0"/>
              <a:pPr/>
              <a:t>26.01.2018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0AF9B-BDBA-4CE4-9360-B2375D78E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1AE9-C2B1-4DCA-AD5D-608027D74D6B}" type="datetimeFigureOut">
              <a:rPr lang="ru-RU" smtClean="0"/>
              <a:pPr/>
              <a:t>26.01.2018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0AF9B-BDBA-4CE4-9360-B2375D78E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1AE9-C2B1-4DCA-AD5D-608027D74D6B}" type="datetimeFigureOut">
              <a:rPr lang="ru-RU" smtClean="0"/>
              <a:pPr/>
              <a:t>26.01.2018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0AF9B-BDBA-4CE4-9360-B2375D78E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1AE9-C2B1-4DCA-AD5D-608027D74D6B}" type="datetimeFigureOut">
              <a:rPr lang="ru-RU" smtClean="0"/>
              <a:pPr/>
              <a:t>26.01.2018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0AF9B-BDBA-4CE4-9360-B2375D78E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1AE9-C2B1-4DCA-AD5D-608027D74D6B}" type="datetimeFigureOut">
              <a:rPr lang="ru-RU" smtClean="0"/>
              <a:pPr/>
              <a:t>26.01.2018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0AF9B-BDBA-4CE4-9360-B2375D78E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1AE9-C2B1-4DCA-AD5D-608027D74D6B}" type="datetimeFigureOut">
              <a:rPr lang="ru-RU" smtClean="0"/>
              <a:pPr/>
              <a:t>26.01.2018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0AF9B-BDBA-4CE4-9360-B2375D78E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1AE9-C2B1-4DCA-AD5D-608027D74D6B}" type="datetimeFigureOut">
              <a:rPr lang="ru-RU" smtClean="0"/>
              <a:pPr/>
              <a:t>26.01.2018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940AF9B-BDBA-4CE4-9360-B2375D78EE9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1AE9-C2B1-4DCA-AD5D-608027D74D6B}" type="datetimeFigureOut">
              <a:rPr lang="ru-RU" smtClean="0"/>
              <a:pPr/>
              <a:t>26.01.2018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0AF9B-BDBA-4CE4-9360-B2375D78E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1AE9-C2B1-4DCA-AD5D-608027D74D6B}" type="datetimeFigureOut">
              <a:rPr lang="ru-RU" smtClean="0"/>
              <a:pPr/>
              <a:t>26.01.2018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0AF9B-BDBA-4CE4-9360-B2375D78E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FF0000"/>
            </a:gs>
            <a:gs pos="25000">
              <a:srgbClr val="FFC000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6841AE9-C2B1-4DCA-AD5D-608027D74D6B}" type="datetimeFigureOut">
              <a:rPr lang="ru-RU" smtClean="0"/>
              <a:pPr/>
              <a:t>26.01.2018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940AF9B-BDBA-4CE4-9360-B2375D78EE9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img-fotki.yandex.ru/get/4522/111874181.89/0_910cf_558dbe80_XL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84784"/>
            <a:ext cx="8363272" cy="79208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836712"/>
            <a:ext cx="8363272" cy="5430366"/>
          </a:xfrm>
        </p:spPr>
      </p:pic>
    </p:spTree>
    <p:extLst>
      <p:ext uri="{BB962C8B-B14F-4D97-AF65-F5344CB8AC3E}">
        <p14:creationId xmlns:p14="http://schemas.microsoft.com/office/powerpoint/2010/main" val="20493450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16529" y="4099724"/>
            <a:ext cx="5616624" cy="1828800"/>
          </a:xfrm>
        </p:spPr>
        <p:txBody>
          <a:bodyPr>
            <a:normAutofit fontScale="90000"/>
            <a:scene3d>
              <a:camera prst="orthographicFront"/>
              <a:lightRig rig="brightRoom" dir="t"/>
            </a:scene3d>
            <a:sp3d extrusionH="57150" contourW="6350" prstMaterial="plastic">
              <a:bevelT w="20320" h="20320"/>
              <a:bevelB h="25400" prst="softRound"/>
              <a:extrusionClr>
                <a:schemeClr val="bg2">
                  <a:lumMod val="60000"/>
                  <a:lumOff val="40000"/>
                </a:schemeClr>
              </a:extrusionClr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cap="all" dirty="0" smtClean="0">
                <a:ln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Состав слова</a:t>
            </a:r>
            <a:r>
              <a:rPr lang="ru-RU" cap="all" dirty="0" smtClean="0">
                <a:ln/>
                <a:solidFill>
                  <a:srgbClr val="C00000"/>
                </a:solidFill>
                <a:effectLst/>
                <a:latin typeface="Georgia" pitchFamily="18" charset="0"/>
              </a:rPr>
              <a:t/>
            </a:r>
            <a:br>
              <a:rPr lang="ru-RU" cap="all" dirty="0" smtClean="0">
                <a:ln/>
                <a:solidFill>
                  <a:srgbClr val="C00000"/>
                </a:solidFill>
                <a:effectLst/>
                <a:latin typeface="Georgia" pitchFamily="18" charset="0"/>
              </a:rPr>
            </a:br>
            <a:r>
              <a:rPr lang="ru-RU" sz="4400" cap="all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(закрепление)</a:t>
            </a:r>
            <a:endParaRPr lang="ru-RU" sz="4400" cap="all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" name="Рисунок 9" descr="нез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764704"/>
            <a:ext cx="3240360" cy="5544616"/>
          </a:xfrm>
          <a:prstGeom prst="rect">
            <a:avLst/>
          </a:prstGeom>
        </p:spPr>
      </p:pic>
      <p:pic>
        <p:nvPicPr>
          <p:cNvPr id="11" name="Рисунок 10" descr="баб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46287" y="-11329"/>
            <a:ext cx="1684812" cy="149611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438841" y="1052736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Как-то много лет назад посадили странный сад.</a:t>
            </a:r>
            <a:b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Не был сад фруктовым – был он только словом.</a:t>
            </a:r>
            <a:b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Это слово – </a:t>
            </a: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разрастаться </a:t>
            </a: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стало вскоре</a:t>
            </a:r>
          </a:p>
          <a:p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И плоды нам принесло – стало много новых слов.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666" y="116633"/>
            <a:ext cx="6061726" cy="331236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3645024"/>
            <a:ext cx="9144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  <a:r>
              <a:rPr lang="ru-RU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Тема:   «Состав слова»</a:t>
            </a:r>
          </a:p>
          <a:p>
            <a:endParaRPr lang="ru-RU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нез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3545" y="3357562"/>
            <a:ext cx="1760454" cy="35004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86050" y="2643182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9290" y="408022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32650" y="1619298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 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032650" y="2559264"/>
            <a:ext cx="57930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i="1" dirty="0">
              <a:solidFill>
                <a:srgbClr val="0070C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032650" y="4126118"/>
            <a:ext cx="52342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i="1" dirty="0">
              <a:solidFill>
                <a:srgbClr val="0070C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483768" y="5672567"/>
            <a:ext cx="5063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i="1" dirty="0">
              <a:solidFill>
                <a:srgbClr val="0070C0"/>
              </a:solidFill>
            </a:endParaRPr>
          </a:p>
        </p:txBody>
      </p:sp>
      <p:pic>
        <p:nvPicPr>
          <p:cNvPr id="20" name="Рисунок 19" descr="баб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9290" y="231548"/>
            <a:ext cx="1200320" cy="976380"/>
          </a:xfrm>
          <a:prstGeom prst="rect">
            <a:avLst/>
          </a:prstGeom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928794" y="500042"/>
            <a:ext cx="592935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21063" y="1467634"/>
            <a:ext cx="7344816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     </a:t>
            </a:r>
          </a:p>
          <a:p>
            <a:pPr>
              <a:lnSpc>
                <a:spcPct val="80000"/>
              </a:lnSpc>
            </a:pPr>
            <a:r>
              <a:rPr lang="ru-RU" sz="72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7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з,</a:t>
            </a:r>
            <a:r>
              <a:rPr lang="ru-RU" sz="7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7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7200" b="1" i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7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80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с,  н, г,                                            ш,     в,   к,   д,                            ф,   т,   ж,  б.                                                       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236652" y="925242"/>
            <a:ext cx="4192751" cy="6254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Минутка чистописания</a:t>
            </a:r>
            <a:endParaRPr lang="ru-RU" sz="3200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16216" y="1124744"/>
            <a:ext cx="16995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Корень 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25352" y="1052736"/>
            <a:ext cx="17251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Основа-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4662477"/>
            <a:ext cx="22669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Приставка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51920" y="2708920"/>
            <a:ext cx="19495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Суффикс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436096" y="4662477"/>
            <a:ext cx="23615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Окончание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251330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festival.1september.ru/articles/563132/img6.gi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festival.1september.ru/articles/563132/img7.gi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214282" y="285728"/>
            <a:ext cx="785818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 Узнай, кто это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”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.</a:t>
            </a:r>
            <a:r>
              <a:rPr lang="ru-RU" sz="3600" dirty="0" smtClean="0"/>
              <a:t> </a:t>
            </a:r>
          </a:p>
          <a:p>
            <a:endParaRPr lang="ru-RU" sz="3600" dirty="0" smtClean="0"/>
          </a:p>
          <a:p>
            <a:r>
              <a:rPr lang="ru-RU" sz="3600" dirty="0" smtClean="0">
                <a:solidFill>
                  <a:srgbClr val="FF0000"/>
                </a:solidFill>
              </a:rPr>
              <a:t>Кто рыбачит на реке</a:t>
            </a:r>
            <a:br>
              <a:rPr lang="ru-RU" sz="3600" dirty="0" smtClean="0">
                <a:solidFill>
                  <a:srgbClr val="FF0000"/>
                </a:solidFill>
              </a:rPr>
            </a:br>
            <a:r>
              <a:rPr lang="ru-RU" sz="3600" dirty="0" smtClean="0">
                <a:solidFill>
                  <a:srgbClr val="FF0000"/>
                </a:solidFill>
              </a:rPr>
              <a:t>С тонкой удочкой в руке?</a:t>
            </a:r>
            <a:br>
              <a:rPr lang="ru-RU" sz="3600" dirty="0" smtClean="0">
                <a:solidFill>
                  <a:srgbClr val="FF0000"/>
                </a:solidFill>
              </a:rPr>
            </a:br>
            <a:endParaRPr lang="ru-RU" sz="3600" dirty="0" smtClean="0">
              <a:solidFill>
                <a:srgbClr val="FF0000"/>
              </a:solidFill>
            </a:endParaRPr>
          </a:p>
          <a:p>
            <a:r>
              <a:rPr lang="ru-RU" sz="3600" dirty="0" smtClean="0">
                <a:solidFill>
                  <a:srgbClr val="0000CC"/>
                </a:solidFill>
              </a:rPr>
              <a:t>Кто хлопочет с поварёшкой,</a:t>
            </a:r>
            <a:br>
              <a:rPr lang="ru-RU" sz="3600" dirty="0" smtClean="0">
                <a:solidFill>
                  <a:srgbClr val="0000CC"/>
                </a:solidFill>
              </a:rPr>
            </a:br>
            <a:r>
              <a:rPr lang="ru-RU" sz="3600" dirty="0" smtClean="0">
                <a:solidFill>
                  <a:srgbClr val="0000CC"/>
                </a:solidFill>
              </a:rPr>
              <a:t>Варит вкусный суп с картошкой?</a:t>
            </a:r>
            <a:br>
              <a:rPr lang="ru-RU" sz="3600" dirty="0" smtClean="0">
                <a:solidFill>
                  <a:srgbClr val="0000CC"/>
                </a:solidFill>
              </a:rPr>
            </a:br>
            <a:endParaRPr lang="ru-RU" sz="3600" dirty="0" smtClean="0"/>
          </a:p>
          <a:p>
            <a:r>
              <a:rPr lang="ru-RU" sz="3600" dirty="0" smtClean="0"/>
              <a:t>Что общего во всех этих словах?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600" b="1" dirty="0" smtClean="0">
              <a:solidFill>
                <a:schemeClr val="bg1"/>
              </a:solidFill>
              <a:latin typeface="Helvetica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694" y="1000108"/>
            <a:ext cx="3643306" cy="1990847"/>
          </a:xfrm>
          <a:prstGeom prst="rect">
            <a:avLst/>
          </a:prstGeom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71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7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71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71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1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71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214282" y="501172"/>
            <a:ext cx="8715436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ru-RU" sz="32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Острое ухо</a:t>
            </a:r>
            <a:r>
              <a:rPr kumimoji="0" lang="ru-RU" sz="32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”</a:t>
            </a:r>
            <a:r>
              <a:rPr kumimoji="0" lang="ru-RU" sz="32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800" b="1" i="0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Ваша задача такова: запомнить все родственные слова из стихотворения.                                                   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solidFill>
                <a:srgbClr val="333333"/>
              </a:solidFill>
              <a:latin typeface="Calibri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 Какие родственные слова услышали?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dirty="0" smtClean="0">
                <a:solidFill>
                  <a:srgbClr val="333333"/>
                </a:solidFill>
                <a:latin typeface="Helvetica" charset="-52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Какой корень в этих словах?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14" descr="antn02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6578" y="5070393"/>
            <a:ext cx="2143140" cy="1787607"/>
          </a:xfrm>
          <a:prstGeom prst="rect">
            <a:avLst/>
          </a:prstGeom>
          <a:noFill/>
        </p:spPr>
      </p:pic>
      <p:pic>
        <p:nvPicPr>
          <p:cNvPr id="4" name="Рисунок 13" descr="post-149122-1252932963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1785926"/>
            <a:ext cx="257176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festival.1september.ru/articles/563132/img9.gi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96" y="500042"/>
            <a:ext cx="4971125" cy="3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нез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844824"/>
            <a:ext cx="3672408" cy="4723025"/>
          </a:xfrm>
          <a:prstGeom prst="rect">
            <a:avLst/>
          </a:prstGeom>
        </p:spPr>
      </p:pic>
    </p:spTree>
  </p:cSld>
  <p:clrMapOvr>
    <a:masterClrMapping/>
  </p:clrMapOvr>
  <p:transition spd="med">
    <p:cover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http://festival.1september.ru/articles/563132/img10.gi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5-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4507"/>
            <a:ext cx="9144000" cy="66689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2910" y="142852"/>
            <a:ext cx="80724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C00000"/>
                </a:solidFill>
              </a:rPr>
              <a:t>Подберите как можно больше однокоренных слов .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pic>
        <p:nvPicPr>
          <p:cNvPr id="5" name="i-main-pic" descr="Картинка 27 из 212249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1571612"/>
            <a:ext cx="2214578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-main-pic" descr="Картинка 27 из 212249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214554"/>
            <a:ext cx="2214546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57158" y="5572141"/>
            <a:ext cx="1500198" cy="714380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r>
              <a:rPr lang="ru-RU" sz="3600" b="1" i="1" dirty="0" smtClean="0">
                <a:solidFill>
                  <a:schemeClr val="accent3">
                    <a:lumMod val="50000"/>
                  </a:schemeClr>
                </a:solidFill>
              </a:rPr>
              <a:t>шел</a:t>
            </a:r>
            <a:endParaRPr lang="ru-RU" sz="3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71802" y="5143512"/>
            <a:ext cx="1643074" cy="785818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r>
              <a:rPr lang="ru-RU" sz="3600" b="1" i="1" dirty="0" smtClean="0">
                <a:solidFill>
                  <a:schemeClr val="accent3">
                    <a:lumMod val="50000"/>
                  </a:schemeClr>
                </a:solidFill>
              </a:rPr>
              <a:t>бег</a:t>
            </a:r>
            <a:endParaRPr lang="ru-RU" sz="3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1" name="Рисунок 10" descr="птичка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902865" flipH="1">
            <a:off x="7492299" y="1294970"/>
            <a:ext cx="1330582" cy="1209675"/>
          </a:xfrm>
          <a:prstGeom prst="rect">
            <a:avLst/>
          </a:prstGeom>
        </p:spPr>
      </p:pic>
      <p:pic>
        <p:nvPicPr>
          <p:cNvPr id="12" name="Рисунок 11" descr="птичка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057285">
            <a:off x="4230880" y="1374176"/>
            <a:ext cx="1219200" cy="1209675"/>
          </a:xfrm>
          <a:prstGeom prst="rect">
            <a:avLst/>
          </a:prstGeom>
        </p:spPr>
      </p:pic>
      <p:pic>
        <p:nvPicPr>
          <p:cNvPr id="13" name="Рисунок 12" descr="птичка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763166">
            <a:off x="342093" y="1272083"/>
            <a:ext cx="1219200" cy="1209675"/>
          </a:xfrm>
          <a:prstGeom prst="rect">
            <a:avLst/>
          </a:prstGeom>
        </p:spPr>
      </p:pic>
      <p:pic>
        <p:nvPicPr>
          <p:cNvPr id="14" name="i-main-pic" descr="Картинка 27 из 212249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1857364"/>
            <a:ext cx="2214546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5786446" y="4714884"/>
            <a:ext cx="1714512" cy="717769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r>
              <a:rPr lang="ru-RU" sz="3600" b="1" i="1" dirty="0" smtClean="0">
                <a:solidFill>
                  <a:schemeClr val="accent3">
                    <a:lumMod val="50000"/>
                  </a:schemeClr>
                </a:solidFill>
              </a:rPr>
              <a:t>ход</a:t>
            </a:r>
            <a:endParaRPr lang="ru-RU" sz="3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772816"/>
            <a:ext cx="3174535" cy="49653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8213" y="908991"/>
            <a:ext cx="66958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Допишите нужную по смыслу приставку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3059668"/>
            <a:ext cx="15584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/>
              <a:t>… </a:t>
            </a:r>
            <a:r>
              <a:rPr lang="ru-RU" sz="3200" i="1" dirty="0">
                <a:latin typeface="Georgia" panose="02040502050405020303" pitchFamily="18" charset="0"/>
              </a:rPr>
              <a:t>висла</a:t>
            </a:r>
            <a:r>
              <a:rPr lang="ru-RU" i="1" dirty="0">
                <a:latin typeface="Georgia" panose="02040502050405020303" pitchFamily="18" charset="0"/>
              </a:rPr>
              <a:t> </a:t>
            </a:r>
            <a:endParaRPr lang="ru-RU" dirty="0">
              <a:latin typeface="Georgia" panose="02040502050405020303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77503" y="3075893"/>
            <a:ext cx="33874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latin typeface="Georgia" panose="02040502050405020303" pitchFamily="18" charset="0"/>
              </a:rPr>
              <a:t>тяжёлая туча, </a:t>
            </a:r>
            <a:endParaRPr lang="ru-RU" sz="3200" dirty="0">
              <a:latin typeface="Georgia" panose="02040502050405020303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36770" y="3047286"/>
            <a:ext cx="7553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solidFill>
                  <a:srgbClr val="C00000"/>
                </a:solidFill>
                <a:latin typeface="Georgia" panose="02040502050405020303" pitchFamily="18" charset="0"/>
              </a:rPr>
              <a:t>Н</a:t>
            </a:r>
            <a:r>
              <a:rPr lang="ru-RU" sz="3200" i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а</a:t>
            </a:r>
            <a:endParaRPr lang="ru-RU" sz="3200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39552" y="3695917"/>
            <a:ext cx="21964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/>
              <a:t>…</a:t>
            </a:r>
            <a:r>
              <a:rPr lang="ru-RU" sz="3200" i="1" dirty="0">
                <a:latin typeface="Georgia" panose="02040502050405020303" pitchFamily="18" charset="0"/>
              </a:rPr>
              <a:t>сверкала</a:t>
            </a:r>
            <a:r>
              <a:rPr lang="ru-RU" sz="3200" i="1" dirty="0"/>
              <a:t> </a:t>
            </a:r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584833" y="3696703"/>
            <a:ext cx="17059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latin typeface="Georgia" panose="02040502050405020303" pitchFamily="18" charset="0"/>
              </a:rPr>
              <a:t>молния</a:t>
            </a:r>
            <a:r>
              <a:rPr lang="ru-RU" i="1" dirty="0">
                <a:latin typeface="Georgia" panose="02040502050405020303" pitchFamily="18" charset="0"/>
              </a:rPr>
              <a:t>,</a:t>
            </a:r>
            <a:endParaRPr lang="ru-RU" dirty="0">
              <a:latin typeface="Georgia" panose="02040502050405020303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51520" y="3686095"/>
            <a:ext cx="8043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>
                <a:solidFill>
                  <a:srgbClr val="C00000"/>
                </a:solidFill>
                <a:latin typeface="Georgia" panose="02040502050405020303" pitchFamily="18" charset="0"/>
              </a:rPr>
              <a:t>за</a:t>
            </a:r>
            <a:endParaRPr lang="ru-RU" sz="3200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499992" y="3669823"/>
            <a:ext cx="13163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latin typeface="Georgia" panose="02040502050405020303" pitchFamily="18" charset="0"/>
              </a:rPr>
              <a:t>…лил </a:t>
            </a:r>
            <a:endParaRPr lang="ru-RU" sz="3200" dirty="0">
              <a:latin typeface="Georgia" panose="02040502050405020303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69782" y="4360748"/>
            <a:ext cx="32047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latin typeface="Georgia" panose="02040502050405020303" pitchFamily="18" charset="0"/>
              </a:rPr>
              <a:t>дождь. Ребята </a:t>
            </a:r>
            <a:endParaRPr lang="ru-RU" sz="3200" dirty="0">
              <a:latin typeface="Georgia" panose="02040502050405020303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322254" y="3664247"/>
            <a:ext cx="6479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solidFill>
                  <a:srgbClr val="C00000"/>
                </a:solidFill>
                <a:latin typeface="Georgia" panose="02040502050405020303" pitchFamily="18" charset="0"/>
              </a:rPr>
              <a:t>по</a:t>
            </a:r>
            <a:endParaRPr lang="ru-RU" sz="3200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622397" y="4371168"/>
            <a:ext cx="21018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latin typeface="Georgia" panose="02040502050405020303" pitchFamily="18" charset="0"/>
              </a:rPr>
              <a:t>…бежали </a:t>
            </a:r>
            <a:endParaRPr lang="ru-RU" sz="3200" dirty="0">
              <a:latin typeface="Georgia" panose="02040502050405020303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26913" y="4995724"/>
            <a:ext cx="26035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latin typeface="Georgia" panose="02040502050405020303" pitchFamily="18" charset="0"/>
              </a:rPr>
              <a:t>домой</a:t>
            </a:r>
            <a:r>
              <a:rPr lang="ru-RU" sz="3600" i="1" dirty="0">
                <a:latin typeface="Georgia" panose="02040502050405020303" pitchFamily="18" charset="0"/>
              </a:rPr>
              <a:t>. Они </a:t>
            </a:r>
            <a:endParaRPr lang="ru-RU" sz="3600" dirty="0">
              <a:latin typeface="Georgia" panose="02040502050405020303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375324" y="5051513"/>
            <a:ext cx="16145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/>
              <a:t>…</a:t>
            </a:r>
            <a:r>
              <a:rPr lang="ru-RU" sz="3200" i="1" dirty="0">
                <a:latin typeface="Georgia" panose="02040502050405020303" pitchFamily="18" charset="0"/>
              </a:rPr>
              <a:t>мокли</a:t>
            </a:r>
            <a:r>
              <a:rPr lang="ru-RU" i="1" dirty="0"/>
              <a:t> 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26913" y="5680596"/>
            <a:ext cx="21291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latin typeface="Georgia" panose="02040502050405020303" pitchFamily="18" charset="0"/>
              </a:rPr>
              <a:t>до нитки.</a:t>
            </a:r>
            <a:endParaRPr lang="ru-RU" sz="3200" dirty="0">
              <a:latin typeface="Georgia" panose="02040502050405020303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474505" y="4371168"/>
            <a:ext cx="6479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solidFill>
                  <a:srgbClr val="C00000"/>
                </a:solidFill>
                <a:latin typeface="Georgia" panose="02040502050405020303" pitchFamily="18" charset="0"/>
              </a:rPr>
              <a:t>по</a:t>
            </a:r>
            <a:endParaRPr lang="ru-RU" sz="3200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845800" y="5026501"/>
            <a:ext cx="8851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solidFill>
                  <a:srgbClr val="C00000"/>
                </a:solidFill>
                <a:latin typeface="Georgia" panose="02040502050405020303" pitchFamily="18" charset="0"/>
              </a:rPr>
              <a:t>про</a:t>
            </a:r>
            <a:endParaRPr lang="ru-RU" sz="3200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761406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 decel="100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" decel="100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00100" y="869374"/>
            <a:ext cx="79296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5400" b="1" i="1" dirty="0" smtClean="0">
              <a:solidFill>
                <a:srgbClr val="FF0000"/>
              </a:solidFill>
            </a:endParaRPr>
          </a:p>
          <a:p>
            <a:pPr algn="ctr"/>
            <a:r>
              <a:rPr lang="ru-RU" sz="7200" b="1" i="1" dirty="0" smtClean="0">
                <a:solidFill>
                  <a:srgbClr val="FF0000"/>
                </a:solidFill>
              </a:rPr>
              <a:t>    </a:t>
            </a:r>
            <a:r>
              <a:rPr lang="ru-RU" sz="7200" b="1" i="1" dirty="0" err="1" smtClean="0">
                <a:solidFill>
                  <a:srgbClr val="FF0000"/>
                </a:solidFill>
              </a:rPr>
              <a:t>Физминутка</a:t>
            </a:r>
            <a:endParaRPr lang="ru-RU" sz="7200" b="1" i="1" dirty="0" smtClean="0">
              <a:solidFill>
                <a:srgbClr val="FF0000"/>
              </a:solidFill>
            </a:endParaRPr>
          </a:p>
          <a:p>
            <a:pPr algn="ctr"/>
            <a:endParaRPr lang="ru-RU" sz="5400" b="1" i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976" y="2714620"/>
            <a:ext cx="2736304" cy="280934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139" y="2714620"/>
            <a:ext cx="3417861" cy="3930540"/>
          </a:xfrm>
          <a:prstGeom prst="rect">
            <a:avLst/>
          </a:prstGeom>
        </p:spPr>
      </p:pic>
      <p:pic>
        <p:nvPicPr>
          <p:cNvPr id="6" name="Рисунок 5" descr="баб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85728"/>
            <a:ext cx="2314516" cy="2314516"/>
          </a:xfrm>
          <a:prstGeom prst="rect">
            <a:avLst/>
          </a:prstGeom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festival.1september.ru/articles/563132/img11.gi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214282" y="562727"/>
            <a:ext cx="8715436" cy="421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smtClean="0">
                <a:solidFill>
                  <a:schemeClr val="bg1"/>
                </a:solidFill>
                <a:latin typeface="Helvetica" charset="-52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адание: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Добавьте к словам</a:t>
            </a:r>
            <a:r>
              <a:rPr kumimoji="0" lang="ru-RU" sz="36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суффиксы, чтобы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получилось название профессий людей: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Сад, фокус, трактор,                             баян, груз.</a:t>
            </a:r>
            <a:endParaRPr kumimoji="0" lang="ru-RU" sz="88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5206" y="2643182"/>
            <a:ext cx="1748142" cy="3994567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218635" y="404664"/>
            <a:ext cx="8429683" cy="630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600" dirty="0" smtClean="0">
                <a:solidFill>
                  <a:schemeClr val="bg1"/>
                </a:solidFill>
                <a:latin typeface="Helvetica" charset="-52"/>
                <a:ea typeface="Times New Roman" pitchFamily="18" charset="0"/>
                <a:cs typeface="Times New Roman" pitchFamily="18" charset="0"/>
              </a:rPr>
              <a:t>Составьте словосочетания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 со значением уменьшительности и </a:t>
            </a:r>
            <a:r>
              <a:rPr kumimoji="0" lang="ru-RU" sz="3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ласкательности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600" dirty="0" smtClean="0">
              <a:solidFill>
                <a:schemeClr val="bg1"/>
              </a:solidFill>
              <a:latin typeface="Helvetica" charset="-52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Helvetica" charset="-52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600" dirty="0" smtClean="0">
              <a:solidFill>
                <a:schemeClr val="bg1"/>
              </a:solidFill>
              <a:latin typeface="Helvetica" charset="-52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Берёза, </a:t>
            </a:r>
            <a:r>
              <a:rPr lang="ru-RU" sz="5400" b="1" dirty="0" smtClean="0">
                <a:solidFill>
                  <a:srgbClr val="0000CC"/>
                </a:solidFill>
                <a:latin typeface="Helvetica" charset="-52"/>
                <a:ea typeface="Times New Roman" pitchFamily="18" charset="0"/>
                <a:cs typeface="Times New Roman" pitchFamily="18" charset="0"/>
              </a:rPr>
              <a:t>заяц,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5400" b="1" dirty="0">
                <a:solidFill>
                  <a:srgbClr val="0000CC"/>
                </a:solidFill>
                <a:latin typeface="Helvetica" charset="-52"/>
                <a:ea typeface="Times New Roman" pitchFamily="18" charset="0"/>
                <a:cs typeface="Times New Roman" pitchFamily="18" charset="0"/>
              </a:rPr>
              <a:t>б</a:t>
            </a: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елый, молодая.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баб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57364"/>
            <a:ext cx="1990697" cy="1619298"/>
          </a:xfrm>
          <a:prstGeom prst="rect">
            <a:avLst/>
          </a:prstGeom>
        </p:spPr>
      </p:pic>
      <p:pic>
        <p:nvPicPr>
          <p:cNvPr id="4" name="Рисунок 3" descr="нез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03051" y="2209641"/>
            <a:ext cx="2267744" cy="450912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79712" y="1844824"/>
            <a:ext cx="4572000" cy="103156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3200" b="1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Молоденькая березка, </a:t>
            </a:r>
            <a:endParaRPr lang="ru-RU" sz="3200" b="1" dirty="0">
              <a:solidFill>
                <a:srgbClr val="0000CC"/>
              </a:solidFill>
            </a:endParaRPr>
          </a:p>
        </p:txBody>
      </p:sp>
      <p:pic>
        <p:nvPicPr>
          <p:cNvPr id="4" name="Рисунок 3" descr="баб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76672"/>
            <a:ext cx="1990697" cy="161929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014406" y="3691824"/>
            <a:ext cx="4572000" cy="11054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b="1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беленький зайчонок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нез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6406" y="2095970"/>
            <a:ext cx="2267744" cy="450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3254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festival.1september.ru/articles/563132/img13.gif"/>
          <p:cNvPicPr/>
          <p:nvPr/>
        </p:nvPicPr>
        <p:blipFill>
          <a:blip r:embed="rId2"/>
          <a:srcRect r="62480" b="32369"/>
          <a:stretch>
            <a:fillRect/>
          </a:stretch>
        </p:blipFill>
        <p:spPr bwMode="auto">
          <a:xfrm>
            <a:off x="0" y="0"/>
            <a:ext cx="3428991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571868" y="357167"/>
            <a:ext cx="535785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4800" dirty="0" smtClean="0"/>
          </a:p>
          <a:p>
            <a:pPr algn="ctr"/>
            <a:r>
              <a:rPr lang="ru-RU" sz="4800" b="1" dirty="0" smtClean="0"/>
              <a:t>Без  </a:t>
            </a:r>
          </a:p>
          <a:p>
            <a:r>
              <a:rPr lang="ru-RU" sz="4800" b="1" dirty="0" smtClean="0"/>
              <a:t>     и              пруд </a:t>
            </a:r>
          </a:p>
          <a:p>
            <a:r>
              <a:rPr lang="ru-RU" sz="4800" b="1" dirty="0" smtClean="0"/>
              <a:t>    не   вытащишь</a:t>
            </a:r>
          </a:p>
          <a:p>
            <a:r>
              <a:rPr lang="ru-RU" sz="4800" b="1" dirty="0" smtClean="0"/>
              <a:t>              из</a:t>
            </a:r>
          </a:p>
          <a:p>
            <a:pPr algn="ctr"/>
            <a:r>
              <a:rPr lang="ru-RU" sz="4800" b="1" dirty="0" smtClean="0"/>
              <a:t>рыбка       труд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918" y="1000108"/>
            <a:ext cx="735808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6000" b="1" dirty="0" smtClean="0"/>
          </a:p>
          <a:p>
            <a:pPr algn="ctr"/>
            <a:r>
              <a:rPr lang="ru-RU" sz="6000" b="1" dirty="0" smtClean="0"/>
              <a:t>      Без  труда</a:t>
            </a:r>
          </a:p>
          <a:p>
            <a:pPr algn="ctr"/>
            <a:r>
              <a:rPr lang="ru-RU" sz="6000" b="1" dirty="0" smtClean="0"/>
              <a:t>      не  вытащишь</a:t>
            </a:r>
          </a:p>
          <a:p>
            <a:r>
              <a:rPr lang="ru-RU" sz="6000" b="1" dirty="0" smtClean="0"/>
              <a:t>   и рыбку из пруда</a:t>
            </a:r>
          </a:p>
          <a:p>
            <a:r>
              <a:rPr lang="ru-RU" sz="6000" b="1" dirty="0" smtClean="0"/>
              <a:t> </a:t>
            </a:r>
          </a:p>
        </p:txBody>
      </p:sp>
      <p:pic>
        <p:nvPicPr>
          <p:cNvPr id="4" name="Рисунок 3" descr="http://festival.1september.ru/articles/563132/img13.gif"/>
          <p:cNvPicPr/>
          <p:nvPr/>
        </p:nvPicPr>
        <p:blipFill>
          <a:blip r:embed="rId2"/>
          <a:srcRect r="62480" b="32369"/>
          <a:stretch>
            <a:fillRect/>
          </a:stretch>
        </p:blipFill>
        <p:spPr bwMode="auto">
          <a:xfrm>
            <a:off x="0" y="0"/>
            <a:ext cx="3071802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260648"/>
            <a:ext cx="66967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Школьник, при разборе слова</a:t>
            </a:r>
            <a:b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</a:b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Окончанье и основу</a:t>
            </a:r>
            <a:b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</a:b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Первым делом находи.</a:t>
            </a:r>
            <a:b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</a:b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После корня будет суффикс,</a:t>
            </a:r>
            <a:b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</a:b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А приставка - впереди.</a:t>
            </a:r>
            <a:b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</a:b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4" name="Рисунок 3" descr="нез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44824"/>
            <a:ext cx="3672408" cy="4723025"/>
          </a:xfrm>
          <a:prstGeom prst="rect">
            <a:avLst/>
          </a:prstGeom>
        </p:spPr>
      </p:pic>
      <p:pic>
        <p:nvPicPr>
          <p:cNvPr id="5" name="Рисунок 4" descr="бк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2924944"/>
            <a:ext cx="3047619" cy="35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402337"/>
      </p:ext>
    </p:extLst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7098" y="62068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spcAft>
                <a:spcPts val="675"/>
              </a:spcAft>
              <a:tabLst>
                <a:tab pos="457200" algn="l"/>
              </a:tabLst>
            </a:pPr>
            <a:r>
              <a:rPr lang="ru-RU" dirty="0" smtClean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1.Часть </a:t>
            </a: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слова без окончания называется </a:t>
            </a:r>
            <a:r>
              <a:rPr lang="ru-RU" b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ru-RU" i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Е </a:t>
            </a: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– корень</a:t>
            </a:r>
            <a:b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У – основа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67098" y="152078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spcAft>
                <a:spcPts val="675"/>
              </a:spcAft>
              <a:tabLst>
                <a:tab pos="457200" algn="l"/>
              </a:tabLst>
            </a:pPr>
            <a:r>
              <a:rPr lang="ru-RU" dirty="0" smtClean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2.Чтобы </a:t>
            </a: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найти корень надо </a:t>
            </a:r>
            <a:r>
              <a:rPr lang="ru-RU" b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ru-RU" i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Л </a:t>
            </a: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– изменить форму слова</a:t>
            </a:r>
            <a:b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ru-RU" i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М </a:t>
            </a: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– подобрать однокоренные </a:t>
            </a:r>
            <a:r>
              <a:rPr lang="ru-RU" dirty="0" smtClean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слова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69543" y="244082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spcAft>
                <a:spcPts val="675"/>
              </a:spcAft>
              <a:tabLst>
                <a:tab pos="457200" algn="l"/>
              </a:tabLst>
            </a:pPr>
            <a:r>
              <a:rPr lang="ru-RU" dirty="0" smtClean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3.Окончание </a:t>
            </a: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– это </a:t>
            </a:r>
            <a:r>
              <a:rPr lang="ru-RU" b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ru-RU" i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Н </a:t>
            </a: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– изменяемая часть слова</a:t>
            </a:r>
            <a:b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ru-RU" i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П </a:t>
            </a: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– неизменяемая часть слова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22660" y="328775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spcAft>
                <a:spcPts val="675"/>
              </a:spcAft>
              <a:tabLst>
                <a:tab pos="457200" algn="l"/>
              </a:tabLst>
            </a:pPr>
            <a:r>
              <a:rPr lang="ru-RU" dirty="0" smtClean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4.Суффикс </a:t>
            </a: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служит </a:t>
            </a:r>
            <a:r>
              <a:rPr lang="ru-RU" b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ru-RU" i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И </a:t>
            </a: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– для образования новых слов</a:t>
            </a:r>
            <a:b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ru-RU" i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Ы </a:t>
            </a: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– для образования формы слова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0741" y="421108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spcAft>
                <a:spcPts val="675"/>
              </a:spcAft>
              <a:tabLst>
                <a:tab pos="457200" algn="l"/>
              </a:tabLst>
            </a:pPr>
            <a:r>
              <a:rPr lang="ru-RU" dirty="0" smtClean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5.Приставка </a:t>
            </a: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стоит </a:t>
            </a:r>
            <a:r>
              <a:rPr lang="ru-RU" b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ru-RU" i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Х</a:t>
            </a: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– после корня</a:t>
            </a:r>
            <a:b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ru-RU" i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К</a:t>
            </a: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– перед корнем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2660" y="505800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spcAft>
                <a:spcPts val="675"/>
              </a:spcAft>
              <a:tabLst>
                <a:tab pos="457200" algn="l"/>
              </a:tabLst>
            </a:pPr>
            <a:r>
              <a:rPr lang="ru-RU" dirty="0" smtClean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6.Приставка</a:t>
            </a: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, корень, суффикс </a:t>
            </a:r>
            <a:r>
              <a:rPr lang="ru-RU" b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ru-RU" i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И</a:t>
            </a: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– образуют основу слова</a:t>
            </a:r>
            <a:b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ru-RU" i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Я</a:t>
            </a: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– не образуют основу слова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79912" y="231420"/>
            <a:ext cx="6815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75"/>
              </a:spcAft>
            </a:pPr>
            <a:r>
              <a:rPr lang="ru-RU" b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Тест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72200" y="5612006"/>
            <a:ext cx="1856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слово </a:t>
            </a:r>
            <a:r>
              <a:rPr lang="ru-RU" b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УМНИКИ</a:t>
            </a:r>
            <a:endParaRPr lang="ru-RU" dirty="0"/>
          </a:p>
        </p:txBody>
      </p:sp>
      <p:pic>
        <p:nvPicPr>
          <p:cNvPr id="11" name="Рисунок 10" descr="бк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381" y="1494407"/>
            <a:ext cx="3047619" cy="35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7161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357166"/>
            <a:ext cx="8215370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Отгадайте  </a:t>
            </a:r>
            <a:r>
              <a:rPr lang="ru-RU" sz="3200" b="1" dirty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слово :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28596" y="1071563"/>
            <a:ext cx="842965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dirty="0">
                <a:latin typeface="Georgia" pitchFamily="18" charset="0"/>
              </a:rPr>
              <a:t>а) его корень в слове «</a:t>
            </a:r>
            <a:r>
              <a:rPr lang="ru-RU" sz="3200" b="1" dirty="0">
                <a:latin typeface="Georgia" pitchFamily="18" charset="0"/>
              </a:rPr>
              <a:t>вязать</a:t>
            </a:r>
            <a:r>
              <a:rPr lang="ru-RU" sz="3200" dirty="0">
                <a:latin typeface="Georgia" pitchFamily="18" charset="0"/>
              </a:rPr>
              <a:t>», приставка в слове </a:t>
            </a:r>
            <a:r>
              <a:rPr lang="ru-RU" sz="3200" dirty="0" smtClean="0">
                <a:latin typeface="Georgia" pitchFamily="18" charset="0"/>
              </a:rPr>
              <a:t>«</a:t>
            </a:r>
            <a:r>
              <a:rPr lang="ru-RU" sz="3200" b="1" dirty="0" smtClean="0">
                <a:latin typeface="Georgia" pitchFamily="18" charset="0"/>
              </a:rPr>
              <a:t>замолчать</a:t>
            </a:r>
            <a:r>
              <a:rPr lang="ru-RU" sz="3200" dirty="0" smtClean="0">
                <a:latin typeface="Georgia" pitchFamily="18" charset="0"/>
              </a:rPr>
              <a:t>», суффикс в слове «</a:t>
            </a:r>
            <a:r>
              <a:rPr lang="ru-RU" sz="3200" b="1" dirty="0" smtClean="0">
                <a:latin typeface="Georgia" pitchFamily="18" charset="0"/>
              </a:rPr>
              <a:t>сказка</a:t>
            </a:r>
            <a:r>
              <a:rPr lang="ru-RU" sz="3200" dirty="0" smtClean="0">
                <a:latin typeface="Georgia" pitchFamily="18" charset="0"/>
              </a:rPr>
              <a:t>», окончание в слове </a:t>
            </a:r>
            <a:r>
              <a:rPr lang="ru-RU" sz="3200" dirty="0">
                <a:latin typeface="Georgia" pitchFamily="18" charset="0"/>
              </a:rPr>
              <a:t>«</a:t>
            </a:r>
            <a:r>
              <a:rPr lang="ru-RU" sz="3200" b="1" dirty="0">
                <a:latin typeface="Georgia" pitchFamily="18" charset="0"/>
              </a:rPr>
              <a:t>рыба</a:t>
            </a:r>
            <a:r>
              <a:rPr lang="ru-RU" sz="3200" dirty="0">
                <a:latin typeface="Georgia" pitchFamily="18" charset="0"/>
              </a:rPr>
              <a:t>»; 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643188" y="1643063"/>
            <a:ext cx="39290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Georgia" pitchFamily="18" charset="0"/>
              </a:rPr>
              <a:t>ЗАВЯЗКА</a:t>
            </a:r>
            <a:endParaRPr lang="ru-RU" sz="4000" b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535767" y="3212723"/>
            <a:ext cx="828678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dirty="0">
                <a:latin typeface="Georgia" pitchFamily="18" charset="0"/>
              </a:rPr>
              <a:t>в) его корень в слове «</a:t>
            </a:r>
            <a:r>
              <a:rPr lang="ru-RU" sz="3200" b="1" dirty="0">
                <a:latin typeface="Georgia" pitchFamily="18" charset="0"/>
              </a:rPr>
              <a:t>снежинка</a:t>
            </a:r>
            <a:r>
              <a:rPr lang="ru-RU" sz="3200" dirty="0">
                <a:latin typeface="Georgia" pitchFamily="18" charset="0"/>
              </a:rPr>
              <a:t>», приставка в слове </a:t>
            </a:r>
            <a:r>
              <a:rPr lang="ru-RU" sz="3200" dirty="0" smtClean="0">
                <a:latin typeface="Georgia" pitchFamily="18" charset="0"/>
              </a:rPr>
              <a:t>«</a:t>
            </a:r>
            <a:r>
              <a:rPr lang="ru-RU" sz="3200" b="1" dirty="0" smtClean="0">
                <a:latin typeface="Georgia" pitchFamily="18" charset="0"/>
              </a:rPr>
              <a:t>подъехал</a:t>
            </a:r>
            <a:r>
              <a:rPr lang="ru-RU" sz="3200" dirty="0" smtClean="0">
                <a:latin typeface="Georgia" pitchFamily="18" charset="0"/>
              </a:rPr>
              <a:t>», </a:t>
            </a:r>
            <a:r>
              <a:rPr lang="ru-RU" sz="3200" dirty="0">
                <a:latin typeface="Georgia" pitchFamily="18" charset="0"/>
              </a:rPr>
              <a:t>суффикс в слове «</a:t>
            </a:r>
            <a:r>
              <a:rPr lang="ru-RU" sz="3200" b="1" dirty="0">
                <a:latin typeface="Georgia" pitchFamily="18" charset="0"/>
              </a:rPr>
              <a:t>лесник</a:t>
            </a:r>
            <a:r>
              <a:rPr lang="ru-RU" sz="3200" dirty="0">
                <a:latin typeface="Georgia" pitchFamily="18" charset="0"/>
              </a:rPr>
              <a:t>», окончание в слове «</a:t>
            </a:r>
            <a:r>
              <a:rPr lang="ru-RU" sz="3200" b="1" dirty="0">
                <a:latin typeface="Georgia" pitchFamily="18" charset="0"/>
              </a:rPr>
              <a:t>ученик</a:t>
            </a:r>
            <a:r>
              <a:rPr lang="ru-RU" sz="3200" dirty="0">
                <a:latin typeface="Georgia" pitchFamily="18" charset="0"/>
              </a:rPr>
              <a:t>».</a:t>
            </a: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2123728" y="3856485"/>
            <a:ext cx="461216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ПОДСНЕЖНИК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0"/>
            <a:ext cx="74888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Calibri" pitchFamily="34" charset="0"/>
                <a:cs typeface="Times New Roman" pitchFamily="18" charset="0"/>
              </a:rPr>
              <a:t>Пусть радуют отличные оценки,</a:t>
            </a:r>
            <a:endParaRPr lang="ru-RU" sz="24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Calibri" pitchFamily="34" charset="0"/>
                <a:cs typeface="Times New Roman" pitchFamily="18" charset="0"/>
              </a:rPr>
              <a:t>Скорей зовёт звонок на переменку.</a:t>
            </a:r>
            <a:endParaRPr lang="ru-RU" sz="24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Calibri" pitchFamily="34" charset="0"/>
                <a:cs typeface="Times New Roman" pitchFamily="18" charset="0"/>
              </a:rPr>
              <a:t>Мы думаем, что все ребята заслужили хороших оценок и весёлой переменки.</a:t>
            </a:r>
            <a:endParaRPr lang="ru-RU" sz="24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rial" pitchFamily="34" charset="0"/>
            </a:endParaRPr>
          </a:p>
        </p:txBody>
      </p:sp>
      <p:pic>
        <p:nvPicPr>
          <p:cNvPr id="3073" name="Picture 1" descr="C:\Users\Julia\Desktop\гномы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36912"/>
            <a:ext cx="8352928" cy="40481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835696" y="1556792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М</a:t>
            </a:r>
            <a:r>
              <a:rPr lang="ru-RU" sz="6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О</a:t>
            </a:r>
            <a:r>
              <a:rPr lang="ru-RU" sz="60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Л</a:t>
            </a:r>
            <a:r>
              <a:rPr lang="ru-RU" sz="6000" b="1" i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О</a:t>
            </a:r>
            <a:r>
              <a:rPr lang="ru-RU" sz="6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Д</a:t>
            </a:r>
            <a:r>
              <a:rPr lang="ru-RU" sz="6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Ц</a:t>
            </a:r>
            <a:r>
              <a:rPr lang="ru-RU" sz="60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Ы</a:t>
            </a:r>
            <a:r>
              <a:rPr lang="ru-RU" sz="6000" b="1" i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!</a:t>
            </a:r>
            <a:endParaRPr lang="ru-RU" sz="6000" b="1" i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-738662"/>
            <a:ext cx="23312792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     В конце урока я ещё раз хочу убедиться,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i="1" dirty="0" smtClean="0">
                <a:latin typeface="Georgia" pitchFamily="18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что наши уроки по изучению состава слова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    прошли не зря.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     Я загадаю вам грамматическую загадку.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     Будьте внимательны!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  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Корень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мой находится в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«цене»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   В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«очерке»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найди приставку мне,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   Суффикс мой в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«приставке»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все встречали,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   Вся же – в дневнике я и в тетради……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00192" y="3933056"/>
            <a:ext cx="23503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«Оценка»</a:t>
            </a:r>
            <a:endParaRPr lang="ru-RU" sz="3200" dirty="0"/>
          </a:p>
        </p:txBody>
      </p:sp>
      <p:pic>
        <p:nvPicPr>
          <p:cNvPr id="4097" name="Picture 1" descr="C:\Users\Julia\Desktop\пят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3789041"/>
            <a:ext cx="2880319" cy="2892546"/>
          </a:xfrm>
          <a:prstGeom prst="roundRect">
            <a:avLst>
              <a:gd name="adj" fmla="val 16667"/>
            </a:avLst>
          </a:prstGeom>
          <a:ln w="57150">
            <a:solidFill>
              <a:srgbClr val="0070C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546739316"/>
      </p:ext>
    </p:extLst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85224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7837360</TotalTime>
  <Words>397</Words>
  <Application>Microsoft Office PowerPoint</Application>
  <PresentationFormat>Экран (4:3)</PresentationFormat>
  <Paragraphs>110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5" baseType="lpstr">
      <vt:lpstr>Arial</vt:lpstr>
      <vt:lpstr>Calibri</vt:lpstr>
      <vt:lpstr>Constantia</vt:lpstr>
      <vt:lpstr>Georgia</vt:lpstr>
      <vt:lpstr>Helvetica</vt:lpstr>
      <vt:lpstr>Monotype Corsiva</vt:lpstr>
      <vt:lpstr>Times New Roman</vt:lpstr>
      <vt:lpstr>Wingdings 2</vt:lpstr>
      <vt:lpstr>Поток</vt:lpstr>
      <vt:lpstr>Презентация PowerPoint</vt:lpstr>
      <vt:lpstr>Состав слова (закрепление)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Krokoz™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Julia</dc:creator>
  <cp:lastModifiedBy>IIIIIII</cp:lastModifiedBy>
  <cp:revision>133</cp:revision>
  <dcterms:created xsi:type="dcterms:W3CDTF">2014-01-28T19:10:36Z</dcterms:created>
  <dcterms:modified xsi:type="dcterms:W3CDTF">2018-01-26T19:13:25Z</dcterms:modified>
</cp:coreProperties>
</file>