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03" r:id="rId2"/>
    <p:sldId id="271" r:id="rId3"/>
    <p:sldId id="298" r:id="rId4"/>
    <p:sldId id="263" r:id="rId5"/>
    <p:sldId id="294" r:id="rId6"/>
    <p:sldId id="299" r:id="rId7"/>
    <p:sldId id="295" r:id="rId8"/>
    <p:sldId id="312" r:id="rId9"/>
    <p:sldId id="304" r:id="rId10"/>
    <p:sldId id="305" r:id="rId11"/>
    <p:sldId id="306" r:id="rId12"/>
    <p:sldId id="282" r:id="rId13"/>
    <p:sldId id="283" r:id="rId14"/>
    <p:sldId id="284" r:id="rId15"/>
    <p:sldId id="291" r:id="rId16"/>
    <p:sldId id="285" r:id="rId17"/>
    <p:sldId id="302" r:id="rId18"/>
    <p:sldId id="286" r:id="rId19"/>
    <p:sldId id="287" r:id="rId20"/>
    <p:sldId id="288" r:id="rId21"/>
    <p:sldId id="289" r:id="rId22"/>
    <p:sldId id="292" r:id="rId23"/>
    <p:sldId id="313" r:id="rId24"/>
    <p:sldId id="280" r:id="rId25"/>
    <p:sldId id="276" r:id="rId26"/>
    <p:sldId id="278" r:id="rId27"/>
    <p:sldId id="307" r:id="rId28"/>
    <p:sldId id="308" r:id="rId29"/>
    <p:sldId id="309" r:id="rId30"/>
    <p:sldId id="310" r:id="rId31"/>
    <p:sldId id="293" r:id="rId32"/>
    <p:sldId id="311" r:id="rId33"/>
    <p:sldId id="272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CC0000"/>
    <a:srgbClr val="FF9999"/>
    <a:srgbClr val="FF9966"/>
    <a:srgbClr val="FFFF66"/>
    <a:srgbClr val="007000"/>
    <a:srgbClr val="004200"/>
    <a:srgbClr val="B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8F5F33-25C9-4782-AE6E-DBF1222D41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92A354-FD85-4648-9579-A2ADD5C53EDF}">
      <dgm:prSet phldrT="[Текст]"/>
      <dgm:spPr>
        <a:gradFill flip="none" rotWithShape="0">
          <a:gsLst>
            <a:gs pos="0">
              <a:srgbClr val="FF0000">
                <a:shade val="30000"/>
                <a:satMod val="115000"/>
              </a:srgbClr>
            </a:gs>
            <a:gs pos="50000">
              <a:srgbClr val="FF0000">
                <a:shade val="67500"/>
                <a:satMod val="115000"/>
              </a:srgbClr>
            </a:gs>
            <a:gs pos="100000">
              <a:srgbClr val="FF0000">
                <a:shade val="100000"/>
                <a:satMod val="115000"/>
              </a:srgbClr>
            </a:gs>
          </a:gsLst>
          <a:lin ang="2700000" scaled="1"/>
          <a:tileRect/>
        </a:gradFill>
        <a:ln>
          <a:solidFill>
            <a:srgbClr val="CC0000"/>
          </a:solidFill>
        </a:ln>
      </dgm:spPr>
      <dgm:t>
        <a:bodyPr/>
        <a:lstStyle/>
        <a:p>
          <a:pPr algn="ctr"/>
          <a:r>
            <a:rPr lang="ru-RU" b="1" dirty="0" smtClean="0">
              <a:solidFill>
                <a:schemeClr val="bg1"/>
              </a:solidFill>
            </a:rPr>
            <a:t>Причины сокращения численности животных и растений</a:t>
          </a:r>
          <a:endParaRPr lang="ru-RU" b="1" dirty="0">
            <a:solidFill>
              <a:schemeClr val="bg1"/>
            </a:solidFill>
          </a:endParaRPr>
        </a:p>
      </dgm:t>
    </dgm:pt>
    <dgm:pt modelId="{B172D34F-86F6-4086-A864-07BE70A11867}" type="parTrans" cxnId="{6A13709B-1B2F-4423-86BA-E49B135F473F}">
      <dgm:prSet/>
      <dgm:spPr/>
      <dgm:t>
        <a:bodyPr/>
        <a:lstStyle/>
        <a:p>
          <a:endParaRPr lang="ru-RU"/>
        </a:p>
      </dgm:t>
    </dgm:pt>
    <dgm:pt modelId="{C630878C-C80C-4C0F-A79D-2F1123915086}" type="sibTrans" cxnId="{6A13709B-1B2F-4423-86BA-E49B135F473F}">
      <dgm:prSet/>
      <dgm:spPr/>
      <dgm:t>
        <a:bodyPr/>
        <a:lstStyle/>
        <a:p>
          <a:endParaRPr lang="ru-RU"/>
        </a:p>
      </dgm:t>
    </dgm:pt>
    <dgm:pt modelId="{AA8BD69A-DDC4-45EF-9D26-6FB4C9FFAC21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accent2">
                  <a:lumMod val="75000"/>
                </a:schemeClr>
              </a:solidFill>
            </a:rPr>
            <a:t>Деятельность человека (освоение новых земель, строительство)</a:t>
          </a:r>
          <a:endParaRPr lang="ru-RU" sz="3600" b="1" dirty="0">
            <a:solidFill>
              <a:schemeClr val="accent2">
                <a:lumMod val="75000"/>
              </a:schemeClr>
            </a:solidFill>
          </a:endParaRPr>
        </a:p>
      </dgm:t>
    </dgm:pt>
    <dgm:pt modelId="{961BC1D6-232F-4C9B-839C-D14CCB7B87FB}" type="parTrans" cxnId="{B05B79AD-7963-45C7-995E-68A550964B78}">
      <dgm:prSet/>
      <dgm:spPr/>
      <dgm:t>
        <a:bodyPr/>
        <a:lstStyle/>
        <a:p>
          <a:endParaRPr lang="ru-RU"/>
        </a:p>
      </dgm:t>
    </dgm:pt>
    <dgm:pt modelId="{A64AD686-E241-4EFA-9661-3B797F41057A}" type="sibTrans" cxnId="{B05B79AD-7963-45C7-995E-68A550964B78}">
      <dgm:prSet/>
      <dgm:spPr/>
      <dgm:t>
        <a:bodyPr/>
        <a:lstStyle/>
        <a:p>
          <a:endParaRPr lang="ru-RU"/>
        </a:p>
      </dgm:t>
    </dgm:pt>
    <dgm:pt modelId="{9B80A50A-2FA9-4694-B76A-C8E5599B6C0B}">
      <dgm:prSet phldrT="[Текст]" custT="1"/>
      <dgm:spPr/>
      <dgm:t>
        <a:bodyPr/>
        <a:lstStyle/>
        <a:p>
          <a:endParaRPr lang="ru-RU" sz="3600" b="1" dirty="0">
            <a:solidFill>
              <a:schemeClr val="accent2">
                <a:lumMod val="75000"/>
              </a:schemeClr>
            </a:solidFill>
          </a:endParaRPr>
        </a:p>
      </dgm:t>
    </dgm:pt>
    <dgm:pt modelId="{4FF292C9-B1F6-46A3-837A-19FC6919F8D7}" type="parTrans" cxnId="{EF01B98F-6CAB-4B30-AB8C-AA0ADA355ABA}">
      <dgm:prSet/>
      <dgm:spPr/>
      <dgm:t>
        <a:bodyPr/>
        <a:lstStyle/>
        <a:p>
          <a:endParaRPr lang="ru-RU"/>
        </a:p>
      </dgm:t>
    </dgm:pt>
    <dgm:pt modelId="{80F2250A-0B74-4DA8-AC0C-61C8E39528AB}" type="sibTrans" cxnId="{EF01B98F-6CAB-4B30-AB8C-AA0ADA355ABA}">
      <dgm:prSet/>
      <dgm:spPr/>
      <dgm:t>
        <a:bodyPr/>
        <a:lstStyle/>
        <a:p>
          <a:endParaRPr lang="ru-RU"/>
        </a:p>
      </dgm:t>
    </dgm:pt>
    <dgm:pt modelId="{83E5F386-E6D4-4E38-AAF9-5F2F6587F39D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accent2">
                  <a:lumMod val="75000"/>
                </a:schemeClr>
              </a:solidFill>
            </a:rPr>
            <a:t>Природные катастрофы (наводнения, засуха и др.)</a:t>
          </a:r>
          <a:endParaRPr lang="ru-RU" sz="3600" b="1" dirty="0">
            <a:solidFill>
              <a:schemeClr val="accent2">
                <a:lumMod val="75000"/>
              </a:schemeClr>
            </a:solidFill>
          </a:endParaRPr>
        </a:p>
      </dgm:t>
    </dgm:pt>
    <dgm:pt modelId="{2FAE841E-8422-4C6A-8641-84369F12378F}" type="parTrans" cxnId="{CFE4BEE6-933D-497B-9455-EFBFE9AAD793}">
      <dgm:prSet/>
      <dgm:spPr/>
      <dgm:t>
        <a:bodyPr/>
        <a:lstStyle/>
        <a:p>
          <a:endParaRPr lang="ru-RU"/>
        </a:p>
      </dgm:t>
    </dgm:pt>
    <dgm:pt modelId="{097311FA-FB76-45C6-AAA1-5D104908B627}" type="sibTrans" cxnId="{CFE4BEE6-933D-497B-9455-EFBFE9AAD793}">
      <dgm:prSet/>
      <dgm:spPr/>
      <dgm:t>
        <a:bodyPr/>
        <a:lstStyle/>
        <a:p>
          <a:endParaRPr lang="ru-RU"/>
        </a:p>
      </dgm:t>
    </dgm:pt>
    <dgm:pt modelId="{F185E852-ACE9-4CEF-9475-8121D3D65981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accent2">
                  <a:lumMod val="75000"/>
                </a:schemeClr>
              </a:solidFill>
            </a:rPr>
            <a:t>Лесные и степные пожары</a:t>
          </a:r>
          <a:endParaRPr lang="ru-RU" sz="3600" b="1" dirty="0">
            <a:solidFill>
              <a:schemeClr val="accent2">
                <a:lumMod val="75000"/>
              </a:schemeClr>
            </a:solidFill>
          </a:endParaRPr>
        </a:p>
      </dgm:t>
    </dgm:pt>
    <dgm:pt modelId="{A7238197-5FC6-40D4-9CD6-CADC0302FCC2}" type="parTrans" cxnId="{81374523-F1D1-4771-9C3E-0F8BE370E1C4}">
      <dgm:prSet/>
      <dgm:spPr/>
      <dgm:t>
        <a:bodyPr/>
        <a:lstStyle/>
        <a:p>
          <a:endParaRPr lang="ru-RU"/>
        </a:p>
      </dgm:t>
    </dgm:pt>
    <dgm:pt modelId="{5C6D0B61-9E0A-4226-9A86-2A169E230CEE}" type="sibTrans" cxnId="{81374523-F1D1-4771-9C3E-0F8BE370E1C4}">
      <dgm:prSet/>
      <dgm:spPr/>
      <dgm:t>
        <a:bodyPr/>
        <a:lstStyle/>
        <a:p>
          <a:endParaRPr lang="ru-RU"/>
        </a:p>
      </dgm:t>
    </dgm:pt>
    <dgm:pt modelId="{FEED4E86-3895-4337-B5C0-E528817F2745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accent2">
                  <a:lumMod val="75000"/>
                </a:schemeClr>
              </a:solidFill>
            </a:rPr>
            <a:t>Промысловая охота, браконьерство</a:t>
          </a:r>
          <a:endParaRPr lang="ru-RU" sz="3600" b="1" dirty="0">
            <a:solidFill>
              <a:schemeClr val="accent2">
                <a:lumMod val="75000"/>
              </a:schemeClr>
            </a:solidFill>
          </a:endParaRPr>
        </a:p>
      </dgm:t>
    </dgm:pt>
    <dgm:pt modelId="{BC68E88E-3DAA-47A2-AB16-C0F08679411D}" type="parTrans" cxnId="{C4D8C965-23D9-4B36-AD19-B4B4B6F49B01}">
      <dgm:prSet/>
      <dgm:spPr/>
      <dgm:t>
        <a:bodyPr/>
        <a:lstStyle/>
        <a:p>
          <a:endParaRPr lang="ru-RU"/>
        </a:p>
      </dgm:t>
    </dgm:pt>
    <dgm:pt modelId="{16AEFB5F-9E6B-4425-9675-714E2A260E35}" type="sibTrans" cxnId="{C4D8C965-23D9-4B36-AD19-B4B4B6F49B01}">
      <dgm:prSet/>
      <dgm:spPr/>
      <dgm:t>
        <a:bodyPr/>
        <a:lstStyle/>
        <a:p>
          <a:endParaRPr lang="ru-RU"/>
        </a:p>
      </dgm:t>
    </dgm:pt>
    <dgm:pt modelId="{C5F99134-0AFB-4BA6-BFE0-588ECE3EF164}" type="pres">
      <dgm:prSet presAssocID="{018F5F33-25C9-4782-AE6E-DBF1222D41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F89964-CC9F-416E-B3E3-30397AE6ED1B}" type="pres">
      <dgm:prSet presAssocID="{1592A354-FD85-4648-9579-A2ADD5C53EDF}" presName="parentText" presStyleLbl="node1" presStyleIdx="0" presStyleCnt="1" custScaleY="81854" custLinFactNeighborX="-391" custLinFactNeighborY="-213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A7AA47-3AAE-4830-8830-D6CF11157CFC}" type="pres">
      <dgm:prSet presAssocID="{1592A354-FD85-4648-9579-A2ADD5C53ED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F015F1-D7F6-4360-80AF-BA30A666D1C7}" type="presOf" srcId="{9B80A50A-2FA9-4694-B76A-C8E5599B6C0B}" destId="{0EA7AA47-3AAE-4830-8830-D6CF11157CFC}" srcOrd="0" destOrd="4" presId="urn:microsoft.com/office/officeart/2005/8/layout/vList2"/>
    <dgm:cxn modelId="{C4D8C965-23D9-4B36-AD19-B4B4B6F49B01}" srcId="{1592A354-FD85-4648-9579-A2ADD5C53EDF}" destId="{FEED4E86-3895-4337-B5C0-E528817F2745}" srcOrd="3" destOrd="0" parTransId="{BC68E88E-3DAA-47A2-AB16-C0F08679411D}" sibTransId="{16AEFB5F-9E6B-4425-9675-714E2A260E35}"/>
    <dgm:cxn modelId="{C1619DDE-534D-4C8D-B3B4-DCE5332E9F62}" type="presOf" srcId="{1592A354-FD85-4648-9579-A2ADD5C53EDF}" destId="{2BF89964-CC9F-416E-B3E3-30397AE6ED1B}" srcOrd="0" destOrd="0" presId="urn:microsoft.com/office/officeart/2005/8/layout/vList2"/>
    <dgm:cxn modelId="{C73AE294-4A28-4012-8E60-097BF90F6678}" type="presOf" srcId="{F185E852-ACE9-4CEF-9475-8121D3D65981}" destId="{0EA7AA47-3AAE-4830-8830-D6CF11157CFC}" srcOrd="0" destOrd="2" presId="urn:microsoft.com/office/officeart/2005/8/layout/vList2"/>
    <dgm:cxn modelId="{1232039D-F1A3-48E4-8C6A-CDF3EF340841}" type="presOf" srcId="{FEED4E86-3895-4337-B5C0-E528817F2745}" destId="{0EA7AA47-3AAE-4830-8830-D6CF11157CFC}" srcOrd="0" destOrd="3" presId="urn:microsoft.com/office/officeart/2005/8/layout/vList2"/>
    <dgm:cxn modelId="{66450426-157C-4C30-8110-A29DB2B291E3}" type="presOf" srcId="{83E5F386-E6D4-4E38-AAF9-5F2F6587F39D}" destId="{0EA7AA47-3AAE-4830-8830-D6CF11157CFC}" srcOrd="0" destOrd="1" presId="urn:microsoft.com/office/officeart/2005/8/layout/vList2"/>
    <dgm:cxn modelId="{CFE4BEE6-933D-497B-9455-EFBFE9AAD793}" srcId="{1592A354-FD85-4648-9579-A2ADD5C53EDF}" destId="{83E5F386-E6D4-4E38-AAF9-5F2F6587F39D}" srcOrd="1" destOrd="0" parTransId="{2FAE841E-8422-4C6A-8641-84369F12378F}" sibTransId="{097311FA-FB76-45C6-AAA1-5D104908B627}"/>
    <dgm:cxn modelId="{6A13709B-1B2F-4423-86BA-E49B135F473F}" srcId="{018F5F33-25C9-4782-AE6E-DBF1222D4144}" destId="{1592A354-FD85-4648-9579-A2ADD5C53EDF}" srcOrd="0" destOrd="0" parTransId="{B172D34F-86F6-4086-A864-07BE70A11867}" sibTransId="{C630878C-C80C-4C0F-A79D-2F1123915086}"/>
    <dgm:cxn modelId="{77DED121-A12E-4CE7-B17B-CB6FD1858D5D}" type="presOf" srcId="{AA8BD69A-DDC4-45EF-9D26-6FB4C9FFAC21}" destId="{0EA7AA47-3AAE-4830-8830-D6CF11157CFC}" srcOrd="0" destOrd="0" presId="urn:microsoft.com/office/officeart/2005/8/layout/vList2"/>
    <dgm:cxn modelId="{14DBA257-2B5C-491D-835C-664B7A48B41C}" type="presOf" srcId="{018F5F33-25C9-4782-AE6E-DBF1222D4144}" destId="{C5F99134-0AFB-4BA6-BFE0-588ECE3EF164}" srcOrd="0" destOrd="0" presId="urn:microsoft.com/office/officeart/2005/8/layout/vList2"/>
    <dgm:cxn modelId="{81374523-F1D1-4771-9C3E-0F8BE370E1C4}" srcId="{1592A354-FD85-4648-9579-A2ADD5C53EDF}" destId="{F185E852-ACE9-4CEF-9475-8121D3D65981}" srcOrd="2" destOrd="0" parTransId="{A7238197-5FC6-40D4-9CD6-CADC0302FCC2}" sibTransId="{5C6D0B61-9E0A-4226-9A86-2A169E230CEE}"/>
    <dgm:cxn modelId="{EF01B98F-6CAB-4B30-AB8C-AA0ADA355ABA}" srcId="{1592A354-FD85-4648-9579-A2ADD5C53EDF}" destId="{9B80A50A-2FA9-4694-B76A-C8E5599B6C0B}" srcOrd="4" destOrd="0" parTransId="{4FF292C9-B1F6-46A3-837A-19FC6919F8D7}" sibTransId="{80F2250A-0B74-4DA8-AC0C-61C8E39528AB}"/>
    <dgm:cxn modelId="{B05B79AD-7963-45C7-995E-68A550964B78}" srcId="{1592A354-FD85-4648-9579-A2ADD5C53EDF}" destId="{AA8BD69A-DDC4-45EF-9D26-6FB4C9FFAC21}" srcOrd="0" destOrd="0" parTransId="{961BC1D6-232F-4C9B-839C-D14CCB7B87FB}" sibTransId="{A64AD686-E241-4EFA-9661-3B797F41057A}"/>
    <dgm:cxn modelId="{D1AD53BB-D141-49A2-8CA6-8F28075395C7}" type="presParOf" srcId="{C5F99134-0AFB-4BA6-BFE0-588ECE3EF164}" destId="{2BF89964-CC9F-416E-B3E3-30397AE6ED1B}" srcOrd="0" destOrd="0" presId="urn:microsoft.com/office/officeart/2005/8/layout/vList2"/>
    <dgm:cxn modelId="{B712A718-E94B-4D56-8A40-180E98EF53E7}" type="presParOf" srcId="{C5F99134-0AFB-4BA6-BFE0-588ECE3EF164}" destId="{0EA7AA47-3AAE-4830-8830-D6CF11157CF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89964-CC9F-416E-B3E3-30397AE6ED1B}">
      <dsp:nvSpPr>
        <dsp:cNvPr id="0" name=""/>
        <dsp:cNvSpPr/>
      </dsp:nvSpPr>
      <dsp:spPr>
        <a:xfrm>
          <a:off x="0" y="0"/>
          <a:ext cx="7643866" cy="1106134"/>
        </a:xfrm>
        <a:prstGeom prst="roundRect">
          <a:avLst/>
        </a:prstGeom>
        <a:gradFill flip="none" rotWithShape="0">
          <a:gsLst>
            <a:gs pos="0">
              <a:srgbClr val="FF0000">
                <a:shade val="30000"/>
                <a:satMod val="115000"/>
              </a:srgbClr>
            </a:gs>
            <a:gs pos="50000">
              <a:srgbClr val="FF0000">
                <a:shade val="67500"/>
                <a:satMod val="115000"/>
              </a:srgbClr>
            </a:gs>
            <a:gs pos="100000">
              <a:srgbClr val="FF0000">
                <a:shade val="100000"/>
                <a:satMod val="115000"/>
              </a:srgbClr>
            </a:gs>
          </a:gsLst>
          <a:lin ang="2700000" scaled="1"/>
          <a:tileRect/>
        </a:gradFill>
        <a:ln w="25400" cap="flat" cmpd="sng" algn="ctr">
          <a:solidFill>
            <a:srgbClr val="CC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>
              <a:solidFill>
                <a:schemeClr val="bg1"/>
              </a:solidFill>
            </a:rPr>
            <a:t>Причины сокращения численности животных и растений</a:t>
          </a:r>
          <a:endParaRPr lang="ru-RU" sz="2900" b="1" kern="1200" dirty="0">
            <a:solidFill>
              <a:schemeClr val="bg1"/>
            </a:solidFill>
          </a:endParaRPr>
        </a:p>
      </dsp:txBody>
      <dsp:txXfrm>
        <a:off x="53997" y="53997"/>
        <a:ext cx="7535872" cy="998140"/>
      </dsp:txXfrm>
    </dsp:sp>
    <dsp:sp modelId="{0EA7AA47-3AAE-4830-8830-D6CF11157CFC}">
      <dsp:nvSpPr>
        <dsp:cNvPr id="0" name=""/>
        <dsp:cNvSpPr/>
      </dsp:nvSpPr>
      <dsp:spPr>
        <a:xfrm>
          <a:off x="0" y="1126894"/>
          <a:ext cx="7643866" cy="4781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693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b="1" kern="1200" dirty="0" smtClean="0">
              <a:solidFill>
                <a:schemeClr val="accent2">
                  <a:lumMod val="75000"/>
                </a:schemeClr>
              </a:solidFill>
            </a:rPr>
            <a:t>Деятельность человека (освоение новых земель, строительство)</a:t>
          </a:r>
          <a:endParaRPr lang="ru-RU" sz="3600" b="1" kern="1200" dirty="0">
            <a:solidFill>
              <a:schemeClr val="accent2">
                <a:lumMod val="75000"/>
              </a:schemeClr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b="1" kern="1200" dirty="0" smtClean="0">
              <a:solidFill>
                <a:schemeClr val="accent2">
                  <a:lumMod val="75000"/>
                </a:schemeClr>
              </a:solidFill>
            </a:rPr>
            <a:t>Природные катастрофы (наводнения, засуха и др.)</a:t>
          </a:r>
          <a:endParaRPr lang="ru-RU" sz="3600" b="1" kern="1200" dirty="0">
            <a:solidFill>
              <a:schemeClr val="accent2">
                <a:lumMod val="75000"/>
              </a:schemeClr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b="1" kern="1200" dirty="0" smtClean="0">
              <a:solidFill>
                <a:schemeClr val="accent2">
                  <a:lumMod val="75000"/>
                </a:schemeClr>
              </a:solidFill>
            </a:rPr>
            <a:t>Лесные и степные пожары</a:t>
          </a:r>
          <a:endParaRPr lang="ru-RU" sz="3600" b="1" kern="1200" dirty="0">
            <a:solidFill>
              <a:schemeClr val="accent2">
                <a:lumMod val="75000"/>
              </a:schemeClr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3600" b="1" kern="1200" dirty="0" smtClean="0">
              <a:solidFill>
                <a:schemeClr val="accent2">
                  <a:lumMod val="75000"/>
                </a:schemeClr>
              </a:solidFill>
            </a:rPr>
            <a:t>Промысловая охота, браконьерство</a:t>
          </a:r>
          <a:endParaRPr lang="ru-RU" sz="3600" b="1" kern="1200" dirty="0">
            <a:solidFill>
              <a:schemeClr val="accent2">
                <a:lumMod val="75000"/>
              </a:schemeClr>
            </a:solidFill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6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0" y="1126894"/>
        <a:ext cx="7643866" cy="4781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B07B1-F69C-4D7F-B99D-72A569D0CFD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5EAC1-3B24-4BFB-BDF1-0972CBA90C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5EAC1-3B24-4BFB-BDF1-0972CBA90CD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A33709-95BD-4F76-91AD-B93A0BA380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67AC4-97AF-4FF1-8FCC-B01DA7782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F32BA0-EA5F-4D02-AA86-7CDF79FBF5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6BEFD-5008-4674-A3A8-0EB2D680A4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847248-119A-44E6-BFBD-7247373FA02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4B927-0218-4623-B9C1-F113D452CD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C07B7-F580-4A66-9BF1-4E8E88240F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1955B-7E73-46B7-BB96-91F1B00DFA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37095-D039-4D5F-807F-51770A5C14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7D9A82-3E64-482D-BE74-D89A7322BA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2B9AB-4FA4-4A66-B8A5-B8DCB9681A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5D67B6-CD91-4435-B3F9-3668B0E13D7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punkt-help.com/portal/fileadmin/photo/image032.jpg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lforest-centre.com/images/animals/moose/moose_006.jpg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a-colibri.narod.ru/rozskvorec.htm" TargetMode="External"/><Relationship Id="rId13" Type="http://schemas.openxmlformats.org/officeDocument/2006/relationships/hyperlink" Target="http://www.photosight.ru/photos/1233446/" TargetMode="External"/><Relationship Id="rId18" Type="http://schemas.openxmlformats.org/officeDocument/2006/relationships/hyperlink" Target="http://cathome.ru/blog/post/7828" TargetMode="External"/><Relationship Id="rId3" Type="http://schemas.openxmlformats.org/officeDocument/2006/relationships/hyperlink" Target="http://old.doncomeco.ru/redbook/catalogue/div26/" TargetMode="External"/><Relationship Id="rId21" Type="http://schemas.openxmlformats.org/officeDocument/2006/relationships/hyperlink" Target="http://photos.privet.ru/community/my_butterfly" TargetMode="External"/><Relationship Id="rId7" Type="http://schemas.openxmlformats.org/officeDocument/2006/relationships/hyperlink" Target="http://readr.ru/aleksandr-barkov-azbuka-ghivoy-prirodi.html?page=12" TargetMode="External"/><Relationship Id="rId12" Type="http://schemas.openxmlformats.org/officeDocument/2006/relationships/hyperlink" Target="http://eugene.naturelight.ru/show_group/1/page410.html" TargetMode="External"/><Relationship Id="rId17" Type="http://schemas.openxmlformats.org/officeDocument/2006/relationships/hyperlink" Target="http://www.floranimal.ru/" TargetMode="External"/><Relationship Id="rId2" Type="http://schemas.openxmlformats.org/officeDocument/2006/relationships/hyperlink" Target="http://donrise.ru/water/tabid/272/Default.aspx" TargetMode="External"/><Relationship Id="rId16" Type="http://schemas.openxmlformats.org/officeDocument/2006/relationships/hyperlink" Target="http://donregion.ru/index.php?newsid=337" TargetMode="External"/><Relationship Id="rId20" Type="http://schemas.openxmlformats.org/officeDocument/2006/relationships/hyperlink" Target="http://forum.bakililar.az/index.php?showtopic=7729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lub.33b.ru/printTopic2809155_100.html" TargetMode="External"/><Relationship Id="rId11" Type="http://schemas.openxmlformats.org/officeDocument/2006/relationships/hyperlink" Target="http://www.ebftour.ru/news.htm?id=1280" TargetMode="External"/><Relationship Id="rId5" Type="http://schemas.openxmlformats.org/officeDocument/2006/relationships/hyperlink" Target="http://www.kto-takoy.ru/kosulya.htm" TargetMode="External"/><Relationship Id="rId15" Type="http://schemas.openxmlformats.org/officeDocument/2006/relationships/hyperlink" Target="http://www.cbs-bataysk.donpac.ru/!kind/8pedag/pedag.html" TargetMode="External"/><Relationship Id="rId10" Type="http://schemas.openxmlformats.org/officeDocument/2006/relationships/hyperlink" Target="http://akuhamatata.wmsite.ru/fotoalbomy/pticy/" TargetMode="External"/><Relationship Id="rId19" Type="http://schemas.openxmlformats.org/officeDocument/2006/relationships/hyperlink" Target="http://www.photoforum.ru/" TargetMode="External"/><Relationship Id="rId4" Type="http://schemas.openxmlformats.org/officeDocument/2006/relationships/hyperlink" Target="http://grodno.deal.by/Reglamenty;S.html" TargetMode="External"/><Relationship Id="rId9" Type="http://schemas.openxmlformats.org/officeDocument/2006/relationships/hyperlink" Target="http://golubevod.net/kurica/" TargetMode="External"/><Relationship Id="rId14" Type="http://schemas.openxmlformats.org/officeDocument/2006/relationships/hyperlink" Target="http://www.rian.ru/online/150150247.html" TargetMode="External"/><Relationship Id="rId22" Type="http://schemas.openxmlformats.org/officeDocument/2006/relationships/hyperlink" Target="http://www.diary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755576" y="980728"/>
            <a:ext cx="6777038" cy="3508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lnSpc>
                <a:spcPct val="115000"/>
              </a:lnSpc>
              <a:spcAft>
                <a:spcPts val="1000"/>
              </a:spcAft>
              <a:buFont typeface="Wingdings 2" pitchFamily="18" charset="2"/>
              <a:buNone/>
            </a:pPr>
            <a:endParaRPr lang="ru-RU" sz="2000" dirty="0">
              <a:latin typeface="Arial" pitchFamily="34" charset="0"/>
              <a:ea typeface="Calibri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85728"/>
            <a:ext cx="5429288" cy="607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5720" y="214290"/>
            <a:ext cx="37444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Наша Родина- Россия. </a:t>
            </a:r>
          </a:p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Ростовская область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8" name="Picture 2" descr="C:\Users\User\Desktop\гербрайон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283" y="3300666"/>
            <a:ext cx="2432173" cy="321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143372" y="714356"/>
            <a:ext cx="4572000" cy="2198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ea typeface="Times New Roman"/>
                <a:cs typeface="Times New Roman"/>
              </a:rPr>
              <a:t>Если крикнет рать святая: </a:t>
            </a:r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ea typeface="Times New Roman"/>
                <a:cs typeface="Times New Roman"/>
              </a:rPr>
              <a:t>“Кинь ты Русь, живи в раю!” </a:t>
            </a:r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ea typeface="Times New Roman"/>
                <a:cs typeface="Times New Roman"/>
              </a:rPr>
              <a:t>Я скажу: “Не надо рая, </a:t>
            </a:r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ea typeface="Times New Roman"/>
                <a:cs typeface="Times New Roman"/>
              </a:rPr>
              <a:t>Дайте Родину мою.” </a:t>
            </a:r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  <a:ea typeface="Times New Roman"/>
                <a:cs typeface="Times New Roman"/>
              </a:rPr>
              <a:t>C. А. Есенин 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5740475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14546" y="1928802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Богаты мы.</a:t>
            </a:r>
          </a:p>
          <a:p>
            <a:pPr algn="ctr" eaLnBrk="0" hangingPunct="0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Но считанные птицы</a:t>
            </a:r>
          </a:p>
          <a:p>
            <a:pPr algn="ctr" eaLnBrk="0" hangingPunct="0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Над считанными рощами летят.</a:t>
            </a:r>
          </a:p>
          <a:p>
            <a:pPr algn="ctr" eaLnBrk="0" hangingPunct="0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Донской камыш на считанных озёрах</a:t>
            </a:r>
          </a:p>
          <a:p>
            <a:pPr algn="ctr" eaLnBrk="0" hangingPunct="0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И считанные рыбы плавают в реке.</a:t>
            </a:r>
          </a:p>
          <a:p>
            <a:pPr algn="ctr" eaLnBrk="0" hangingPunct="0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И восковые  считанные зёрна</a:t>
            </a:r>
          </a:p>
          <a:p>
            <a:pPr algn="ctr" eaLnBrk="0" hangingPunct="0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Неслышно зреют в малом колоске</a:t>
            </a:r>
          </a:p>
          <a:p>
            <a:pPr algn="ctr" eaLnBrk="0" hangingPunct="0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Неужто внуки лишь по Красной книге</a:t>
            </a:r>
          </a:p>
          <a:p>
            <a:pPr algn="ctr" eaLnBrk="0" hangingPunct="0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Узнают, как богаты  были мы!</a:t>
            </a:r>
          </a:p>
          <a:p>
            <a:pPr algn="ctr" eaLnBrk="0" hangingPunct="0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ea typeface="Calibri" pitchFamily="34" charset="0"/>
              </a:rPr>
              <a:t>                         </a:t>
            </a:r>
            <a:r>
              <a:rPr lang="ru-RU" b="1" dirty="0" smtClean="0">
                <a:solidFill>
                  <a:srgbClr val="800000"/>
                </a:solidFill>
                <a:ea typeface="Calibri" pitchFamily="34" charset="0"/>
              </a:rPr>
              <a:t>Роберт Рождественский</a:t>
            </a:r>
            <a:endParaRPr lang="ru-RU" b="1" dirty="0">
              <a:solidFill>
                <a:srgbClr val="800000"/>
              </a:solidFill>
              <a:ea typeface="Calibri" pitchFamily="34" charset="0"/>
            </a:endParaRPr>
          </a:p>
        </p:txBody>
      </p:sp>
      <p:pic>
        <p:nvPicPr>
          <p:cNvPr id="4098" name="Picture 2" descr="http://www.doncomeco.ru/upload/resize_cache/iblock/ad4/200_150_1/14.jpg?7423949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572008"/>
            <a:ext cx="2179812" cy="1643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http://www.doncomeco.ru/upload/resize_cache/iblock/0eb/200_150_1/13.jpg?43231767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357166"/>
            <a:ext cx="2085037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http://www.doncomeco.ru/upload/resize_cache/iblock/baa/200_150_1/26.jpg?16282092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714620"/>
            <a:ext cx="2085037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http://www.doncomeco.ru/upload/resize_cache/iblock/fb5/200_150_1/38.jpg?60721856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4857760"/>
            <a:ext cx="2274573" cy="17145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6" name="Picture 10" descr="http://www.doncomeco.ru/upload/resize_cache/iblock/5e3/200_150_1/51.jpg?89034376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826" y="2786058"/>
            <a:ext cx="2179812" cy="1643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0" name="Picture 14" descr="http://www.doncomeco.ru/upload/resize_cache/iblock/b62/200_150_1/33.jpg?96230984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06052" y="857232"/>
            <a:ext cx="2085023" cy="15716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2" name="Picture 16" descr="http://www.doncomeco.ru/upload/resize_cache/iblock/c38/200_150_1/17.jpg?135021875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43636" y="4572008"/>
            <a:ext cx="2085037" cy="157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14" name="Picture 18" descr="http://www.doncomeco.ru/upload/resize_cache/iblock/3ae/200_150_1/79.jpg?141070596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2428" y="714356"/>
            <a:ext cx="2274586" cy="1714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224" y="857232"/>
            <a:ext cx="75009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Чтобы сохранить многообразие живых существ, которые стали редкими на нашей планете Международный союз охраны природы и природных ресурсов создал «Комиссию службы выживания», которая в</a:t>
            </a:r>
            <a:r>
              <a:rPr lang="ru-RU" dirty="0" smtClean="0">
                <a:latin typeface="+mn-lt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1966</a:t>
            </a:r>
            <a:r>
              <a:rPr lang="ru-RU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году  выпустила </a:t>
            </a:r>
            <a:r>
              <a:rPr lang="ru-RU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Международную Красную книгу (52 года назад).</a:t>
            </a:r>
            <a:endParaRPr lang="ru-RU" b="1" dirty="0">
              <a:solidFill>
                <a:srgbClr val="C0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3786190"/>
            <a:ext cx="45005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smtClean="0">
                <a:latin typeface="+mn-lt"/>
                <a:cs typeface="Arial" pitchFamily="34" charset="0"/>
              </a:rPr>
              <a:t>В</a:t>
            </a:r>
            <a:r>
              <a:rPr lang="ru-RU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 1978 году ( 40 лет назад)</a:t>
            </a:r>
            <a:r>
              <a:rPr lang="ru-RU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Красная книга</a:t>
            </a:r>
            <a:r>
              <a:rPr lang="ru-RU" dirty="0" smtClean="0">
                <a:latin typeface="+mn-lt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появилась и в нашей стране.</a:t>
            </a:r>
          </a:p>
          <a:p>
            <a:pPr algn="just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+mn-lt"/>
                <a:cs typeface="Arial" pitchFamily="34" charset="0"/>
              </a:rPr>
              <a:t> В этой книге перечислены животные и растения, которые обитают на территории нашей страны и  могут безвозвратно исчезнуть. 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n-lt"/>
              <a:cs typeface="Arial" pitchFamily="34" charset="0"/>
            </a:endParaRPr>
          </a:p>
        </p:txBody>
      </p:sp>
      <p:pic>
        <p:nvPicPr>
          <p:cNvPr id="8" name="Содержимое 3" descr="кр книга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5008" y="3350110"/>
            <a:ext cx="2357454" cy="3061315"/>
          </a:xfrm>
        </p:spPr>
      </p:pic>
      <p:sp>
        <p:nvSpPr>
          <p:cNvPr id="9" name="TextBox 8"/>
          <p:cNvSpPr txBox="1"/>
          <p:nvPr/>
        </p:nvSpPr>
        <p:spPr>
          <a:xfrm>
            <a:off x="2071670" y="285728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Из истории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2143116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b="1" dirty="0" smtClean="0">
                <a:solidFill>
                  <a:srgbClr val="C00000"/>
                </a:solidFill>
                <a:cs typeface="Arial" pitchFamily="34" charset="0"/>
              </a:rPr>
              <a:t>Красная книга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Arial" pitchFamily="34" charset="0"/>
              </a:rPr>
              <a:t>является официальным документом, содержащим свод сведений о состоянии, распространении, мерах охраны редких и находящихся под угрозой исчезновения видов (подвидов, популяций) объектов животного и растительного мира на определенной территории.</a:t>
            </a:r>
            <a:endParaRPr lang="ru-RU" b="1" dirty="0">
              <a:solidFill>
                <a:schemeClr val="accent2">
                  <a:lumMod val="7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857224" y="642918"/>
            <a:ext cx="7715304" cy="5500726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0" scaled="1"/>
            <a:tileRect/>
          </a:grad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341" name="Picture 5" descr="C:\Documents and Settings\Admin\Рабочий стол\Рисунок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071546"/>
            <a:ext cx="3955892" cy="400052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286248" y="1214422"/>
            <a:ext cx="40719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По страницам</a:t>
            </a:r>
          </a:p>
          <a:p>
            <a:pPr algn="ctr"/>
            <a:r>
              <a:rPr lang="ru-RU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Красной книги</a:t>
            </a:r>
          </a:p>
          <a:p>
            <a:pPr algn="ctr"/>
            <a:r>
              <a:rPr lang="ru-RU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yrillicOld" pitchFamily="2" charset="0"/>
              </a:rPr>
              <a:t>Ростовской области</a:t>
            </a:r>
            <a:endParaRPr lang="ru-RU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yrillicOld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7620" y="5072074"/>
            <a:ext cx="4572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sz="1400" dirty="0" smtClean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chemeClr val="bg1"/>
                </a:solidFill>
                <a:latin typeface="Arial" charset="0"/>
              </a:rPr>
              <a:t> </a:t>
            </a:r>
            <a:endParaRPr lang="ru-RU" sz="14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0232" y="857232"/>
            <a:ext cx="5357850" cy="526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8428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71670" y="285728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Из истории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1214422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Красная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книга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Ростовской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области </a:t>
            </a:r>
            <a:r>
              <a:rPr lang="ru-RU" dirty="0" smtClean="0"/>
              <a:t>была издана в </a:t>
            </a:r>
            <a:r>
              <a:rPr lang="ru-RU" b="1" dirty="0" smtClean="0">
                <a:solidFill>
                  <a:srgbClr val="FF0000"/>
                </a:solidFill>
              </a:rPr>
              <a:t>2004</a:t>
            </a:r>
            <a:r>
              <a:rPr lang="ru-RU" dirty="0" smtClean="0">
                <a:solidFill>
                  <a:srgbClr val="FF0000"/>
                </a:solidFill>
              </a:rPr>
              <a:t> году ( 14лет назад) </a:t>
            </a:r>
            <a:r>
              <a:rPr lang="ru-RU" dirty="0" smtClean="0"/>
              <a:t>Комитетом по охране окружающей среды и природных ресурсов Ростовской области.</a:t>
            </a:r>
            <a:endParaRPr lang="ru-RU" dirty="0"/>
          </a:p>
        </p:txBody>
      </p:sp>
      <p:pic>
        <p:nvPicPr>
          <p:cNvPr id="7" name="Picture 7" descr="Том-животны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428868"/>
            <a:ext cx="2806700" cy="380523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8" name="Picture 8" descr="Том-растен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428868"/>
            <a:ext cx="2800350" cy="379571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>
            <a:outerShdw dist="81320" dir="3080412" algn="ctr" rotWithShape="0">
              <a:schemeClr val="bg2">
                <a:alpha val="50000"/>
              </a:schemeClr>
            </a:outerShdw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357290" y="3714752"/>
            <a:ext cx="2643206" cy="2667146"/>
          </a:xfrm>
          <a:prstGeom prst="rect">
            <a:avLst/>
          </a:prstGeom>
          <a:solidFill>
            <a:srgbClr val="92D050"/>
          </a:solidFill>
          <a:ln w="73025" cmpd="dbl">
            <a:solidFill>
              <a:srgbClr val="00B050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chilly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восстановленные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85852" y="714356"/>
            <a:ext cx="2520850" cy="2788362"/>
          </a:xfrm>
          <a:prstGeom prst="rect">
            <a:avLst/>
          </a:prstGeom>
          <a:solidFill>
            <a:srgbClr val="F83030">
              <a:alpha val="63137"/>
            </a:srgbClr>
          </a:solidFill>
          <a:ln w="73025" cmpd="dbl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chilly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ИСЧЕЗАЮЩИЕ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714876" y="642918"/>
            <a:ext cx="2786082" cy="2662016"/>
          </a:xfrm>
          <a:prstGeom prst="rect">
            <a:avLst/>
          </a:prstGeom>
          <a:solidFill>
            <a:srgbClr val="FFFB25"/>
          </a:solidFill>
          <a:ln w="73025" cmpd="dbl">
            <a:solidFill>
              <a:schemeClr val="accent6">
                <a:lumMod val="75000"/>
              </a:schemeClr>
            </a:solidFill>
          </a:ln>
          <a:effectLst>
            <a:glow rad="101600">
              <a:srgbClr val="FFC000">
                <a:alpha val="60000"/>
              </a:srgb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chilly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РЕДКИЕ</a:t>
            </a: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00562" y="3643314"/>
            <a:ext cx="2928958" cy="2711794"/>
          </a:xfrm>
          <a:prstGeom prst="rect">
            <a:avLst/>
          </a:prstGeom>
          <a:solidFill>
            <a:schemeClr val="tx1"/>
          </a:solidFill>
          <a:ln w="73025" cmpd="dbl">
            <a:solidFill>
              <a:schemeClr val="tx1">
                <a:lumMod val="95000"/>
                <a:lumOff val="5000"/>
              </a:schemeClr>
            </a:solidFill>
          </a:ln>
          <a:effectLst>
            <a:glow rad="101600">
              <a:schemeClr val="bg2">
                <a:lumMod val="50000"/>
                <a:alpha val="6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chilly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ИСЧЕЗНУВШИЕ</a:t>
            </a: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102963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386" y="4572001"/>
            <a:ext cx="816318" cy="1053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0" name="AutoShape 2"/>
          <p:cNvSpPr>
            <a:spLocks noChangeArrowheads="1"/>
          </p:cNvSpPr>
          <p:nvPr/>
        </p:nvSpPr>
        <p:spPr bwMode="auto">
          <a:xfrm rot="-194305">
            <a:off x="4421188" y="5945188"/>
            <a:ext cx="3105150" cy="496887"/>
          </a:xfrm>
          <a:prstGeom prst="cloudCallout">
            <a:avLst>
              <a:gd name="adj1" fmla="val -143514"/>
              <a:gd name="adj2" fmla="val 18244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55651" name="AutoShape 3"/>
          <p:cNvSpPr>
            <a:spLocks noChangeArrowheads="1"/>
          </p:cNvSpPr>
          <p:nvPr/>
        </p:nvSpPr>
        <p:spPr bwMode="auto">
          <a:xfrm>
            <a:off x="1331913" y="333375"/>
            <a:ext cx="5545137" cy="1727200"/>
          </a:xfrm>
          <a:prstGeom prst="cloudCallout">
            <a:avLst>
              <a:gd name="adj1" fmla="val -21227"/>
              <a:gd name="adj2" fmla="val 38509"/>
            </a:avLst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55652" name="Oval 4"/>
          <p:cNvSpPr>
            <a:spLocks noChangeArrowheads="1"/>
          </p:cNvSpPr>
          <p:nvPr/>
        </p:nvSpPr>
        <p:spPr bwMode="auto">
          <a:xfrm>
            <a:off x="2916238" y="1989138"/>
            <a:ext cx="144462" cy="576262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53" name="Oval 5"/>
          <p:cNvSpPr>
            <a:spLocks noChangeArrowheads="1"/>
          </p:cNvSpPr>
          <p:nvPr/>
        </p:nvSpPr>
        <p:spPr bwMode="auto">
          <a:xfrm>
            <a:off x="3635375" y="1989138"/>
            <a:ext cx="144463" cy="576262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54" name="Oval 6"/>
          <p:cNvSpPr>
            <a:spLocks noChangeArrowheads="1"/>
          </p:cNvSpPr>
          <p:nvPr/>
        </p:nvSpPr>
        <p:spPr bwMode="auto">
          <a:xfrm>
            <a:off x="4572000" y="1268413"/>
            <a:ext cx="144463" cy="576262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55" name="Oval 7"/>
          <p:cNvSpPr>
            <a:spLocks noChangeArrowheads="1"/>
          </p:cNvSpPr>
          <p:nvPr/>
        </p:nvSpPr>
        <p:spPr bwMode="auto">
          <a:xfrm rot="20368429" flipH="1">
            <a:off x="6011863" y="1628775"/>
            <a:ext cx="144462" cy="431800"/>
          </a:xfrm>
          <a:prstGeom prst="ellipse">
            <a:avLst/>
          </a:prstGeom>
          <a:solidFill>
            <a:srgbClr val="00008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0" name="Oval 12"/>
          <p:cNvSpPr>
            <a:spLocks noChangeArrowheads="1"/>
          </p:cNvSpPr>
          <p:nvPr/>
        </p:nvSpPr>
        <p:spPr bwMode="auto">
          <a:xfrm>
            <a:off x="5292725" y="1196975"/>
            <a:ext cx="792163" cy="792163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1" name="Oval 13"/>
          <p:cNvSpPr>
            <a:spLocks noChangeArrowheads="1"/>
          </p:cNvSpPr>
          <p:nvPr/>
        </p:nvSpPr>
        <p:spPr bwMode="auto">
          <a:xfrm rot="1009340">
            <a:off x="5360988" y="2009775"/>
            <a:ext cx="142875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2" name="Oval 14"/>
          <p:cNvSpPr>
            <a:spLocks noChangeArrowheads="1"/>
          </p:cNvSpPr>
          <p:nvPr/>
        </p:nvSpPr>
        <p:spPr bwMode="auto">
          <a:xfrm rot="2878885">
            <a:off x="4837113" y="1681163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3" name="Oval 15"/>
          <p:cNvSpPr>
            <a:spLocks noChangeArrowheads="1"/>
          </p:cNvSpPr>
          <p:nvPr/>
        </p:nvSpPr>
        <p:spPr bwMode="auto">
          <a:xfrm rot="5400000">
            <a:off x="4571207" y="980281"/>
            <a:ext cx="144462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4" name="Oval 16"/>
          <p:cNvSpPr>
            <a:spLocks noChangeArrowheads="1"/>
          </p:cNvSpPr>
          <p:nvPr/>
        </p:nvSpPr>
        <p:spPr bwMode="auto">
          <a:xfrm rot="7475587">
            <a:off x="4818856" y="391319"/>
            <a:ext cx="144463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5" name="Oval 17"/>
          <p:cNvSpPr>
            <a:spLocks noChangeArrowheads="1"/>
          </p:cNvSpPr>
          <p:nvPr/>
        </p:nvSpPr>
        <p:spPr bwMode="auto">
          <a:xfrm rot="10800000">
            <a:off x="5508625" y="0"/>
            <a:ext cx="142875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6" name="Oval 18"/>
          <p:cNvSpPr>
            <a:spLocks noChangeArrowheads="1"/>
          </p:cNvSpPr>
          <p:nvPr/>
        </p:nvSpPr>
        <p:spPr bwMode="auto">
          <a:xfrm rot="-8838398">
            <a:off x="6096000" y="76200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7" name="Oval 19"/>
          <p:cNvSpPr>
            <a:spLocks noChangeArrowheads="1"/>
          </p:cNvSpPr>
          <p:nvPr/>
        </p:nvSpPr>
        <p:spPr bwMode="auto">
          <a:xfrm rot="-7330253">
            <a:off x="6550819" y="486569"/>
            <a:ext cx="144463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8" name="Oval 20"/>
          <p:cNvSpPr>
            <a:spLocks noChangeArrowheads="1"/>
          </p:cNvSpPr>
          <p:nvPr/>
        </p:nvSpPr>
        <p:spPr bwMode="auto">
          <a:xfrm rot="-5400000">
            <a:off x="6732588" y="1052513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69" name="Oval 21"/>
          <p:cNvSpPr>
            <a:spLocks noChangeArrowheads="1"/>
          </p:cNvSpPr>
          <p:nvPr/>
        </p:nvSpPr>
        <p:spPr bwMode="auto">
          <a:xfrm rot="-2457754">
            <a:off x="6497638" y="1725613"/>
            <a:ext cx="142875" cy="1152525"/>
          </a:xfrm>
          <a:prstGeom prst="ellipse">
            <a:avLst/>
          </a:prstGeom>
          <a:solidFill>
            <a:srgbClr val="FF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670" name="Oval 22"/>
          <p:cNvSpPr>
            <a:spLocks noChangeArrowheads="1"/>
          </p:cNvSpPr>
          <p:nvPr/>
        </p:nvSpPr>
        <p:spPr bwMode="auto">
          <a:xfrm rot="-717174">
            <a:off x="5938838" y="2044700"/>
            <a:ext cx="142875" cy="1152525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55671" name="Picture 23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72" name="Picture 24" descr="rose12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 r="46591" b="41933"/>
          <a:stretch>
            <a:fillRect/>
          </a:stretch>
        </p:blipFill>
        <p:spPr bwMode="auto">
          <a:xfrm rot="9148495">
            <a:off x="4859338" y="4221163"/>
            <a:ext cx="1119187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73" name="Picture 25" descr="rose12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"/>
          </a:blip>
          <a:srcRect r="46591" b="41933"/>
          <a:stretch>
            <a:fillRect/>
          </a:stretch>
        </p:blipFill>
        <p:spPr bwMode="auto">
          <a:xfrm rot="-5814053">
            <a:off x="1067391" y="3921882"/>
            <a:ext cx="1119188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1337" b="7841"/>
          <a:stretch/>
        </p:blipFill>
        <p:spPr bwMode="auto">
          <a:xfrm>
            <a:off x="342497" y="4572001"/>
            <a:ext cx="1131166" cy="1143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296" y="5284790"/>
            <a:ext cx="1133475" cy="1146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5559425"/>
            <a:ext cx="1133475" cy="11461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56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556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556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-0.20486 0.39908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3" y="1995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565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-0.06285 0.51435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0" y="257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15565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55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556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09462 0.49375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" y="247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15565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500"/>
                            </p:stCondLst>
                            <p:childTnLst>
                              <p:par>
                                <p:cTn id="52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50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L 0.16545 0.55648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0" y="278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1000" fill="hold"/>
                                        <p:tgtEl>
                                          <p:spTgt spid="15565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500"/>
                            </p:stCondLst>
                            <p:childTnLst>
                              <p:par>
                                <p:cTn id="6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55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6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15565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500"/>
                            </p:stCondLst>
                            <p:childTnLst>
                              <p:par>
                                <p:cTn id="7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55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6500"/>
                            </p:stCondLst>
                            <p:childTnLst>
                              <p:par>
                                <p:cTn id="76" presetID="10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5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500"/>
                            </p:stCondLst>
                            <p:childTnLst>
                              <p:par>
                                <p:cTn id="80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55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5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500"/>
                            </p:stCondLst>
                            <p:childTnLst>
                              <p:par>
                                <p:cTn id="88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5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6500"/>
                            </p:stCondLst>
                            <p:childTnLst>
                              <p:par>
                                <p:cTn id="96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8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55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9500"/>
                            </p:stCondLst>
                            <p:childTnLst>
                              <p:par>
                                <p:cTn id="104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55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1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55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2500"/>
                            </p:stCondLst>
                            <p:childTnLst>
                              <p:par>
                                <p:cTn id="112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55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45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55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0" dur="2000" fill="hold"/>
                                        <p:tgtEl>
                                          <p:spTgt spid="15565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6500"/>
                            </p:stCondLst>
                            <p:childTnLst>
                              <p:par>
                                <p:cTn id="12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155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0" fill="hold"/>
                                        <p:tgtEl>
                                          <p:spTgt spid="155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9500"/>
                            </p:stCondLst>
                            <p:childTnLst>
                              <p:par>
                                <p:cTn id="1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0" fill="hold"/>
                                        <p:tgtEl>
                                          <p:spTgt spid="155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0" fill="hold"/>
                                        <p:tgtEl>
                                          <p:spTgt spid="155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2500"/>
                            </p:stCondLst>
                            <p:childTnLst>
                              <p:par>
                                <p:cTn id="13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14774 0.22292 " pathEditMode="relative" rAng="0" ptsTypes="AA">
                                      <p:cBhvr>
                                        <p:cTn id="133" dur="3000" fill="hold"/>
                                        <p:tgtEl>
                                          <p:spTgt spid="1556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8" y="1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5500"/>
                            </p:stCondLst>
                            <p:childTnLst>
                              <p:par>
                                <p:cTn id="13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L 0.24601 0.14491 " pathEditMode="relative" rAng="0" ptsTypes="AA">
                                      <p:cBhvr>
                                        <p:cTn id="136" dur="3000" fill="hold"/>
                                        <p:tgtEl>
                                          <p:spTgt spid="1556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0" y="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7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5671"/>
                </p:tgtEl>
              </p:cMediaNode>
            </p:audio>
          </p:childTnLst>
        </p:cTn>
      </p:par>
    </p:tnLst>
    <p:bldLst>
      <p:bldP spid="155650" grpId="0" animBg="1"/>
      <p:bldP spid="155650" grpId="1" animBg="1"/>
      <p:bldP spid="155650" grpId="2" animBg="1"/>
      <p:bldP spid="155651" grpId="0" animBg="1"/>
      <p:bldP spid="155651" grpId="1"/>
      <p:bldP spid="155651" grpId="2" animBg="1"/>
      <p:bldP spid="155652" grpId="0" animBg="1"/>
      <p:bldP spid="155652" grpId="1" animBg="1"/>
      <p:bldP spid="155652" grpId="2" animBg="1"/>
      <p:bldP spid="155652" grpId="3" animBg="1"/>
      <p:bldP spid="155653" grpId="0" animBg="1"/>
      <p:bldP spid="155653" grpId="1" animBg="1"/>
      <p:bldP spid="155653" grpId="2" animBg="1"/>
      <p:bldP spid="155653" grpId="3" animBg="1"/>
      <p:bldP spid="155654" grpId="0" animBg="1"/>
      <p:bldP spid="155654" grpId="1" animBg="1"/>
      <p:bldP spid="155654" grpId="2" animBg="1"/>
      <p:bldP spid="155654" grpId="3" animBg="1"/>
      <p:bldP spid="155655" grpId="0" animBg="1"/>
      <p:bldP spid="155655" grpId="1" animBg="1"/>
      <p:bldP spid="155655" grpId="2" animBg="1"/>
      <p:bldP spid="155655" grpId="3" animBg="1"/>
      <p:bldP spid="155660" grpId="0" animBg="1"/>
      <p:bldP spid="155661" grpId="0" animBg="1"/>
      <p:bldP spid="155662" grpId="0" animBg="1"/>
      <p:bldP spid="155663" grpId="0" animBg="1"/>
      <p:bldP spid="155664" grpId="0" animBg="1"/>
      <p:bldP spid="155665" grpId="0" animBg="1"/>
      <p:bldP spid="155666" grpId="0" animBg="1"/>
      <p:bldP spid="155667" grpId="0" animBg="1"/>
      <p:bldP spid="155668" grpId="0" animBg="1"/>
      <p:bldP spid="155669" grpId="0" animBg="1"/>
      <p:bldP spid="1556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500042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растения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0486" name="Picture 6" descr="http://old.doncomeco.ru/pictdb/pict/720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49"/>
            <a:ext cx="3714776" cy="4617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214414" y="5429264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Василек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донецкий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8" descr="http://old.doncomeco.ru/pictdb/pict/750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714488"/>
            <a:ext cx="4700640" cy="4162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000628" y="5286388"/>
            <a:ext cx="3273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Ковыль красивейший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old.doncomeco.ru/pictdb/pict/7157.jpe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1004" y="1214422"/>
            <a:ext cx="4295711" cy="3520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42911" y="5072074"/>
            <a:ext cx="35718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Можжевельник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казацкий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6" descr="http://old.doncomeco.ru/pictdb/pict/742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214422"/>
            <a:ext cx="4048264" cy="3795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286380" y="5286388"/>
            <a:ext cx="34213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Тюльпан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</a:rPr>
              <a:t>Биберштейна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old.doncomeco.ru/pictdb/pict/723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5" y="1214422"/>
            <a:ext cx="3857652" cy="3743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500166" y="4857760"/>
            <a:ext cx="2786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Медуница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мягкая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8" descr="http://old.doncomeco.ru/pictdb/pict/755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7" y="1307833"/>
            <a:ext cx="4000528" cy="3235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143504" y="5072074"/>
            <a:ext cx="31377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Шиповник донецкий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500042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4786322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Богомол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571868" y="4786322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Дыбка</a:t>
            </a:r>
            <a:r>
              <a:rPr lang="ru-RU" dirty="0" smtClean="0"/>
              <a:t> степная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572264" y="4786322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Жук-олень</a:t>
            </a:r>
            <a:endParaRPr lang="ru-RU" dirty="0"/>
          </a:p>
        </p:txBody>
      </p:sp>
      <p:pic>
        <p:nvPicPr>
          <p:cNvPr id="14" name="Содержимое 3" descr="CA55JVE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357430"/>
            <a:ext cx="2613467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2" descr="K:\красная книга\7 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428868"/>
            <a:ext cx="2993564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20"/>
          <p:cNvSpPr txBox="1"/>
          <p:nvPr/>
        </p:nvSpPr>
        <p:spPr>
          <a:xfrm>
            <a:off x="2357422" y="1714488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НАСЕКОМЫЕ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Содержимое 3" descr="i.jpg"/>
          <p:cNvPicPr>
            <a:picLocks noChangeAspect="1"/>
          </p:cNvPicPr>
          <p:nvPr/>
        </p:nvPicPr>
        <p:blipFill>
          <a:blip r:embed="rId4"/>
          <a:srcRect l="7874" t="2741" r="6250" b="4057"/>
          <a:stretch>
            <a:fillRect/>
          </a:stretch>
        </p:blipFill>
        <p:spPr bwMode="auto">
          <a:xfrm>
            <a:off x="6286512" y="2428868"/>
            <a:ext cx="2425202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500042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4929198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Махаон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14744" y="5000636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Павлиний глаз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388" y="5000636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Шмель степной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7422" y="1714488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НАСЕКОМЫЕ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Содержимое 5" descr="CAILAX4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357430"/>
            <a:ext cx="271461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CAU54LK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2428868"/>
            <a:ext cx="2786082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2" descr="K:\красная книга\7 0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428868"/>
            <a:ext cx="2214581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500042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5143512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Узорчатый полоз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86446" y="5214950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Степная гадюка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7422" y="1714488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ПРЕСМЫКАЮЩИЕСЯ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Рисунок 13" descr="CA0XUB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276981"/>
            <a:ext cx="3352826" cy="2937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7" descr="Картинка 3 из 167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 t="16621"/>
          <a:stretch>
            <a:fillRect/>
          </a:stretch>
        </p:blipFill>
        <p:spPr>
          <a:xfrm>
            <a:off x="4786314" y="2285992"/>
            <a:ext cx="3643338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285728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57422" y="1500174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ЗЕМНОВОДНЫЕ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14678" y="5500702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Лягушка остромордая</a:t>
            </a:r>
          </a:p>
        </p:txBody>
      </p:sp>
      <p:pic>
        <p:nvPicPr>
          <p:cNvPr id="35844" name="Picture 4" descr="http://old.doncomeco.ru/pictdb/pict/665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000240"/>
            <a:ext cx="5429288" cy="3409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500042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5143512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Дрофа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86446" y="5214950"/>
            <a:ext cx="228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Серая куропатка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7422" y="1714488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ПТИЦЫ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Содержимое 8" descr="дроф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3116"/>
            <a:ext cx="2428892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огарь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2357430"/>
            <a:ext cx="3153841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куроп.jpg"/>
          <p:cNvPicPr>
            <a:picLocks noChangeAspect="1"/>
          </p:cNvPicPr>
          <p:nvPr/>
        </p:nvPicPr>
        <p:blipFill>
          <a:blip r:embed="rId4"/>
          <a:srcRect l="15865" r="13462"/>
          <a:stretch>
            <a:fillRect/>
          </a:stretch>
        </p:blipFill>
        <p:spPr>
          <a:xfrm>
            <a:off x="6357950" y="2285992"/>
            <a:ext cx="2357422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3000364" y="5143512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</a:rPr>
              <a:t>Огарь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анимации и фоны для презентаций\priroda-6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584683"/>
            <a:ext cx="7786742" cy="56886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500042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5429264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Стрепет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72198" y="557214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Колпица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7422" y="1714488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ПТИЦЫ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8992" y="54292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</a:rPr>
              <a:t>Розовый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 скворец</a:t>
            </a:r>
          </a:p>
        </p:txBody>
      </p:sp>
      <p:pic>
        <p:nvPicPr>
          <p:cNvPr id="16" name="Содержимое 5" descr="роз.jpg"/>
          <p:cNvPicPr>
            <a:picLocks noGrp="1" noChangeAspect="1"/>
          </p:cNvPicPr>
          <p:nvPr>
            <p:ph idx="1"/>
          </p:nvPr>
        </p:nvPicPr>
        <p:blipFill>
          <a:blip r:embed="rId2"/>
          <a:srcRect l="2955"/>
          <a:stretch>
            <a:fillRect/>
          </a:stretch>
        </p:blipFill>
        <p:spPr>
          <a:xfrm>
            <a:off x="3143240" y="2285992"/>
            <a:ext cx="2928958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K:\красная книга\7 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00240"/>
            <a:ext cx="2428864" cy="3235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 descr="K:\красная книга\7 0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2000240"/>
            <a:ext cx="250033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285728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0166" y="5643578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Филин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43504" y="5643578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Степной орел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7422" y="1500174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ПТИЦЫ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 descr="фили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071678"/>
            <a:ext cx="3214710" cy="3500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Содержимое 5" descr="ст. орёл.jpg"/>
          <p:cNvPicPr>
            <a:picLocks noGrp="1" noChangeAspect="1"/>
          </p:cNvPicPr>
          <p:nvPr>
            <p:ph idx="1"/>
          </p:nvPr>
        </p:nvPicPr>
        <p:blipFill>
          <a:blip r:embed="rId3"/>
          <a:srcRect l="4735" t="4735" r="5296" b="5296"/>
          <a:stretch>
            <a:fillRect/>
          </a:stretch>
        </p:blipFill>
        <p:spPr>
          <a:xfrm>
            <a:off x="4572000" y="2000240"/>
            <a:ext cx="3643338" cy="3714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285728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5286388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Косуля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1868" y="5357826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Лось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7422" y="1500174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МЛЕКОПИТАЮЩИЕ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Содержимое 8" descr="22536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8596" y="2071678"/>
            <a:ext cx="2357454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7" descr="Картинка 1 из 18244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285992"/>
            <a:ext cx="3102567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Содержимое 6" descr="Рисунок1олень.jpg"/>
          <p:cNvPicPr>
            <a:picLocks noGrp="1" noChangeAspect="1"/>
          </p:cNvPicPr>
          <p:nvPr>
            <p:ph idx="1"/>
          </p:nvPr>
        </p:nvPicPr>
        <p:blipFill>
          <a:blip r:embed="rId5"/>
          <a:srcRect l="18299" t="3762" r="24887" b="9405"/>
          <a:stretch>
            <a:fillRect/>
          </a:stretch>
        </p:blipFill>
        <p:spPr>
          <a:xfrm>
            <a:off x="6078713" y="2071678"/>
            <a:ext cx="2568977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6429388" y="5357826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Олень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285728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5286388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Байбак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8992" y="5286388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Бобр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7422" y="1500174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МЛЕКОПИТАЮЩИЕ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29388" y="5357826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Выхухоль</a:t>
            </a:r>
          </a:p>
        </p:txBody>
      </p:sp>
      <p:pic>
        <p:nvPicPr>
          <p:cNvPr id="12" name="Picture 2" descr="K:\красная книга\7 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14554"/>
            <a:ext cx="1928796" cy="2920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 descr="K:\2.jpe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71736" y="2571744"/>
            <a:ext cx="3429024" cy="2441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6" name="Picture 2" descr="http://old.doncomeco.ru/pictdb/pict/6829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409" y="2571744"/>
            <a:ext cx="2654791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285728"/>
            <a:ext cx="6715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Редкие и исчезающие животные Ростовской области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5786" y="507207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Белуга азовская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7422" y="1500174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РЫБЫ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14744" y="507207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Севрюга донская</a:t>
            </a:r>
          </a:p>
        </p:txBody>
      </p:sp>
      <p:pic>
        <p:nvPicPr>
          <p:cNvPr id="36866" name="Picture 2" descr="http://old.doncomeco.ru/pictdb/pict/661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428868"/>
            <a:ext cx="2653411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68" name="Picture 4" descr="http://old.doncomeco.ru/pictdb/pict/6609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357430"/>
            <a:ext cx="2523625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0" name="Picture 6" descr="http://old.doncomeco.ru/pictdb/pict/6641.jpeg"/>
          <p:cNvPicPr>
            <a:picLocks noChangeAspect="1" noChangeArrowheads="1"/>
          </p:cNvPicPr>
          <p:nvPr/>
        </p:nvPicPr>
        <p:blipFill>
          <a:blip r:embed="rId4"/>
          <a:srcRect t="10215" b="15322"/>
          <a:stretch>
            <a:fillRect/>
          </a:stretch>
        </p:blipFill>
        <p:spPr bwMode="auto">
          <a:xfrm>
            <a:off x="6000760" y="2357430"/>
            <a:ext cx="2641791" cy="1889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6286512" y="5072074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Налим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Барометр экологического состояния водоема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felis_silvestris_caucasi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857364"/>
            <a:ext cx="6215106" cy="4339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143768" y="2714620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Рак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857224" y="571480"/>
          <a:ext cx="7643866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1285860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С целью сохранения растительного и животного мира на территории Ростовской области созданы заповедники и заказники.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480" y="500042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Заповедники и заказники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2643182"/>
            <a:ext cx="56436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Заповедник </a:t>
            </a:r>
            <a:r>
              <a:rPr lang="ru-RU" dirty="0" smtClean="0"/>
              <a:t>–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место, где оберегаются и сохраняются редкие и ценные растения, животные, уникальные участки природы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3714752"/>
            <a:ext cx="52149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00000"/>
                </a:solidFill>
              </a:rPr>
              <a:t>Заказник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– род заповедника, где временно запрещена охота или где находятся под особой охраной растения или животные.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8434" name="Picture 2" descr="C:\Documents and Settings\Admin\Рабочий стол\Рисунок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785926"/>
            <a:ext cx="2867025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785786" y="5143512"/>
            <a:ext cx="74295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В настоящее время на территории Ростовской области находится 7 заказников федерального и 27 – областного значения.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14480" y="285728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Заповедники и заказники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142984"/>
            <a:ext cx="79296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      Государственный природный заповедник «Ростовский»</a:t>
            </a:r>
          </a:p>
          <a:p>
            <a:pPr algn="just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Организован распоряжением Правительства РФ в 1995 году. Его уникальность состоит в том, что единственная в Европе степная зона, имеющая статус охраняемой территории. Расположен заповедник в юго-восточной части Ростовской области и состоит из 4 обособленных участков, находящихся в Орловском и </a:t>
            </a:r>
            <a:r>
              <a:rPr lang="ru-RU" sz="2000" b="1" dirty="0" err="1" smtClean="0">
                <a:solidFill>
                  <a:schemeClr val="accent6">
                    <a:lumMod val="75000"/>
                  </a:schemeClr>
                </a:solidFill>
              </a:rPr>
              <a:t>Ремонтненском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районах. Общая площадь заповедника составляет 9531,5 га. 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3714752"/>
            <a:ext cx="83582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На территории заповедника зарегистрировано 410 видов растений, </a:t>
            </a:r>
          </a:p>
          <a:p>
            <a:pPr algn="just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 отмечено 3 вида земноводных, 8 видов пресмыкающихся, более 50 видов представителей класса млекопитающих, около 217 видов птиц, из них около 127 гнездится в этом районе, а 61 вид наблюдается здесь во время пролетов и кочевок, 16 видов зимующих. 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Проверь себя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00726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1.Птица, обитающая в Ростовской области, в названии которой есть нота . 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800000"/>
                </a:solidFill>
              </a:rPr>
              <a:t>Дрофа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2.Жвачное животное, обитающее в нашем районе, из семейства оленей.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800000"/>
                </a:solidFill>
              </a:rPr>
              <a:t>Лось</a:t>
            </a:r>
            <a:r>
              <a:rPr lang="ru-RU" sz="2800" dirty="0" smtClean="0"/>
              <a:t> 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3.Обитатель насаженного леса Ростовской области, питается кореньями, желудями, мелкими грызунами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800000"/>
                </a:solidFill>
              </a:rPr>
              <a:t>Кабан</a:t>
            </a:r>
            <a:endParaRPr lang="ru-RU" sz="2800" dirty="0" smtClean="0"/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5786446" y="5643578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.«</a:t>
            </a:r>
            <a:endParaRPr lang="ru-RU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85720" y="357166"/>
            <a:ext cx="8501122" cy="4525963"/>
          </a:xfrm>
        </p:spPr>
        <p:txBody>
          <a:bodyPr/>
          <a:lstStyle/>
          <a:p>
            <a:pPr marL="0" lvl="0" indent="0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. «</a:t>
            </a:r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</a:rPr>
              <a:t>Лазорики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» - называют этот цветок на верхнем Дону, «кубышки» - именуют жители низовий Дона. 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0" indent="0" algn="ctr">
              <a:buNone/>
            </a:pPr>
            <a:r>
              <a:rPr lang="ru-RU" sz="2800" b="1" dirty="0" smtClean="0">
                <a:solidFill>
                  <a:srgbClr val="800000"/>
                </a:solidFill>
              </a:rPr>
              <a:t>   Тюльпаны</a:t>
            </a:r>
          </a:p>
          <a:p>
            <a:pPr>
              <a:buNone/>
            </a:pPr>
            <a:r>
              <a:rPr lang="ru-RU" sz="2800" dirty="0" smtClean="0"/>
              <a:t>5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. Самые крупные грызуны нашей степи, живут семьями, имеют рыжеватый мех. В теплый солнечный день сторожат свою нору как солдаты. Обитают в Миллеровском районе, занесены в Красную книгу.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800000"/>
                </a:solidFill>
              </a:rPr>
              <a:t>    Байбаки</a:t>
            </a:r>
          </a:p>
          <a:p>
            <a:pPr>
              <a:buNone/>
            </a:pPr>
            <a:r>
              <a:rPr lang="ru-RU" sz="2800" dirty="0" smtClean="0"/>
              <a:t>6.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Ароматный полукустарничек со стелющимся по земле стеблем. Ценное лекарственное растение. Растение становится редким.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rgbClr val="800000"/>
                </a:solidFill>
              </a:rPr>
              <a:t>       Чабрец</a:t>
            </a:r>
            <a:r>
              <a:rPr lang="ru-RU" sz="2800" dirty="0" smtClean="0"/>
              <a:t> </a:t>
            </a:r>
          </a:p>
          <a:p>
            <a:pPr>
              <a:buNone/>
            </a:pP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358867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928688"/>
            <a:ext cx="8424936" cy="6929437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7. Шелестя, шурша травой, Проползает кнут живой. Вот он встал и зашипел: Подходи, кто очень смел.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800000"/>
                </a:solidFill>
              </a:rPr>
              <a:t>Степная гадюка  </a:t>
            </a:r>
          </a:p>
          <a:p>
            <a:pPr marL="514350" indent="-514350">
              <a:buAutoNum type="arabicPeriod" startAt="8"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Какое растение на Дону называют «шелковой» травой? 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800000"/>
                </a:solidFill>
              </a:rPr>
              <a:t> </a:t>
            </a:r>
            <a:r>
              <a:rPr lang="ru-RU" sz="2800" b="1" dirty="0" smtClean="0">
                <a:solidFill>
                  <a:srgbClr val="800000"/>
                </a:solidFill>
              </a:rPr>
              <a:t>   Ковыль</a:t>
            </a:r>
          </a:p>
          <a:p>
            <a:pPr marL="0" lvl="0" indent="0">
              <a:buNone/>
            </a:pPr>
            <a:r>
              <a:rPr lang="ru-RU" sz="2800" dirty="0" smtClean="0"/>
              <a:t>9.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Это лекарственное растение , имеет характерный терпкий запах и горький вкус. Растение   используют для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лечения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желудочно- кишечного тракта. </a:t>
            </a:r>
          </a:p>
          <a:p>
            <a:pPr marL="0" lvl="0" indent="0" algn="ctr">
              <a:buNone/>
            </a:pPr>
            <a:r>
              <a:rPr lang="ru-RU" sz="2800" b="1" dirty="0" smtClean="0">
                <a:solidFill>
                  <a:srgbClr val="800000"/>
                </a:solidFill>
              </a:rPr>
              <a:t>Полынь </a:t>
            </a:r>
            <a:endParaRPr lang="ru-RU" sz="28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45289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550414"/>
          </a:xfrm>
        </p:spPr>
        <p:txBody>
          <a:bodyPr/>
          <a:lstStyle/>
          <a:p>
            <a:r>
              <a:rPr lang="ru-RU" sz="2800" dirty="0" smtClean="0"/>
              <a:t>Загадки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764704"/>
            <a:ext cx="3999652" cy="4975681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Лист его не дрожит, как у осины, ветки не стонут, как у сосны. Это  самое могучее дерево донского края , его величают «великаном лесов». Оно не кланяется ветру 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(Дуб).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Листья  использовались для лечения ран, ожогов .Это растение часто называют другом путешественников, туристов.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(Подорожник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Обитательница и лесной и степной зон, хищница, охотится на грызунов, имеет красивый, ценный мех. </a:t>
            </a:r>
            <a:r>
              <a:rPr lang="ru-RU" sz="2000" dirty="0" smtClean="0">
                <a:solidFill>
                  <a:srgbClr val="C00000"/>
                </a:solidFill>
              </a:rPr>
              <a:t>(Лиса) </a:t>
            </a:r>
          </a:p>
          <a:p>
            <a:endParaRPr lang="ru-RU" sz="2000" dirty="0" smtClean="0">
              <a:solidFill>
                <a:srgbClr val="800000"/>
              </a:solidFill>
            </a:endParaRPr>
          </a:p>
          <a:p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1214422"/>
            <a:ext cx="4038600" cy="4525963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</a:rPr>
              <a:t>Это болотное растение, распространено в основном в дельте реки Дон</a:t>
            </a:r>
            <a:r>
              <a:rPr lang="ru-RU" sz="20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 (Камыш)</a:t>
            </a:r>
          </a:p>
          <a:p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</a:rPr>
              <a:t>Я запасливее всех,      у меня, друзья, щека      вроде сумки для орехов      или, скажем, вещмешка</a:t>
            </a:r>
            <a:r>
              <a:rPr lang="ru-RU" sz="2000" dirty="0" smtClean="0">
                <a:solidFill>
                  <a:srgbClr val="C00000"/>
                </a:solidFill>
              </a:rPr>
              <a:t>. 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(Хомяк) </a:t>
            </a:r>
          </a:p>
          <a:p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</a:rPr>
              <a:t> Она как змейка в траве мелькает.     Хвост оборвёт - другой наживает</a:t>
            </a:r>
            <a:r>
              <a:rPr lang="ru-RU" sz="2000" dirty="0" smtClean="0">
                <a:solidFill>
                  <a:srgbClr val="C00000"/>
                </a:solidFill>
              </a:rPr>
              <a:t>. </a:t>
            </a:r>
          </a:p>
          <a:p>
            <a:r>
              <a:rPr lang="ru-RU" sz="2000" dirty="0" smtClean="0">
                <a:solidFill>
                  <a:srgbClr val="C00000"/>
                </a:solidFill>
              </a:rPr>
              <a:t>(Ящерица)</a:t>
            </a:r>
          </a:p>
          <a:p>
            <a:endParaRPr lang="ru-RU" sz="2000" b="1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im0-tub-ru.yandex.net/i?id=145878775-63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785926"/>
            <a:ext cx="3143272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34" y="2071678"/>
            <a:ext cx="51435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Мы, дети, будущее Дона,</a:t>
            </a:r>
          </a:p>
          <a:p>
            <a:pPr algn="ctr" eaLnBrk="0" hangingPunc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Земли любимой сохраним дары.</a:t>
            </a:r>
          </a:p>
          <a:p>
            <a:pPr algn="ctr" eaLnBrk="0" hangingPunc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Освободим от грязи рек затоны,</a:t>
            </a:r>
          </a:p>
          <a:p>
            <a:pPr algn="ctr" eaLnBrk="0" hangingPunc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Посадим лес и вырастим цветы.</a:t>
            </a:r>
          </a:p>
          <a:p>
            <a:pPr algn="ctr" eaLnBrk="0" hangingPunc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Мы возродим природный мир, покой, </a:t>
            </a:r>
          </a:p>
          <a:p>
            <a:pPr algn="ctr" eaLnBrk="0" hangingPunc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Прекрасный и богатый </a:t>
            </a:r>
          </a:p>
          <a:p>
            <a:pPr algn="ctr" eaLnBrk="0" hangingPunct="0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a typeface="Calibri" pitchFamily="34" charset="0"/>
              </a:rPr>
              <a:t>край Донской!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a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28726" y="1071546"/>
            <a:ext cx="11144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Ты природу не губи, а люби и береги!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Рисунок 2" descr="C:\Users\Home\Desktop\Мои документы\Мои рисунки\Tulip-Flower-720x128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846" y="857233"/>
            <a:ext cx="8283120" cy="5357850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112500"/>
          </a:effec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705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285720" y="2357430"/>
            <a:ext cx="8473256" cy="3574256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-1296"/>
              </a:avLst>
            </a:prstTxWarp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Спасибо за работу. </a:t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Молодцы!</a:t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3600" b="1" kern="10" spc="0" dirty="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285728"/>
            <a:ext cx="7848600" cy="857256"/>
          </a:xfrm>
        </p:spPr>
        <p:txBody>
          <a:bodyPr/>
          <a:lstStyle/>
          <a:p>
            <a:r>
              <a:rPr lang="ru-RU" sz="2800" b="1" dirty="0" smtClean="0">
                <a:solidFill>
                  <a:srgbClr val="820000"/>
                </a:solidFill>
              </a:rPr>
              <a:t>Использованные ресурсы</a:t>
            </a:r>
            <a:endParaRPr lang="ru-RU" sz="2800" b="1" dirty="0">
              <a:solidFill>
                <a:srgbClr val="82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1000108"/>
            <a:ext cx="81439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/>
          </a:p>
          <a:p>
            <a:r>
              <a:rPr lang="ru-RU" sz="1200" b="1" dirty="0" smtClean="0"/>
              <a:t>Литература: 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/>
              <a:t>Справочник «Природные ресурсы Ростовской области». Ростов-на-Дону. 2003 г.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err="1" smtClean="0">
                <a:latin typeface="Arial" pitchFamily="34" charset="0"/>
                <a:cs typeface="Arial" pitchFamily="34" charset="0"/>
              </a:rPr>
              <a:t>М.П.Астапенко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, Е.Ю.Сухаревская «Природа и история родного края»,</a:t>
            </a:r>
            <a:r>
              <a:rPr lang="ru-RU" sz="1200" dirty="0" smtClean="0"/>
              <a:t> изд-во «</a:t>
            </a:r>
            <a:r>
              <a:rPr lang="ru-RU" sz="1200" dirty="0" err="1" smtClean="0"/>
              <a:t>Баро-пресс</a:t>
            </a:r>
            <a:r>
              <a:rPr lang="ru-RU" sz="1200" dirty="0" smtClean="0"/>
              <a:t>», Ростов-на-Дону. 2006 г.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Сайты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 Природа Донского края 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2"/>
              </a:rPr>
              <a:t>http://donrise.ru/water/tabid/272/Default.aspx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Комитет по охране окружающей среды и природных ресурсов Ростовской области 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3"/>
              </a:rPr>
              <a:t>http://old.doncomeco.ru/redbook/catalogue/div26/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Картинки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Карта Ростовской области   </a:t>
            </a:r>
            <a:r>
              <a:rPr lang="en-US" sz="1200" dirty="0" smtClean="0">
                <a:latin typeface="Arial" pitchFamily="34" charset="0"/>
                <a:cs typeface="Arial" pitchFamily="34" charset="0"/>
                <a:hlinkClick r:id="rId4"/>
              </a:rPr>
              <a:t>http://grodno.deal.by/Reglamenty;S.html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5"/>
              </a:rPr>
              <a:t>http://www.kto-takoy.ru/kosulya.htm</a:t>
            </a:r>
            <a:r>
              <a:rPr lang="ru-RU" sz="1200" dirty="0" smtClean="0"/>
              <a:t>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6"/>
              </a:rPr>
              <a:t>http://club.33b.ru/printTopic2809155_100.html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7"/>
              </a:rPr>
              <a:t>http://readr.ru/aleksandr-barkov-azbuka-ghivoy-prirodi.html?page=12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8"/>
              </a:rPr>
              <a:t>http://a-colibri.narod.ru/rozskvorec.htm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9"/>
              </a:rPr>
              <a:t>http://golubevod.net/kurica/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0"/>
              </a:rPr>
              <a:t>http://akuhamatata.wmsite.ru/fotoalbomy/pticy/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1"/>
              </a:rPr>
              <a:t>http://www.ebftour.ru/news.htm?id=1280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2"/>
              </a:rPr>
              <a:t>http://eugene.naturelight.ru/show_group/1/page410.html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3"/>
              </a:rPr>
              <a:t>http://www.photosight.ru/photos/1233446/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4"/>
              </a:rPr>
              <a:t>http://www.rian.ru/online/150150247.html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5"/>
              </a:rPr>
              <a:t>http://www.cbs-bataysk.donpac.ru/!kind/8pedag/pedag.html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5"/>
              </a:rPr>
              <a:t>http://www.</a:t>
            </a:r>
            <a:r>
              <a:rPr lang="ru-RU" sz="1200" u="sng" dirty="0" smtClean="0">
                <a:hlinkClick r:id="rId16"/>
              </a:rPr>
              <a:t>donregion.ru</a:t>
            </a:r>
            <a:endParaRPr lang="ru-RU" sz="12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5"/>
              </a:rPr>
              <a:t>http:// </a:t>
            </a:r>
            <a:r>
              <a:rPr lang="ru-RU" sz="1200" u="sng" dirty="0" err="1" smtClean="0">
                <a:hlinkClick r:id="rId17"/>
              </a:rPr>
              <a:t>www.floranimal.ru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5"/>
              </a:rPr>
              <a:t>http://www.</a:t>
            </a:r>
            <a:r>
              <a:rPr lang="ru-RU" sz="1200" u="sng" dirty="0" smtClean="0">
                <a:hlinkClick r:id="rId18"/>
              </a:rPr>
              <a:t>cathome.ru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5"/>
              </a:rPr>
              <a:t>http:// </a:t>
            </a:r>
            <a:r>
              <a:rPr lang="ru-RU" sz="1200" u="sng" dirty="0" err="1" smtClean="0">
                <a:hlinkClick r:id="rId19"/>
              </a:rPr>
              <a:t>www.photoforum.ru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5"/>
              </a:rPr>
              <a:t>http://www.</a:t>
            </a:r>
            <a:r>
              <a:rPr lang="ru-RU" sz="1200" u="sng" dirty="0" smtClean="0">
                <a:hlinkClick r:id="rId20"/>
              </a:rPr>
              <a:t>forum.bakililar.az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5"/>
              </a:rPr>
              <a:t>http://www.</a:t>
            </a:r>
            <a:r>
              <a:rPr lang="ru-RU" sz="1200" u="sng" dirty="0" smtClean="0">
                <a:hlinkClick r:id="rId21"/>
              </a:rPr>
              <a:t>photos.privet.ru</a:t>
            </a:r>
            <a:r>
              <a:rPr lang="ru-RU" sz="1200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200" u="sng" dirty="0" smtClean="0">
                <a:hlinkClick r:id="rId15"/>
              </a:rPr>
              <a:t>http:// </a:t>
            </a:r>
            <a:r>
              <a:rPr lang="ru-RU" sz="1200" u="sng" dirty="0" err="1" smtClean="0">
                <a:hlinkClick r:id="rId22"/>
              </a:rPr>
              <a:t>www.diary.ru</a:t>
            </a:r>
            <a:r>
              <a:rPr lang="ru-RU" sz="1200" dirty="0" smtClean="0"/>
              <a:t> 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День Победы_06</Template>
  <TotalTime>526</TotalTime>
  <Words>1089</Words>
  <Application>Microsoft Office PowerPoint</Application>
  <PresentationFormat>Экран (4:3)</PresentationFormat>
  <Paragraphs>176</Paragraphs>
  <Slides>33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Calibri</vt:lpstr>
      <vt:lpstr>Cambria</vt:lpstr>
      <vt:lpstr>CyrillicOld</vt:lpstr>
      <vt:lpstr>Times New Roman</vt:lpstr>
      <vt:lpstr>Wingdings 2</vt:lpstr>
      <vt:lpstr>День Победы_06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Барометр экологического состояния водоема</vt:lpstr>
      <vt:lpstr>Презентация PowerPoint</vt:lpstr>
      <vt:lpstr>Презентация PowerPoint</vt:lpstr>
      <vt:lpstr>Презентация PowerPoint</vt:lpstr>
      <vt:lpstr>Проверь себя</vt:lpstr>
      <vt:lpstr>Презентация PowerPoint</vt:lpstr>
      <vt:lpstr>Презентация PowerPoint</vt:lpstr>
      <vt:lpstr>Загадки </vt:lpstr>
      <vt:lpstr>Презентация PowerPoint</vt:lpstr>
      <vt:lpstr>Презентация PowerPoint</vt:lpstr>
      <vt:lpstr>Использованные ресурсы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Красная книга Ростовской области</dc:title>
  <dc:subject>Доноведение</dc:subject>
  <dc:creator>Плотникова О.В.</dc:creator>
  <cp:keywords>красная книга Ростовской области, доноведение</cp:keywords>
  <cp:lastModifiedBy>учитель</cp:lastModifiedBy>
  <cp:revision>71</cp:revision>
  <dcterms:created xsi:type="dcterms:W3CDTF">2013-03-16T20:41:41Z</dcterms:created>
  <dcterms:modified xsi:type="dcterms:W3CDTF">2018-01-24T12:02:49Z</dcterms:modified>
  <cp:category>презентация</cp:category>
</cp:coreProperties>
</file>