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3"/>
  </p:notesMasterIdLst>
  <p:sldIdLst>
    <p:sldId id="256" r:id="rId2"/>
    <p:sldId id="258" r:id="rId3"/>
    <p:sldId id="259" r:id="rId4"/>
    <p:sldId id="260" r:id="rId5"/>
    <p:sldId id="261" r:id="rId6"/>
    <p:sldId id="271" r:id="rId7"/>
    <p:sldId id="262" r:id="rId8"/>
    <p:sldId id="270" r:id="rId9"/>
    <p:sldId id="263" r:id="rId10"/>
    <p:sldId id="266" r:id="rId11"/>
    <p:sldId id="265" r:id="rId12"/>
    <p:sldId id="272" r:id="rId13"/>
    <p:sldId id="276" r:id="rId14"/>
    <p:sldId id="273" r:id="rId15"/>
    <p:sldId id="274" r:id="rId16"/>
    <p:sldId id="275" r:id="rId17"/>
    <p:sldId id="277" r:id="rId18"/>
    <p:sldId id="278" r:id="rId19"/>
    <p:sldId id="279" r:id="rId20"/>
    <p:sldId id="280" r:id="rId21"/>
    <p:sldId id="269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C4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76" autoAdjust="0"/>
  </p:normalViewPr>
  <p:slideViewPr>
    <p:cSldViewPr>
      <p:cViewPr varScale="1">
        <p:scale>
          <a:sx n="102" d="100"/>
          <a:sy n="102" d="100"/>
        </p:scale>
        <p:origin x="456" y="27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360C6-71CF-42D5-9C8C-AFD8A8CE575C}" type="datetimeFigureOut">
              <a:rPr lang="ru-RU" smtClean="0"/>
              <a:pPr/>
              <a:t>24.12.2017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E8329-675B-4C1F-A42C-6BC55FE856F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1899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4E8329-675B-4C1F-A42C-6BC55FE856F4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3687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BFE-4CA2-4A30-AE1C-700F928A692F}" type="datetimeFigureOut">
              <a:rPr lang="ru-RU" smtClean="0"/>
              <a:pPr/>
              <a:t>24.12.2017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5B01-BD80-4647-8113-6A0FFC8FE31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36820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BFE-4CA2-4A30-AE1C-700F928A692F}" type="datetimeFigureOut">
              <a:rPr lang="ru-RU" smtClean="0"/>
              <a:pPr/>
              <a:t>24.12.2017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5B01-BD80-4647-8113-6A0FFC8FE31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721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BFE-4CA2-4A30-AE1C-700F928A692F}" type="datetimeFigureOut">
              <a:rPr lang="ru-RU" smtClean="0"/>
              <a:pPr/>
              <a:t>24.12.2017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5B01-BD80-4647-8113-6A0FFC8FE31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6189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BFE-4CA2-4A30-AE1C-700F928A692F}" type="datetimeFigureOut">
              <a:rPr lang="ru-RU" smtClean="0"/>
              <a:pPr/>
              <a:t>24.12.2017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5B01-BD80-4647-8113-6A0FFC8FE31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8881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BFE-4CA2-4A30-AE1C-700F928A692F}" type="datetimeFigureOut">
              <a:rPr lang="ru-RU" smtClean="0"/>
              <a:pPr/>
              <a:t>24.12.2017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5B01-BD80-4647-8113-6A0FFC8FE31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3349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BFE-4CA2-4A30-AE1C-700F928A692F}" type="datetimeFigureOut">
              <a:rPr lang="ru-RU" smtClean="0"/>
              <a:pPr/>
              <a:t>24.12.2017</a:t>
            </a:fld>
            <a:endParaRPr lang="ru-RU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5B01-BD80-4647-8113-6A0FFC8FE31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4971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BFE-4CA2-4A30-AE1C-700F928A692F}" type="datetimeFigureOut">
              <a:rPr lang="ru-RU" smtClean="0"/>
              <a:pPr/>
              <a:t>24.12.2017</a:t>
            </a:fld>
            <a:endParaRPr lang="ru-RU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5B01-BD80-4647-8113-6A0FFC8FE31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5375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BFE-4CA2-4A30-AE1C-700F928A692F}" type="datetimeFigureOut">
              <a:rPr lang="ru-RU" smtClean="0"/>
              <a:pPr/>
              <a:t>24.12.2017</a:t>
            </a:fld>
            <a:endParaRPr lang="ru-RU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5B01-BD80-4647-8113-6A0FFC8FE31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5777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BFE-4CA2-4A30-AE1C-700F928A692F}" type="datetimeFigureOut">
              <a:rPr lang="ru-RU" smtClean="0"/>
              <a:pPr/>
              <a:t>24.12.2017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5B01-BD80-4647-8113-6A0FFC8FE31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0803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BFE-4CA2-4A30-AE1C-700F928A692F}" type="datetimeFigureOut">
              <a:rPr lang="ru-RU" smtClean="0"/>
              <a:pPr/>
              <a:t>24.12.2017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5B01-BD80-4647-8113-6A0FFC8FE31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4747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BFE-4CA2-4A30-AE1C-700F928A692F}" type="datetimeFigureOut">
              <a:rPr lang="ru-RU" smtClean="0"/>
              <a:pPr/>
              <a:t>24.12.2017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5B01-BD80-4647-8113-6A0FFC8FE31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68303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BFE-4CA2-4A30-AE1C-700F928A692F}" type="datetimeFigureOut">
              <a:rPr lang="ru-RU" smtClean="0"/>
              <a:pPr/>
              <a:t>24.12.2017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5B01-BD80-4647-8113-6A0FFC8FE313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1681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BFE-4CA2-4A30-AE1C-700F928A692F}" type="datetimeFigureOut">
              <a:rPr lang="ru-RU" smtClean="0"/>
              <a:pPr/>
              <a:t>24.12.2017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5B01-BD80-4647-8113-6A0FFC8FE31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67738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BFE-4CA2-4A30-AE1C-700F928A692F}" type="datetimeFigureOut">
              <a:rPr lang="ru-RU" smtClean="0"/>
              <a:pPr/>
              <a:t>24.12.2017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5B01-BD80-4647-8113-6A0FFC8FE31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48146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BFE-4CA2-4A30-AE1C-700F928A692F}" type="datetimeFigureOut">
              <a:rPr lang="ru-RU" smtClean="0"/>
              <a:pPr/>
              <a:t>24.12.2017</a:t>
            </a:fld>
            <a:endParaRPr lang="ru-RU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5B01-BD80-4647-8113-6A0FFC8FE31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976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BFE-4CA2-4A30-AE1C-700F928A692F}" type="datetimeFigureOut">
              <a:rPr lang="ru-RU" smtClean="0"/>
              <a:pPr/>
              <a:t>24.12.2017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5B01-BD80-4647-8113-6A0FFC8FE31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34310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B4EBFE-4CA2-4A30-AE1C-700F928A692F}" type="datetimeFigureOut">
              <a:rPr lang="ru-RU" smtClean="0"/>
              <a:pPr/>
              <a:t>24.12.2017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5B01-BD80-4647-8113-6A0FFC8FE31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2584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7B4EBFE-4CA2-4A30-AE1C-700F928A692F}" type="datetimeFigureOut">
              <a:rPr lang="ru-RU" smtClean="0"/>
              <a:pPr/>
              <a:t>24.12.2017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05B01-BD80-4647-8113-6A0FFC8FE31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469842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3000">
              <a:schemeClr val="accent1"/>
            </a:gs>
            <a:gs pos="60000">
              <a:schemeClr val="tx2">
                <a:lumMod val="10000"/>
              </a:schemeClr>
            </a:gs>
            <a:gs pos="97000">
              <a:schemeClr val="tx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57356" y="214290"/>
            <a:ext cx="5143536" cy="1643074"/>
          </a:xfrm>
        </p:spPr>
        <p:txBody>
          <a:bodyPr/>
          <a:lstStyle/>
          <a:p>
            <a:pPr algn="ctr"/>
            <a:r>
              <a:rPr lang="ru-RU" sz="4800" b="1" dirty="0" smtClean="0">
                <a:solidFill>
                  <a:srgbClr val="FF0000"/>
                </a:solidFill>
              </a:rPr>
              <a:t>Партизанское движение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9124" y="1857364"/>
            <a:ext cx="4500594" cy="4071966"/>
          </a:xfrm>
        </p:spPr>
        <p:txBody>
          <a:bodyPr>
            <a:noAutofit/>
          </a:bodyPr>
          <a:lstStyle/>
          <a:p>
            <a:pPr algn="ctr"/>
            <a:endParaRPr lang="ru-RU" sz="4400" dirty="0" smtClean="0"/>
          </a:p>
          <a:p>
            <a:pPr algn="ctr"/>
            <a:r>
              <a:rPr lang="ru-RU" sz="3600" b="1" dirty="0" smtClean="0">
                <a:solidFill>
                  <a:schemeClr val="accent6">
                    <a:lumMod val="25000"/>
                  </a:schemeClr>
                </a:solidFill>
              </a:rPr>
              <a:t>в годы Великой Отечественной войны</a:t>
            </a:r>
            <a:endParaRPr lang="ru-RU" sz="3600" b="1" dirty="0">
              <a:solidFill>
                <a:schemeClr val="accent6">
                  <a:lumMod val="25000"/>
                </a:schemeClr>
              </a:solidFill>
            </a:endParaRPr>
          </a:p>
        </p:txBody>
      </p:sp>
      <p:pic>
        <p:nvPicPr>
          <p:cNvPr id="4" name="Рисунок 3" descr="Юный и пожилой партизаны у стога сена в Ленинградской области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071678"/>
            <a:ext cx="3643338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3000">
              <a:schemeClr val="tx2">
                <a:lumMod val="50000"/>
              </a:schemeClr>
            </a:gs>
            <a:gs pos="60000">
              <a:schemeClr val="tx2">
                <a:lumMod val="10000"/>
              </a:schemeClr>
            </a:gs>
            <a:gs pos="97000">
              <a:schemeClr val="tx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179512" y="404664"/>
            <a:ext cx="8229600" cy="1571636"/>
          </a:xfrm>
        </p:spPr>
        <p:txBody>
          <a:bodyPr>
            <a:normAutofit fontScale="90000"/>
          </a:bodyPr>
          <a:lstStyle/>
          <a:p>
            <a:r>
              <a:rPr lang="ru-RU" sz="4000" b="0" dirty="0" smtClean="0">
                <a:solidFill>
                  <a:srgbClr val="FF0000"/>
                </a:solidFill>
              </a:rPr>
              <a:t>Призыв к партизанской борьбе прозвучал в обращении к народу И.В. Сталина 3 июля 1941 </a:t>
            </a:r>
            <a:r>
              <a:rPr lang="ru-RU" b="0" dirty="0" smtClean="0">
                <a:solidFill>
                  <a:srgbClr val="FF0000"/>
                </a:solidFill>
              </a:rPr>
              <a:t>года</a:t>
            </a:r>
            <a:endParaRPr lang="ru-RU" b="0" dirty="0">
              <a:solidFill>
                <a:srgbClr val="FF0000"/>
              </a:solidFill>
            </a:endParaRPr>
          </a:p>
        </p:txBody>
      </p:sp>
      <p:pic>
        <p:nvPicPr>
          <p:cNvPr id="12" name="Содержимое 11" descr="File:ПРАВДАобращениесталина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28596" y="2143116"/>
            <a:ext cx="5582495" cy="4379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6286512" y="3643314"/>
            <a:ext cx="25717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Газета «Правда», опубликовавшая выступление председателя ГКО И.В. Сталина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Vert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1675266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dirty="0" smtClean="0">
                <a:solidFill>
                  <a:schemeClr val="accent2"/>
                </a:solidFill>
              </a:rPr>
              <a:t>18 июля 1941 года ЦК ВКП(б) принял постановление «Об организации борьбы в </a:t>
            </a:r>
            <a:r>
              <a:rPr lang="ru-RU" sz="2800" dirty="0" smtClean="0">
                <a:solidFill>
                  <a:schemeClr val="accent2"/>
                </a:solidFill>
              </a:rPr>
              <a:t/>
            </a:r>
            <a:br>
              <a:rPr lang="ru-RU" sz="2800" dirty="0" smtClean="0">
                <a:solidFill>
                  <a:schemeClr val="accent2"/>
                </a:solidFill>
              </a:rPr>
            </a:br>
            <a:r>
              <a:rPr lang="ru-RU" sz="2800" dirty="0" smtClean="0">
                <a:solidFill>
                  <a:schemeClr val="accent2"/>
                </a:solidFill>
              </a:rPr>
              <a:t>тылу </a:t>
            </a:r>
            <a:r>
              <a:rPr lang="ru-RU" sz="2800" dirty="0" smtClean="0">
                <a:solidFill>
                  <a:schemeClr val="accent2"/>
                </a:solidFill>
              </a:rPr>
              <a:t>германских войск» в котором были сформулированы общие цели, задачи и основные формы борьбы</a:t>
            </a:r>
            <a:endParaRPr lang="ru-RU" sz="2800" dirty="0">
              <a:solidFill>
                <a:schemeClr val="accent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285968"/>
            <a:ext cx="8258204" cy="4572032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ru-RU" sz="6000" b="1" dirty="0" smtClean="0">
                <a:solidFill>
                  <a:srgbClr val="00B050"/>
                </a:solidFill>
              </a:rPr>
              <a:t>На </a:t>
            </a:r>
            <a:r>
              <a:rPr lang="en-US" sz="6000" b="1" dirty="0" smtClean="0">
                <a:solidFill>
                  <a:srgbClr val="00B050"/>
                </a:solidFill>
              </a:rPr>
              <a:t>I</a:t>
            </a:r>
            <a:r>
              <a:rPr lang="ru-RU" sz="6000" b="1" dirty="0" smtClean="0">
                <a:solidFill>
                  <a:srgbClr val="00B050"/>
                </a:solidFill>
              </a:rPr>
              <a:t> этапе основной целью партизан было снизить обороноспособность вражеских войск, отвлечь возможно большие силы противника для охраны своего тыла.</a:t>
            </a:r>
          </a:p>
          <a:p>
            <a:pPr>
              <a:buNone/>
            </a:pPr>
            <a:r>
              <a:rPr lang="ru-RU" sz="6000" b="1" dirty="0" smtClean="0">
                <a:solidFill>
                  <a:srgbClr val="00B050"/>
                </a:solidFill>
              </a:rPr>
              <a:t>На этом этапе партизанские формирования решали такие наиболее типичные задачи:</a:t>
            </a:r>
          </a:p>
          <a:p>
            <a:r>
              <a:rPr lang="ru-RU" sz="6000" b="1" dirty="0" smtClean="0">
                <a:solidFill>
                  <a:srgbClr val="00B050"/>
                </a:solidFill>
              </a:rPr>
              <a:t>вели разведку;</a:t>
            </a:r>
          </a:p>
          <a:p>
            <a:r>
              <a:rPr lang="ru-RU" sz="6000" b="1" dirty="0" smtClean="0">
                <a:solidFill>
                  <a:srgbClr val="00B050"/>
                </a:solidFill>
              </a:rPr>
              <a:t>дезорганизовывали работу тыла противника;</a:t>
            </a:r>
          </a:p>
          <a:p>
            <a:r>
              <a:rPr lang="ru-RU" sz="6000" b="1" dirty="0" smtClean="0">
                <a:solidFill>
                  <a:srgbClr val="00B050"/>
                </a:solidFill>
              </a:rPr>
              <a:t>уничтожали живую силу, боевую технику;</a:t>
            </a:r>
          </a:p>
          <a:p>
            <a:r>
              <a:rPr lang="ru-RU" sz="6000" b="1" dirty="0" smtClean="0">
                <a:solidFill>
                  <a:srgbClr val="00B050"/>
                </a:solidFill>
              </a:rPr>
              <a:t>срывали оборонительные работы;</a:t>
            </a:r>
          </a:p>
          <a:p>
            <a:r>
              <a:rPr lang="ru-RU" sz="6000" b="1" dirty="0" smtClean="0">
                <a:solidFill>
                  <a:srgbClr val="00B050"/>
                </a:solidFill>
              </a:rPr>
              <a:t>минировали пути сообщения и другие важные объекты врага;</a:t>
            </a:r>
          </a:p>
          <a:p>
            <a:r>
              <a:rPr lang="ru-RU" sz="6000" b="1" dirty="0" smtClean="0">
                <a:solidFill>
                  <a:srgbClr val="00B050"/>
                </a:solidFill>
              </a:rPr>
              <a:t>Срывали эвакуацию противником промышленности и транспорта.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heck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857280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60103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bg1"/>
                </a:solidFill>
              </a:rPr>
              <a:t> </a:t>
            </a:r>
            <a:r>
              <a:rPr lang="ru-RU" sz="2800" b="1" dirty="0" smtClean="0">
                <a:solidFill>
                  <a:srgbClr val="FFFF00"/>
                </a:solidFill>
              </a:rPr>
              <a:t>На  </a:t>
            </a:r>
            <a:r>
              <a:rPr lang="en-US" sz="2800" b="1" dirty="0" smtClean="0">
                <a:solidFill>
                  <a:srgbClr val="FFFF00"/>
                </a:solidFill>
              </a:rPr>
              <a:t>II</a:t>
            </a:r>
            <a:r>
              <a:rPr lang="ru-RU" sz="2800" b="1" dirty="0" smtClean="0">
                <a:solidFill>
                  <a:srgbClr val="FFFF00"/>
                </a:solidFill>
              </a:rPr>
              <a:t> этапе основной целью боевых действий партизанских сил было создание благоприятных условий для наступления советских войск высокими темпами.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92D050"/>
                </a:solidFill>
              </a:rPr>
              <a:t>Исходя из этого были поставлены и новые задачи:</a:t>
            </a:r>
          </a:p>
          <a:p>
            <a:r>
              <a:rPr lang="ru-RU" sz="2800" b="1" dirty="0" smtClean="0">
                <a:solidFill>
                  <a:srgbClr val="92D050"/>
                </a:solidFill>
              </a:rPr>
              <a:t>препятствовать притоку в район операции резервов и материальных средств гитлеровцев;</a:t>
            </a:r>
          </a:p>
          <a:p>
            <a:r>
              <a:rPr lang="ru-RU" sz="2800" b="1" dirty="0" smtClean="0">
                <a:solidFill>
                  <a:srgbClr val="92D050"/>
                </a:solidFill>
              </a:rPr>
              <a:t> затруднять отход;</a:t>
            </a:r>
          </a:p>
          <a:p>
            <a:r>
              <a:rPr lang="ru-RU" sz="2800" b="1" dirty="0" smtClean="0">
                <a:solidFill>
                  <a:srgbClr val="92D050"/>
                </a:solidFill>
              </a:rPr>
              <a:t>нарушать управление.</a:t>
            </a:r>
            <a:endParaRPr lang="ru-RU" sz="28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ashDnDiag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4" name="Содержимое 3" descr="http://www.tatveteran.ru/www/img/232_big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504" y="25687"/>
            <a:ext cx="4857784" cy="3143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Партизаны в засаде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7824" y="3460883"/>
            <a:ext cx="5878693" cy="3374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475656" y="3091551"/>
            <a:ext cx="8752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Партизаны одного из отрядов </a:t>
            </a:r>
            <a:r>
              <a:rPr lang="ru-RU" dirty="0" smtClean="0"/>
              <a:t>в </a:t>
            </a:r>
            <a:r>
              <a:rPr lang="ru-RU" dirty="0" smtClean="0"/>
              <a:t>засаде на лесной дороге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6000">
              <a:schemeClr val="accent5">
                <a:lumMod val="89000"/>
              </a:schemeClr>
            </a:gs>
            <a:gs pos="60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692696"/>
            <a:ext cx="3584759" cy="516376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2040" y="692696"/>
            <a:ext cx="3676207" cy="515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73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ash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389514"/>
          </a:xfrm>
        </p:spPr>
        <p:txBody>
          <a:bodyPr>
            <a:noAutofit/>
          </a:bodyPr>
          <a:lstStyle/>
          <a:p>
            <a:pPr algn="ctr"/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4" name="Содержимое 3" descr="Советские женщины-партизанки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36577" y="548680"/>
            <a:ext cx="892899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52601" y="5524344"/>
            <a:ext cx="8712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Советские женщины-партизанки, вооруженные винтовками Мосина </a:t>
            </a:r>
          </a:p>
          <a:p>
            <a:pPr algn="ctr"/>
            <a:r>
              <a:rPr lang="ru-RU" dirty="0" smtClean="0"/>
              <a:t>с примкнутыми штыками.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accent6">
              <a:lumMod val="5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rkna.ru/exhibitions/guerrillas/img/big/2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428604"/>
            <a:ext cx="8072493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57158" y="5733256"/>
            <a:ext cx="87868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Бойцы партизанского отряда «Вперед» изучают устройство нового миномета.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457200" y="-285776"/>
            <a:ext cx="8229600" cy="7143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35434" y="4725144"/>
            <a:ext cx="8715436" cy="5958227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b="1" dirty="0" smtClean="0">
                <a:solidFill>
                  <a:schemeClr val="bg1"/>
                </a:solidFill>
              </a:rPr>
              <a:t>       </a:t>
            </a:r>
            <a:r>
              <a:rPr lang="ru-RU" sz="1600" b="1" dirty="0" smtClean="0">
                <a:solidFill>
                  <a:srgbClr val="C00000"/>
                </a:solidFill>
              </a:rPr>
              <a:t>Возникшее в низах партизанское движение советским руководством сначала было воспринято настороженно. Но массовый характер освободительной борьбы и большой урон, наносимый партизанами захватчикам заставили Комитет Обороны и Ставку переменить свои взгляды.</a:t>
            </a:r>
          </a:p>
          <a:p>
            <a:pPr algn="just">
              <a:buNone/>
            </a:pPr>
            <a:r>
              <a:rPr lang="ru-RU" sz="1600" b="1" dirty="0" smtClean="0">
                <a:solidFill>
                  <a:srgbClr val="C00000"/>
                </a:solidFill>
              </a:rPr>
              <a:t>       30 мая 1942 года при Ставке был создан Центральный Штаб партизанского движения, которым руководил П.К. Пономаренко</a:t>
            </a:r>
            <a:endParaRPr lang="ru-RU" sz="1600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http://www.tatveteran.ru/www/img/243_big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434" y="332656"/>
            <a:ext cx="869935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4149080"/>
            <a:ext cx="8229600" cy="264318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2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В июле 1943 года Центральный штаб партизанского движения разработал план крупной операции, названной «Рельсовая война». Согласно этому плану, партизаны Белоруссии, Ленинградской, Калининской, Смоленской и Орловской областей должны были одновременными ударами вывести из строя значительное число железнодорожных коммуникаций противника.</a:t>
            </a:r>
            <a:endParaRPr lang="ru-RU" sz="22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Рисунок 5" descr="http://www.tatveteran.ru/www/img/239_big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3872" y="260648"/>
            <a:ext cx="843528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886" y="140639"/>
            <a:ext cx="8229600" cy="2032456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rgbClr val="C00000"/>
                </a:solidFill>
                <a:effectLst/>
              </a:rPr>
              <a:t>Наиболее результативные </a:t>
            </a:r>
            <a:r>
              <a:rPr lang="ru-RU" sz="1800" b="1" dirty="0" smtClean="0">
                <a:solidFill>
                  <a:srgbClr val="C00000"/>
                </a:solidFill>
                <a:effectLst/>
              </a:rPr>
              <a:t>партизанские </a:t>
            </a:r>
            <a:r>
              <a:rPr lang="ru-RU" sz="1800" b="1" dirty="0" smtClean="0">
                <a:solidFill>
                  <a:srgbClr val="C00000"/>
                </a:solidFill>
                <a:effectLst/>
              </a:rPr>
              <a:t>рейды </a:t>
            </a:r>
            <a:r>
              <a:rPr lang="ru-RU" sz="1800" b="1" dirty="0" smtClean="0">
                <a:solidFill>
                  <a:srgbClr val="C00000"/>
                </a:solidFill>
                <a:effectLst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effectLst/>
              </a:rPr>
            </a:br>
            <a:r>
              <a:rPr lang="ru-RU" sz="1800" b="1" dirty="0" smtClean="0">
                <a:solidFill>
                  <a:srgbClr val="C00000"/>
                </a:solidFill>
                <a:effectLst/>
              </a:rPr>
              <a:t>совершили </a:t>
            </a:r>
            <a:r>
              <a:rPr lang="ru-RU" sz="1800" b="1" dirty="0" smtClean="0">
                <a:solidFill>
                  <a:srgbClr val="C00000"/>
                </a:solidFill>
                <a:effectLst/>
              </a:rPr>
              <a:t>формирования С.А. Ковпака, </a:t>
            </a:r>
            <a:r>
              <a:rPr lang="ru-RU" sz="1800" b="1" dirty="0" smtClean="0">
                <a:solidFill>
                  <a:srgbClr val="C00000"/>
                </a:solidFill>
                <a:effectLst/>
              </a:rPr>
              <a:t/>
            </a:r>
            <a:br>
              <a:rPr lang="ru-RU" sz="1800" b="1" dirty="0" smtClean="0">
                <a:solidFill>
                  <a:srgbClr val="C00000"/>
                </a:solidFill>
                <a:effectLst/>
              </a:rPr>
            </a:br>
            <a:r>
              <a:rPr lang="ru-RU" sz="1800" b="1" dirty="0" smtClean="0">
                <a:solidFill>
                  <a:srgbClr val="C00000"/>
                </a:solidFill>
                <a:effectLst/>
              </a:rPr>
              <a:t>А.Н.Сабурова</a:t>
            </a:r>
            <a:r>
              <a:rPr lang="ru-RU" sz="1800" b="1" dirty="0" smtClean="0">
                <a:solidFill>
                  <a:srgbClr val="C00000"/>
                </a:solidFill>
                <a:effectLst/>
              </a:rPr>
              <a:t>, С.В.Гришина, А.Ф.Федорова, П.П.Вершигоры.</a:t>
            </a:r>
            <a:endParaRPr lang="ru-RU" sz="1800" b="1" dirty="0">
              <a:solidFill>
                <a:srgbClr val="C00000"/>
              </a:solidFill>
              <a:effectLst/>
            </a:endParaRPr>
          </a:p>
        </p:txBody>
      </p:sp>
      <p:pic>
        <p:nvPicPr>
          <p:cNvPr id="4" name="Содержимое 3" descr="Ковпак Сидор Артемьевич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92877" y="1299743"/>
            <a:ext cx="1500198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Сабуров Александр Николаевич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4156" y="1291491"/>
            <a:ext cx="157639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-Se7en\Downloads\200px-Гришин,_Сергей_Владимирович_(Герой_Советского_Союза)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52959" y="1335462"/>
            <a:ext cx="157163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FedorovAleksFedor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6864" y="3929066"/>
            <a:ext cx="1714512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Вершигора Пётр Петрович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44073" y="4218263"/>
            <a:ext cx="157163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57549" y="3228569"/>
            <a:ext cx="1814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С.А.Ковпак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078420" y="3505005"/>
            <a:ext cx="1871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А.Н.Сабуров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5940152" y="3514321"/>
            <a:ext cx="2102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С.В.Гришин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142976" y="6143644"/>
            <a:ext cx="1968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А.Ф.Федоров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684246" y="6395679"/>
            <a:ext cx="2187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П.П.Вершигора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204864"/>
            <a:ext cx="4447330" cy="5784594"/>
          </a:xfrm>
        </p:spPr>
        <p:txBody>
          <a:bodyPr/>
          <a:lstStyle/>
          <a:p>
            <a:r>
              <a:rPr lang="ru-RU" sz="2000" dirty="0"/>
              <a:t>Вера Даниловна Волошина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(</a:t>
            </a:r>
            <a:r>
              <a:rPr lang="ru-RU" sz="2000" dirty="0"/>
              <a:t>30 сентября 1919, Кемерово — 29 ноября </a:t>
            </a:r>
            <a:r>
              <a:rPr lang="ru-RU" sz="2000" dirty="0" smtClean="0"/>
              <a:t>1941</a:t>
            </a:r>
            <a:r>
              <a:rPr lang="ru-RU" sz="2000" dirty="0"/>
              <a:t> — советская разведчица, Герой Российской Федерации (1994).</a:t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88024" y="692696"/>
            <a:ext cx="3637157" cy="5443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03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4048" y="1988840"/>
            <a:ext cx="3672408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Ти́хон </a:t>
            </a:r>
            <a:r>
              <a:rPr lang="ru-RU" sz="1800" dirty="0" smtClean="0"/>
              <a:t>Пименович Бумажка 30 июня 1910 - 1 декабря 1941</a:t>
            </a:r>
            <a:r>
              <a:rPr lang="ru-RU" sz="1800" dirty="0"/>
              <a:t>) — один из первых организаторов партизанских отрядов во время Великой Отечественной войны, Герой Советского Союза (1941).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709639"/>
            <a:ext cx="3578662" cy="547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29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237616"/>
            <a:ext cx="4096867" cy="6029467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276872"/>
            <a:ext cx="4464496" cy="53285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Павловский Фёдор Илларионович (1908—1989) — участник советско-финской и Великой Отечественной войны, партизан, полковник, Герой Советского Союза.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06068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44008" y="1412776"/>
            <a:ext cx="4176348" cy="5195670"/>
          </a:xfrm>
        </p:spPr>
        <p:txBody>
          <a:bodyPr/>
          <a:lstStyle/>
          <a:p>
            <a:pPr marL="0" indent="0">
              <a:buNone/>
            </a:pPr>
            <a:r>
              <a:rPr lang="ru-RU" sz="1800" dirty="0"/>
              <a:t>Алексе́й Фёдорович </a:t>
            </a:r>
            <a:r>
              <a:rPr lang="ru-RU" sz="1800" dirty="0" smtClean="0"/>
              <a:t>Фёдоров</a:t>
            </a:r>
          </a:p>
          <a:p>
            <a:pPr marL="0" indent="0">
              <a:buNone/>
            </a:pPr>
            <a:r>
              <a:rPr lang="ru-RU" sz="1800" dirty="0" smtClean="0"/>
              <a:t>(</a:t>
            </a:r>
            <a:r>
              <a:rPr lang="ru-RU" sz="1800" dirty="0"/>
              <a:t>30 марта 1901 года — 9 сентября 1989 года) — советский государственный и партийный деятель, один из руководителей партизанского движения в Великой Отечественной войне, дважды Герой Советского Союза (1942, 1944), Генерал-майор (1943).</a:t>
            </a:r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548680"/>
            <a:ext cx="4206605" cy="5267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34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20462" y="1268760"/>
            <a:ext cx="4623538" cy="53816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Зо́я </a:t>
            </a:r>
            <a:r>
              <a:rPr lang="ru-RU" sz="1800" dirty="0" smtClean="0"/>
              <a:t>Анатольевна Космодемьянская </a:t>
            </a:r>
          </a:p>
          <a:p>
            <a:pPr marL="0" indent="0">
              <a:buNone/>
            </a:pPr>
            <a:r>
              <a:rPr lang="ru-RU" sz="1800" dirty="0" smtClean="0"/>
              <a:t>(</a:t>
            </a:r>
            <a:r>
              <a:rPr lang="ru-RU" sz="1800" dirty="0"/>
              <a:t>13 сентября </a:t>
            </a:r>
            <a:r>
              <a:rPr lang="ru-RU" sz="1800" dirty="0" smtClean="0"/>
              <a:t>1923— </a:t>
            </a:r>
            <a:r>
              <a:rPr lang="ru-RU" sz="1800" dirty="0"/>
              <a:t>29 ноября </a:t>
            </a:r>
            <a:r>
              <a:rPr lang="ru-RU" sz="1800" dirty="0" smtClean="0"/>
              <a:t>1941)</a:t>
            </a:r>
          </a:p>
          <a:p>
            <a:pPr marL="0" indent="0">
              <a:buNone/>
            </a:pPr>
            <a:r>
              <a:rPr lang="ru-RU" sz="1800" dirty="0"/>
              <a:t> — красноармеец диверсионно-разведывательной группы штаба Западного фронта, заброшенная в 1941 году в немецкий тыл. Согласно официальной советской версии — партизанка.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93" y="836712"/>
            <a:ext cx="4316342" cy="541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89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93" y="0"/>
            <a:ext cx="9179093" cy="6884320"/>
          </a:xfrm>
        </p:spPr>
      </p:pic>
    </p:spTree>
    <p:extLst>
      <p:ext uri="{BB962C8B-B14F-4D97-AF65-F5344CB8AC3E}">
        <p14:creationId xmlns:p14="http://schemas.microsoft.com/office/powerpoint/2010/main" val="194801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24544" y="0"/>
            <a:ext cx="99326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94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C4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9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82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3295" y="0"/>
            <a:ext cx="9187295" cy="685800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558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tatveteran.ru/www/img/237_big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428604"/>
            <a:ext cx="7572428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85720" y="5643578"/>
            <a:ext cx="86439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/>
              <a:t>Командир 5-й Ленинградской партизанской бригады, Герой Советского Союза </a:t>
            </a:r>
            <a:r>
              <a:rPr lang="ru-RU" sz="1600" b="1" dirty="0" smtClean="0"/>
              <a:t>Корецкий </a:t>
            </a:r>
            <a:r>
              <a:rPr lang="ru-RU" sz="1600" b="1" dirty="0" smtClean="0"/>
              <a:t>К.Д. прикрепляет медаль «Партизану Отечественной войны II степени» священнику церкви </a:t>
            </a:r>
            <a:r>
              <a:rPr lang="ru-RU" sz="1600" b="1" dirty="0" smtClean="0"/>
              <a:t>Порховского</a:t>
            </a:r>
            <a:r>
              <a:rPr lang="ru-RU" sz="1600" b="1" dirty="0" smtClean="0"/>
              <a:t> района </a:t>
            </a:r>
            <a:r>
              <a:rPr lang="ru-RU" sz="1600" b="1" dirty="0" smtClean="0"/>
              <a:t>Пузанову</a:t>
            </a:r>
            <a:r>
              <a:rPr lang="ru-RU" sz="1600" b="1" dirty="0" smtClean="0"/>
              <a:t> Ф.А</a:t>
            </a:r>
            <a:endParaRPr lang="ru-RU" sz="1600" dirty="0" smtClean="0"/>
          </a:p>
          <a:p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370</Words>
  <Application>Microsoft Office PowerPoint</Application>
  <PresentationFormat>Экран (4:3)</PresentationFormat>
  <Paragraphs>42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Century Gothic</vt:lpstr>
      <vt:lpstr>Wingdings 3</vt:lpstr>
      <vt:lpstr>Ион</vt:lpstr>
      <vt:lpstr>Партизанское движение</vt:lpstr>
      <vt:lpstr>Призыв к партизанской борьбе прозвучал в обращении к народу И.В. Сталина 3 июля 1941 года</vt:lpstr>
      <vt:lpstr>18 июля 1941 года ЦК ВКП(б) принял постановление «Об организации борьбы в  тылу германских войск» в котором были сформулированы общие цели, задачи и основные формы борьбы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июле 1943 года Центральный штаб партизанского движения разработал план крупной операции, названной «Рельсовая война». Согласно этому плану, партизаны Белоруссии, Ленинградской, Калининской, Смоленской и Орловской областей должны были одновременными ударами вывести из строя значительное число железнодорожных коммуникаций противника.</vt:lpstr>
      <vt:lpstr>Наиболее результативные партизанские рейды  совершили формирования С.А. Ковпака,  А.Н.Сабурова, С.В.Гришина, А.Ф.Федорова, П.П.Вершигоры.</vt:lpstr>
      <vt:lpstr>Вера Даниловна Волошина  (30 сентября 1919, Кемерово — 29 ноября 1941 — советская разведчица, Герой Российской Федерации (1994).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Партизанское движение</dc:title>
  <dc:creator>User-Se7en</dc:creator>
  <cp:lastModifiedBy>User</cp:lastModifiedBy>
  <cp:revision>36</cp:revision>
  <dcterms:created xsi:type="dcterms:W3CDTF">2014-05-12T09:58:45Z</dcterms:created>
  <dcterms:modified xsi:type="dcterms:W3CDTF">2017-12-24T18:57:30Z</dcterms:modified>
</cp:coreProperties>
</file>