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5"/>
  </p:notesMasterIdLst>
  <p:sldIdLst>
    <p:sldId id="319" r:id="rId2"/>
    <p:sldId id="320" r:id="rId3"/>
    <p:sldId id="321" r:id="rId4"/>
    <p:sldId id="300" r:id="rId5"/>
    <p:sldId id="280" r:id="rId6"/>
    <p:sldId id="282" r:id="rId7"/>
    <p:sldId id="305" r:id="rId8"/>
    <p:sldId id="287" r:id="rId9"/>
    <p:sldId id="295" r:id="rId10"/>
    <p:sldId id="303" r:id="rId11"/>
    <p:sldId id="301" r:id="rId12"/>
    <p:sldId id="322" r:id="rId13"/>
    <p:sldId id="323" r:id="rId14"/>
  </p:sldIdLst>
  <p:sldSz cx="9144000" cy="6858000" type="screen4x3"/>
  <p:notesSz cx="6858000" cy="9144000"/>
  <p:defaultTextStyle>
    <a:defPPr>
      <a:defRPr lang="en-US"/>
    </a:defPPr>
    <a:lvl1pPr algn="l" rtl="0" fontAlgn="base">
      <a:lnSpc>
        <a:spcPct val="90000"/>
      </a:lnSpc>
      <a:spcBef>
        <a:spcPct val="20000"/>
      </a:spcBef>
      <a:spcAft>
        <a:spcPct val="0"/>
      </a:spcAft>
      <a:buClr>
        <a:srgbClr val="660066"/>
      </a:buClr>
      <a:buSzPct val="150000"/>
      <a:buFont typeface="Wingdings" pitchFamily="2" charset="2"/>
      <a:defRPr b="1" kern="1200">
        <a:solidFill>
          <a:schemeClr val="accent1"/>
        </a:solidFill>
        <a:latin typeface="Bauhaus 93" pitchFamily="82" charset="0"/>
        <a:ea typeface="+mn-ea"/>
        <a:cs typeface="+mn-cs"/>
      </a:defRPr>
    </a:lvl1pPr>
    <a:lvl2pPr marL="457200" algn="l" rtl="0" fontAlgn="base">
      <a:lnSpc>
        <a:spcPct val="90000"/>
      </a:lnSpc>
      <a:spcBef>
        <a:spcPct val="20000"/>
      </a:spcBef>
      <a:spcAft>
        <a:spcPct val="0"/>
      </a:spcAft>
      <a:buClr>
        <a:srgbClr val="660066"/>
      </a:buClr>
      <a:buSzPct val="150000"/>
      <a:buFont typeface="Wingdings" pitchFamily="2" charset="2"/>
      <a:defRPr b="1" kern="1200">
        <a:solidFill>
          <a:schemeClr val="accent1"/>
        </a:solidFill>
        <a:latin typeface="Bauhaus 93" pitchFamily="82" charset="0"/>
        <a:ea typeface="+mn-ea"/>
        <a:cs typeface="+mn-cs"/>
      </a:defRPr>
    </a:lvl2pPr>
    <a:lvl3pPr marL="914400" algn="l" rtl="0" fontAlgn="base">
      <a:lnSpc>
        <a:spcPct val="90000"/>
      </a:lnSpc>
      <a:spcBef>
        <a:spcPct val="20000"/>
      </a:spcBef>
      <a:spcAft>
        <a:spcPct val="0"/>
      </a:spcAft>
      <a:buClr>
        <a:srgbClr val="660066"/>
      </a:buClr>
      <a:buSzPct val="150000"/>
      <a:buFont typeface="Wingdings" pitchFamily="2" charset="2"/>
      <a:defRPr b="1" kern="1200">
        <a:solidFill>
          <a:schemeClr val="accent1"/>
        </a:solidFill>
        <a:latin typeface="Bauhaus 93" pitchFamily="82" charset="0"/>
        <a:ea typeface="+mn-ea"/>
        <a:cs typeface="+mn-cs"/>
      </a:defRPr>
    </a:lvl3pPr>
    <a:lvl4pPr marL="1371600" algn="l" rtl="0" fontAlgn="base">
      <a:lnSpc>
        <a:spcPct val="90000"/>
      </a:lnSpc>
      <a:spcBef>
        <a:spcPct val="20000"/>
      </a:spcBef>
      <a:spcAft>
        <a:spcPct val="0"/>
      </a:spcAft>
      <a:buClr>
        <a:srgbClr val="660066"/>
      </a:buClr>
      <a:buSzPct val="150000"/>
      <a:buFont typeface="Wingdings" pitchFamily="2" charset="2"/>
      <a:defRPr b="1" kern="1200">
        <a:solidFill>
          <a:schemeClr val="accent1"/>
        </a:solidFill>
        <a:latin typeface="Bauhaus 93" pitchFamily="82" charset="0"/>
        <a:ea typeface="+mn-ea"/>
        <a:cs typeface="+mn-cs"/>
      </a:defRPr>
    </a:lvl4pPr>
    <a:lvl5pPr marL="1828800" algn="l" rtl="0" fontAlgn="base">
      <a:lnSpc>
        <a:spcPct val="90000"/>
      </a:lnSpc>
      <a:spcBef>
        <a:spcPct val="20000"/>
      </a:spcBef>
      <a:spcAft>
        <a:spcPct val="0"/>
      </a:spcAft>
      <a:buClr>
        <a:srgbClr val="660066"/>
      </a:buClr>
      <a:buSzPct val="150000"/>
      <a:buFont typeface="Wingdings" pitchFamily="2" charset="2"/>
      <a:defRPr b="1" kern="1200">
        <a:solidFill>
          <a:schemeClr val="accent1"/>
        </a:solidFill>
        <a:latin typeface="Bauhaus 93" pitchFamily="82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accent1"/>
        </a:solidFill>
        <a:latin typeface="Bauhaus 93" pitchFamily="82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accent1"/>
        </a:solidFill>
        <a:latin typeface="Bauhaus 93" pitchFamily="82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accent1"/>
        </a:solidFill>
        <a:latin typeface="Bauhaus 93" pitchFamily="82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accent1"/>
        </a:solidFill>
        <a:latin typeface="Bauhaus 93" pitchFamily="82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66"/>
    <a:srgbClr val="FFFF66"/>
    <a:srgbClr val="99FF66"/>
    <a:srgbClr val="00FF00"/>
    <a:srgbClr val="FFFF00"/>
    <a:srgbClr val="66FF33"/>
    <a:srgbClr val="CCFF99"/>
    <a:srgbClr val="FFF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43" autoAdjust="0"/>
    <p:restoredTop sz="94718" autoAdjust="0"/>
  </p:normalViewPr>
  <p:slideViewPr>
    <p:cSldViewPr>
      <p:cViewPr>
        <p:scale>
          <a:sx n="66" d="100"/>
          <a:sy n="66" d="100"/>
        </p:scale>
        <p:origin x="-1434" y="-2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844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 b="0">
                <a:solidFill>
                  <a:schemeClr val="tx1"/>
                </a:solidFill>
                <a:effectLst/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689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 b="0">
                <a:solidFill>
                  <a:schemeClr val="tx1"/>
                </a:solidFill>
                <a:effectLst/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2772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89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1689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 b="0">
                <a:solidFill>
                  <a:schemeClr val="tx1"/>
                </a:solidFill>
                <a:effectLst/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689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 b="0">
                <a:solidFill>
                  <a:schemeClr val="tx1"/>
                </a:solidFill>
                <a:effectLst/>
                <a:latin typeface="Arial" charset="0"/>
              </a:defRPr>
            </a:lvl1pPr>
          </a:lstStyle>
          <a:p>
            <a:pPr>
              <a:defRPr/>
            </a:pPr>
            <a:fld id="{475AC57D-6E76-4C0F-9D81-5D0ACBC337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C7BCAC-79A2-45F5-A14A-86748B215F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Click="0" advTm="7000"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A1A9CD-8FF2-4A83-B997-5F1F67546A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Click="0" advTm="7000"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38200" y="1905000"/>
            <a:ext cx="3927475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18075" y="1905000"/>
            <a:ext cx="3927475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0D208A-683A-48CB-9377-F5F1C3BC46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Click="0" advTm="7000"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DAC726-D1F9-4F15-9D02-430B0839AC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Click="0" advTm="7000"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1CF7DD-09CB-450A-9350-F19245CEC1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Click="0" advTm="7000"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027FD7-3C06-431D-8800-A1C6F46EB5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Click="0" advTm="7000"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62C0C9-6216-4513-B985-685B4BEEDD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Click="0" advTm="7000"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9C8420-D9EB-4C3A-A8EC-0D0514BDFD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Click="0" advTm="7000"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987EB9-05D2-4512-BFDB-FC39BB6219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Click="0" advTm="7000"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48463" y="244475"/>
            <a:ext cx="2097087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44475"/>
            <a:ext cx="6138863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CD0F76-5C15-4AF5-85C4-70CFDE58E0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Click="0" advTm="7000"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5E530F-895D-488B-AF90-CFDBC2D7E2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Click="0" advTm="7000"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rotWithShape="0">
          <a:gsLst>
            <a:gs pos="0">
              <a:srgbClr val="FFFF00"/>
            </a:gs>
            <a:gs pos="100000">
              <a:srgbClr val="FF3300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319088" y="1828800"/>
            <a:ext cx="8824912" cy="5029200"/>
            <a:chOff x="201" y="1152"/>
            <a:chExt cx="5559" cy="3168"/>
          </a:xfrm>
        </p:grpSpPr>
        <p:sp>
          <p:nvSpPr>
            <p:cNvPr id="21507" name="Freeform 3"/>
            <p:cNvSpPr>
              <a:spLocks/>
            </p:cNvSpPr>
            <p:nvPr/>
          </p:nvSpPr>
          <p:spPr bwMode="ltGray">
            <a:xfrm>
              <a:off x="528" y="2909"/>
              <a:ext cx="5232" cy="141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82"/>
                </a:cxn>
                <a:cxn ang="0">
                  <a:pos x="4897" y="2182"/>
                </a:cxn>
                <a:cxn ang="0">
                  <a:pos x="489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1508" name="Freeform 4"/>
            <p:cNvSpPr>
              <a:spLocks/>
            </p:cNvSpPr>
            <p:nvPr/>
          </p:nvSpPr>
          <p:spPr bwMode="ltGray">
            <a:xfrm>
              <a:off x="210" y="1152"/>
              <a:ext cx="5550" cy="3168"/>
            </a:xfrm>
            <a:custGeom>
              <a:avLst/>
              <a:gdLst/>
              <a:ahLst/>
              <a:cxnLst>
                <a:cxn ang="0">
                  <a:pos x="330" y="1764"/>
                </a:cxn>
                <a:cxn ang="0">
                  <a:pos x="0" y="1764"/>
                </a:cxn>
                <a:cxn ang="0">
                  <a:pos x="0" y="3168"/>
                </a:cxn>
                <a:cxn ang="0">
                  <a:pos x="5550" y="3168"/>
                </a:cxn>
                <a:cxn ang="0">
                  <a:pos x="5550" y="0"/>
                </a:cxn>
                <a:cxn ang="0">
                  <a:pos x="330" y="0"/>
                </a:cxn>
                <a:cxn ang="0">
                  <a:pos x="330" y="1764"/>
                </a:cxn>
              </a:cxnLst>
              <a:rect l="0" t="0" r="r" b="b"/>
              <a:pathLst>
                <a:path w="5550" h="3168">
                  <a:moveTo>
                    <a:pt x="330" y="1764"/>
                  </a:moveTo>
                  <a:lnTo>
                    <a:pt x="0" y="1764"/>
                  </a:lnTo>
                  <a:lnTo>
                    <a:pt x="0" y="3168"/>
                  </a:lnTo>
                  <a:lnTo>
                    <a:pt x="5550" y="3168"/>
                  </a:lnTo>
                  <a:lnTo>
                    <a:pt x="5550" y="0"/>
                  </a:lnTo>
                  <a:lnTo>
                    <a:pt x="330" y="0"/>
                  </a:lnTo>
                  <a:lnTo>
                    <a:pt x="330" y="1764"/>
                  </a:lnTo>
                  <a:close/>
                </a:path>
              </a:pathLst>
            </a:custGeom>
            <a:solidFill>
              <a:schemeClr val="bg2">
                <a:alpha val="3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1509" name="Freeform 5"/>
            <p:cNvSpPr>
              <a:spLocks/>
            </p:cNvSpPr>
            <p:nvPr/>
          </p:nvSpPr>
          <p:spPr bwMode="ltGray">
            <a:xfrm>
              <a:off x="528" y="2932"/>
              <a:ext cx="5232" cy="13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82"/>
                </a:cxn>
                <a:cxn ang="0">
                  <a:pos x="4897" y="2182"/>
                </a:cxn>
                <a:cxn ang="0">
                  <a:pos x="489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1510" name="Freeform 6"/>
            <p:cNvSpPr>
              <a:spLocks/>
            </p:cNvSpPr>
            <p:nvPr/>
          </p:nvSpPr>
          <p:spPr bwMode="ltGray">
            <a:xfrm>
              <a:off x="528" y="1152"/>
              <a:ext cx="4607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1511" name="Freeform 7"/>
            <p:cNvSpPr>
              <a:spLocks/>
            </p:cNvSpPr>
            <p:nvPr/>
          </p:nvSpPr>
          <p:spPr bwMode="ltGray">
            <a:xfrm>
              <a:off x="528" y="1152"/>
              <a:ext cx="29" cy="178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61"/>
                </a:cxn>
                <a:cxn ang="0">
                  <a:pos x="29" y="2161"/>
                </a:cxn>
                <a:cxn ang="0">
                  <a:pos x="27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9" h="2161">
                  <a:moveTo>
                    <a:pt x="0" y="0"/>
                  </a:moveTo>
                  <a:lnTo>
                    <a:pt x="0" y="2161"/>
                  </a:lnTo>
                  <a:lnTo>
                    <a:pt x="29" y="2161"/>
                  </a:lnTo>
                  <a:lnTo>
                    <a:pt x="27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1512" name="Freeform 8"/>
            <p:cNvSpPr>
              <a:spLocks/>
            </p:cNvSpPr>
            <p:nvPr/>
          </p:nvSpPr>
          <p:spPr bwMode="ltGray">
            <a:xfrm>
              <a:off x="527" y="2904"/>
              <a:ext cx="29" cy="1416"/>
            </a:xfrm>
            <a:custGeom>
              <a:avLst/>
              <a:gdLst/>
              <a:ahLst/>
              <a:cxnLst>
                <a:cxn ang="0">
                  <a:pos x="0" y="1416"/>
                </a:cxn>
                <a:cxn ang="0">
                  <a:pos x="29" y="1416"/>
                </a:cxn>
                <a:cxn ang="0">
                  <a:pos x="28" y="24"/>
                </a:cxn>
                <a:cxn ang="0">
                  <a:pos x="0" y="0"/>
                </a:cxn>
                <a:cxn ang="0">
                  <a:pos x="0" y="1416"/>
                </a:cxn>
              </a:cxnLst>
              <a:rect l="0" t="0" r="r" b="b"/>
              <a:pathLst>
                <a:path w="29" h="1416">
                  <a:moveTo>
                    <a:pt x="0" y="1416"/>
                  </a:moveTo>
                  <a:lnTo>
                    <a:pt x="29" y="1416"/>
                  </a:lnTo>
                  <a:lnTo>
                    <a:pt x="28" y="24"/>
                  </a:lnTo>
                  <a:lnTo>
                    <a:pt x="0" y="0"/>
                  </a:lnTo>
                  <a:lnTo>
                    <a:pt x="0" y="1416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1513" name="Freeform 9"/>
            <p:cNvSpPr>
              <a:spLocks/>
            </p:cNvSpPr>
            <p:nvPr/>
          </p:nvSpPr>
          <p:spPr bwMode="ltGray">
            <a:xfrm>
              <a:off x="201" y="2904"/>
              <a:ext cx="2879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1514" name="Freeform 10"/>
            <p:cNvSpPr>
              <a:spLocks/>
            </p:cNvSpPr>
            <p:nvPr/>
          </p:nvSpPr>
          <p:spPr bwMode="ltGray">
            <a:xfrm>
              <a:off x="201" y="2904"/>
              <a:ext cx="30" cy="141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16"/>
                </a:cxn>
                <a:cxn ang="0">
                  <a:pos x="29" y="1416"/>
                </a:cxn>
                <a:cxn ang="0">
                  <a:pos x="30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0" h="1416">
                  <a:moveTo>
                    <a:pt x="0" y="0"/>
                  </a:moveTo>
                  <a:lnTo>
                    <a:pt x="0" y="1416"/>
                  </a:lnTo>
                  <a:lnTo>
                    <a:pt x="29" y="1416"/>
                  </a:lnTo>
                  <a:lnTo>
                    <a:pt x="30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10001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21515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245225"/>
            <a:ext cx="19018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400" b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516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400" b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517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7375" y="6245225"/>
            <a:ext cx="19018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400" b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E3F149C9-E63F-429D-A566-A222253F5F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1518" name="Rectangle 14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44475"/>
            <a:ext cx="8385175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Образец заголовка</a:t>
            </a:r>
          </a:p>
        </p:txBody>
      </p:sp>
      <p:sp>
        <p:nvSpPr>
          <p:cNvPr id="21519" name="Rectangle 15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838200" y="1905000"/>
            <a:ext cx="800735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ransition advClick="0" advTm="7000">
    <p:dissolve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 Blac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 Blac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 Blac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 Black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 Black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 Black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 Black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 Black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32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8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5.jpeg"/><Relationship Id="rId7" Type="http://schemas.openxmlformats.org/officeDocument/2006/relationships/image" Target="../media/image7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ru.wikipedia.org/wiki/%D0%A4%D0%B0%D0%B9%D0%BB:Ruslan_and_Ludmila_front_page_1820.jpg" TargetMode="External"/><Relationship Id="rId5" Type="http://schemas.openxmlformats.org/officeDocument/2006/relationships/image" Target="../media/image6.jpeg"/><Relationship Id="rId4" Type="http://schemas.openxmlformats.org/officeDocument/2006/relationships/hyperlink" Target="http://ru.wikipedia.org/wiki/%D0%A4%D0%B0%D0%B9%D0%BB:Nikolay_Ge_040.jpg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838200" y="1071546"/>
            <a:ext cx="8007350" cy="5024454"/>
          </a:xfrm>
        </p:spPr>
        <p:txBody>
          <a:bodyPr/>
          <a:lstStyle/>
          <a:p>
            <a:pPr>
              <a:buNone/>
            </a:pPr>
            <a:endParaRPr lang="ru-RU" sz="40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Дела давно минувших дней,</a:t>
            </a:r>
          </a:p>
          <a:p>
            <a:pPr>
              <a:buNone/>
            </a:pP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Преданья старины глубокой».</a:t>
            </a:r>
          </a:p>
          <a:p>
            <a:pPr>
              <a:buNone/>
            </a:pP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 (А. С. </a:t>
            </a: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Пушкин «</a:t>
            </a: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Руслан и Людмила»)</a:t>
            </a:r>
          </a:p>
          <a:p>
            <a:endParaRPr lang="ru-RU" dirty="0"/>
          </a:p>
        </p:txBody>
      </p:sp>
    </p:spTree>
  </p:cSld>
  <p:clrMapOvr>
    <a:masterClrMapping/>
  </p:clrMapOvr>
  <p:transition advClick="0" advTm="7000"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Администратор\Мои документы\Мои рисунки\b04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9" y="428604"/>
            <a:ext cx="2786082" cy="3929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C:\Documents and Settings\Администратор\Мои документы\Мои рисунки\b05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3143240" y="2714620"/>
            <a:ext cx="2714644" cy="371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86446" y="500042"/>
            <a:ext cx="2857520" cy="3929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7000"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385175" cy="1431925"/>
          </a:xfrm>
        </p:spPr>
        <p:txBody>
          <a:bodyPr/>
          <a:lstStyle/>
          <a:p>
            <a:pPr algn="ctr"/>
            <a:r>
              <a:rPr lang="ru-RU" sz="4000" dirty="0" smtClean="0">
                <a:effectLst/>
                <a:latin typeface="Times New Roman" pitchFamily="18" charset="0"/>
                <a:cs typeface="Times New Roman" pitchFamily="18" charset="0"/>
              </a:rPr>
              <a:t>Иллюстрации к поэме А.С. Пушкина «Руслан и Людмила»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4" descr="peria_0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1928803"/>
            <a:ext cx="2462200" cy="32147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00364" y="1928802"/>
            <a:ext cx="1905000" cy="2695574"/>
          </a:xfrm>
          <a:prstGeom prst="rect">
            <a:avLst/>
          </a:prstGeom>
          <a:noFill/>
          <a:ln w="57150" cmpd="thickThin" algn="ctr">
            <a:noFill/>
            <a:miter lim="800000"/>
            <a:headEnd/>
            <a:tailEnd/>
          </a:ln>
        </p:spPr>
      </p:pic>
      <p:pic>
        <p:nvPicPr>
          <p:cNvPr id="5" name="Picture 3" descr="300px-Nikolay_Ge_040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14942" y="1714488"/>
            <a:ext cx="3486798" cy="2571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 descr="220px-Ruslan_and_Ludmila_front_page_1820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428860" y="3857628"/>
            <a:ext cx="1785950" cy="2735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6" descr="C:\Documents and Settings\media\Мои документы\Мои рисунки\2009-10 (окт)\сканирование0011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643570" y="3857628"/>
            <a:ext cx="2176462" cy="2568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7000"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Rot="1" noChangeArrowheads="1"/>
          </p:cNvSpPr>
          <p:nvPr>
            <p:ph type="ctrTitle"/>
          </p:nvPr>
        </p:nvSpPr>
        <p:spPr>
          <a:xfrm>
            <a:off x="3924300" y="188913"/>
            <a:ext cx="4860925" cy="2735262"/>
          </a:xfrm>
          <a:noFill/>
        </p:spPr>
        <p:txBody>
          <a:bodyPr/>
          <a:lstStyle/>
          <a:p>
            <a:pPr algn="ctr"/>
            <a:r>
              <a:rPr lang="ru-RU" sz="3600" smtClean="0"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М.И.Глинка </a:t>
            </a:r>
            <a:br>
              <a:rPr lang="ru-RU" sz="3600" smtClean="0"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ru-RU" sz="3600" smtClean="0"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Опера </a:t>
            </a:r>
            <a:br>
              <a:rPr lang="ru-RU" sz="3600" smtClean="0"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ru-RU" sz="3600" smtClean="0"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«Руслан и Людмила»</a:t>
            </a:r>
            <a:br>
              <a:rPr lang="ru-RU" sz="3600" smtClean="0"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endParaRPr lang="ru-RU" sz="3600" smtClean="0">
              <a:effectLst/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2051" name="Rectangle 3"/>
          <p:cNvSpPr>
            <a:spLocks noGrp="1" noRot="1" noChangeArrowheads="1"/>
          </p:cNvSpPr>
          <p:nvPr>
            <p:ph type="subTitle" idx="1"/>
          </p:nvPr>
        </p:nvSpPr>
        <p:spPr>
          <a:xfrm>
            <a:off x="323850" y="5572140"/>
            <a:ext cx="3748084" cy="1098535"/>
          </a:xfrm>
          <a:noFill/>
        </p:spPr>
        <p:txBody>
          <a:bodyPr/>
          <a:lstStyle/>
          <a:p>
            <a:pPr>
              <a:lnSpc>
                <a:spcPct val="80000"/>
              </a:lnSpc>
            </a:pPr>
            <a:endParaRPr lang="ru-RU" sz="2800" b="1" dirty="0" smtClean="0">
              <a:effectLst/>
            </a:endParaRPr>
          </a:p>
        </p:txBody>
      </p:sp>
      <p:pic>
        <p:nvPicPr>
          <p:cNvPr id="2052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188913"/>
            <a:ext cx="3344863" cy="4464050"/>
          </a:xfrm>
          <a:prstGeom prst="rect">
            <a:avLst/>
          </a:prstGeom>
          <a:noFill/>
          <a:ln w="57150" cmpd="thickThin" algn="ctr">
            <a:noFill/>
            <a:miter lim="800000"/>
            <a:headEnd/>
            <a:tailEnd/>
          </a:ln>
        </p:spPr>
      </p:pic>
      <p:pic>
        <p:nvPicPr>
          <p:cNvPr id="2053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5963" y="2492375"/>
            <a:ext cx="3094037" cy="4149725"/>
          </a:xfrm>
          <a:prstGeom prst="rect">
            <a:avLst/>
          </a:prstGeom>
          <a:noFill/>
          <a:ln w="57150" cmpd="thickThin" algn="ctr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7000"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rrowheads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pPr algn="ctr">
              <a:defRPr/>
            </a:pPr>
            <a:r>
              <a:rPr lang="ru-RU" sz="4000" dirty="0" smtClean="0">
                <a:solidFill>
                  <a:schemeClr val="tx1"/>
                </a:solidFill>
                <a:effectLst/>
                <a:latin typeface="Arial" charset="0"/>
              </a:rPr>
              <a:t> </a:t>
            </a:r>
            <a:r>
              <a:rPr lang="ru-RU" sz="4800" dirty="0" smtClean="0">
                <a:solidFill>
                  <a:schemeClr val="tx1"/>
                </a:solidFill>
                <a:latin typeface="Arial" charset="0"/>
              </a:rPr>
              <a:t>Михаил Иванович Глинка</a:t>
            </a:r>
          </a:p>
        </p:txBody>
      </p:sp>
      <p:sp>
        <p:nvSpPr>
          <p:cNvPr id="4099" name="Rectangle 6"/>
          <p:cNvSpPr>
            <a:spLocks noGrp="1" noRot="1" noChangeArrowheads="1"/>
          </p:cNvSpPr>
          <p:nvPr>
            <p:ph type="body" sz="half" idx="2"/>
          </p:nvPr>
        </p:nvSpPr>
        <p:spPr>
          <a:noFill/>
        </p:spPr>
        <p:txBody>
          <a:bodyPr/>
          <a:lstStyle/>
          <a:p>
            <a:pPr algn="r">
              <a:buFont typeface="Wingdings" pitchFamily="2" charset="2"/>
              <a:buNone/>
            </a:pPr>
            <a:r>
              <a:rPr lang="ru-RU" smtClean="0">
                <a:effectLst/>
              </a:rPr>
              <a:t>   </a:t>
            </a:r>
            <a:r>
              <a:rPr lang="ru-RU" sz="3600" b="1" smtClean="0">
                <a:effectLst/>
                <a:latin typeface="Monotype Corsiva" pitchFamily="66" charset="0"/>
              </a:rPr>
              <a:t>Музыку сочиняет народ.                 Мы, композиторы, только аранжируем её…</a:t>
            </a:r>
          </a:p>
        </p:txBody>
      </p:sp>
      <p:pic>
        <p:nvPicPr>
          <p:cNvPr id="4100" name="Picture 8"/>
          <p:cNvPicPr>
            <a:picLocks noChangeAspect="1" noChangeArrowheads="1"/>
          </p:cNvPicPr>
          <p:nvPr/>
        </p:nvPicPr>
        <p:blipFill>
          <a:blip r:embed="rId2" cstate="print"/>
          <a:srcRect l="5359" r="4706" b="9804"/>
          <a:stretch>
            <a:fillRect/>
          </a:stretch>
        </p:blipFill>
        <p:spPr bwMode="auto">
          <a:xfrm>
            <a:off x="755650" y="1844675"/>
            <a:ext cx="4329113" cy="463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7000"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348038" y="244475"/>
            <a:ext cx="5494337" cy="2176463"/>
          </a:xfrm>
          <a:solidFill>
            <a:schemeClr val="accent1"/>
          </a:solidFill>
        </p:spPr>
        <p:txBody>
          <a:bodyPr/>
          <a:lstStyle/>
          <a:p>
            <a:pPr algn="ctr"/>
            <a:r>
              <a:rPr lang="ru-RU" smtClean="0">
                <a:effectLst/>
                <a:latin typeface="Arial" charset="0"/>
              </a:rPr>
              <a:t>История возникновения оперы</a:t>
            </a:r>
          </a:p>
        </p:txBody>
      </p:sp>
      <p:sp>
        <p:nvSpPr>
          <p:cNvPr id="6147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0" y="4149725"/>
            <a:ext cx="9144000" cy="2708275"/>
          </a:xfrm>
          <a:noFill/>
        </p:spPr>
        <p:txBody>
          <a:bodyPr/>
          <a:lstStyle/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ru-RU" sz="2800" i="1" smtClean="0">
                <a:effectLst/>
              </a:rPr>
              <a:t>   </a:t>
            </a:r>
            <a:r>
              <a:rPr lang="ru-RU" sz="2800" b="1" smtClean="0">
                <a:effectLst/>
              </a:rPr>
              <a:t>Ещё при жизни А.С. Пушкина М.И. Глинка задумал оперу по его юношеской поэме «Руслан и Людмила» (1820). Великий поэт заинтересовался этим замыслом и даже принял участие в обсуждении плана будущей оперы. Однако трагическая гибель поэта  не допустила  исполнить это намерение</a:t>
            </a:r>
            <a:r>
              <a:rPr lang="ru-RU" sz="2800" smtClean="0">
                <a:effectLst/>
              </a:rPr>
              <a:t>.</a:t>
            </a:r>
          </a:p>
        </p:txBody>
      </p:sp>
      <p:pic>
        <p:nvPicPr>
          <p:cNvPr id="6148" name="Picture 6" descr="Pushki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333375"/>
            <a:ext cx="2844800" cy="347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7000"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3"/>
          <p:cNvPicPr>
            <a:picLocks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5761038" cy="3816350"/>
          </a:xfrm>
        </p:spPr>
      </p:pic>
      <p:pic>
        <p:nvPicPr>
          <p:cNvPr id="1536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63988" y="3406775"/>
            <a:ext cx="5180012" cy="3451225"/>
          </a:xfrm>
          <a:prstGeom prst="rect">
            <a:avLst/>
          </a:prstGeom>
          <a:noFill/>
          <a:ln w="57150" cmpd="thickThin" algn="ctr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7000"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4" descr="Фоторепортаж 66.ru: «Руслан и Людмила» снова в Екатеринбурге"/>
          <p:cNvPicPr>
            <a:picLocks noChangeAspect="1" noChangeArrowheads="1"/>
          </p:cNvPicPr>
          <p:nvPr>
            <p:ph type="body"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84213" y="3716338"/>
            <a:ext cx="4391025" cy="2921000"/>
          </a:xfrm>
        </p:spPr>
      </p:pic>
      <p:sp>
        <p:nvSpPr>
          <p:cNvPr id="16387" name="Rectangle 6"/>
          <p:cNvSpPr>
            <a:spLocks noGrp="1" noRot="1" noChangeArrowheads="1"/>
          </p:cNvSpPr>
          <p:nvPr>
            <p:ph type="body" sz="half" idx="2"/>
          </p:nvPr>
        </p:nvSpPr>
        <p:spPr>
          <a:xfrm>
            <a:off x="4918075" y="549275"/>
            <a:ext cx="3927475" cy="6308725"/>
          </a:xfrm>
          <a:noFill/>
        </p:spPr>
        <p:txBody>
          <a:bodyPr/>
          <a:lstStyle/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ru-RU" sz="2400" b="1" smtClean="0">
                <a:effectLst/>
              </a:rPr>
              <a:t>   </a:t>
            </a:r>
            <a:r>
              <a:rPr lang="ru-RU" b="1" smtClean="0">
                <a:effectLst/>
              </a:rPr>
              <a:t>«Руслан и Людмила» - сказочно-эпическая опера, воспевающая героические странствия, верную любовь, победу добра над злом.</a:t>
            </a:r>
            <a:r>
              <a:rPr lang="ru-RU" smtClean="0">
                <a:effectLst/>
              </a:rPr>
              <a:t> </a:t>
            </a:r>
            <a:r>
              <a:rPr lang="ru-RU" b="1" smtClean="0">
                <a:effectLst/>
              </a:rPr>
              <a:t>Она проникнута народной героикой, величием былинного эпоса, патриотизмом.</a:t>
            </a:r>
          </a:p>
        </p:txBody>
      </p:sp>
      <p:pic>
        <p:nvPicPr>
          <p:cNvPr id="16388" name="Picture 7" descr="RuslanAndLudmil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650" y="404813"/>
            <a:ext cx="4248150" cy="309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7000"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68313" y="244475"/>
            <a:ext cx="8374062" cy="1816100"/>
          </a:xfrm>
          <a:solidFill>
            <a:schemeClr val="accent1"/>
          </a:solidFill>
        </p:spPr>
        <p:txBody>
          <a:bodyPr/>
          <a:lstStyle/>
          <a:p>
            <a:pPr algn="ctr"/>
            <a:r>
              <a:rPr lang="ru-RU" sz="3600" smtClean="0">
                <a:effectLst/>
                <a:latin typeface="Arial" charset="0"/>
              </a:rPr>
              <a:t>Вся опера представляет собой контрастное чередование отдельных красочных картин. </a:t>
            </a:r>
            <a:br>
              <a:rPr lang="ru-RU" sz="3600" smtClean="0">
                <a:effectLst/>
                <a:latin typeface="Arial" charset="0"/>
              </a:rPr>
            </a:br>
            <a:endParaRPr lang="ru-RU" sz="3600" smtClean="0">
              <a:effectLst/>
              <a:latin typeface="Arial" charset="0"/>
            </a:endParaRPr>
          </a:p>
        </p:txBody>
      </p:sp>
      <p:pic>
        <p:nvPicPr>
          <p:cNvPr id="18435" name="Picture 4" descr="986335_normal"/>
          <p:cNvPicPr>
            <a:picLocks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258888" y="1912938"/>
            <a:ext cx="7129462" cy="4737100"/>
          </a:xfrm>
          <a:noFill/>
        </p:spPr>
      </p:pic>
    </p:spTree>
  </p:cSld>
  <p:clrMapOvr>
    <a:masterClrMapping/>
  </p:clrMapOvr>
  <p:transition advClick="0" advTm="7000"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4" descr="986333_normal"/>
          <p:cNvPicPr>
            <a:picLocks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50825" y="908050"/>
            <a:ext cx="8642350" cy="5357813"/>
          </a:xfrm>
          <a:noFill/>
        </p:spPr>
      </p:pic>
    </p:spTree>
  </p:cSld>
  <p:clrMapOvr>
    <a:masterClrMapping/>
  </p:clrMapOvr>
  <p:transition advClick="0" advTm="7000"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5"/>
          <p:cNvPicPr>
            <a:picLocks noChangeAspect="1" noChangeArrowheads="1"/>
          </p:cNvPicPr>
          <p:nvPr>
            <p:ph type="body"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39750" y="476250"/>
            <a:ext cx="3927475" cy="5762625"/>
          </a:xfrm>
        </p:spPr>
      </p:pic>
      <p:pic>
        <p:nvPicPr>
          <p:cNvPr id="23555" name="Picture 6"/>
          <p:cNvPicPr>
            <a:picLocks noChangeAspect="1" noChangeArrowheads="1"/>
          </p:cNvPicPr>
          <p:nvPr>
            <p:ph type="body"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716463" y="404813"/>
            <a:ext cx="3927475" cy="3459162"/>
          </a:xfrm>
        </p:spPr>
      </p:pic>
      <p:pic>
        <p:nvPicPr>
          <p:cNvPr id="23556" name="Picture 9" descr="picture[2]"/>
          <p:cNvPicPr>
            <a:picLocks noChangeAspect="1" noChangeArrowheads="1"/>
          </p:cNvPicPr>
          <p:nvPr>
            <p:ph type="title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4572000" y="3933825"/>
            <a:ext cx="4319588" cy="2732088"/>
          </a:xfrm>
          <a:noFill/>
        </p:spPr>
      </p:pic>
    </p:spTree>
  </p:cSld>
  <p:clrMapOvr>
    <a:masterClrMapping/>
  </p:clrMapOvr>
  <p:transition advClick="0" advTm="7000"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42910" y="214291"/>
            <a:ext cx="8001056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Литература</a:t>
            </a:r>
            <a:r>
              <a:rPr lang="ru-RU" sz="40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музыка и живопись разными средствами создают в нашем сознании художественные образы: произведения литературы- с помощью слова; музыка открывает мир настроений и чувств в мелодии, гармонии и ритме музыкальных звуков; живопись создает разноцветьем красок зримые образы.</a:t>
            </a:r>
          </a:p>
        </p:txBody>
      </p:sp>
    </p:spTree>
  </p:cSld>
  <p:clrMapOvr>
    <a:masterClrMapping/>
  </p:clrMapOvr>
  <p:transition advClick="0" advTm="7000"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1"/>
          <p:cNvSpPr>
            <a:spLocks noChangeArrowheads="1"/>
          </p:cNvSpPr>
          <p:nvPr/>
        </p:nvSpPr>
        <p:spPr bwMode="auto">
          <a:xfrm>
            <a:off x="0" y="1725146"/>
            <a:ext cx="9144000" cy="2336024"/>
          </a:xfrm>
          <a:prstGeom prst="rect">
            <a:avLst/>
          </a:prstGeom>
          <a:noFill/>
          <a:ln w="57150" cap="flat" cmpd="thickThin" algn="ctr">
            <a:noFill/>
            <a:prstDash val="solid"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660066"/>
              </a:buClr>
              <a:buSzPct val="150000"/>
              <a:buFont typeface="Wingdings" pitchFamily="2" charset="2"/>
              <a:buNone/>
              <a:tabLst/>
            </a:pPr>
            <a:r>
              <a:rPr kumimoji="0" lang="ru-RU" sz="54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Прекрасен союз литературы, музыки и живописи!</a:t>
            </a:r>
            <a:endParaRPr kumimoji="0" lang="ru-RU" sz="5400" b="1" i="1" u="none" strike="noStrike" cap="none" normalizeH="0" baseline="0" dirty="0" smtClean="0">
              <a:ln>
                <a:noFill/>
              </a:ln>
              <a:solidFill>
                <a:schemeClr val="accent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 advTm="7000"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рава">
  <a:themeElements>
    <a:clrScheme name="Трава 5">
      <a:dk1>
        <a:srgbClr val="000000"/>
      </a:dk1>
      <a:lt1>
        <a:srgbClr val="CCECFF"/>
      </a:lt1>
      <a:dk2>
        <a:srgbClr val="000000"/>
      </a:dk2>
      <a:lt2>
        <a:srgbClr val="D6EDEE"/>
      </a:lt2>
      <a:accent1>
        <a:srgbClr val="E8F0F4"/>
      </a:accent1>
      <a:accent2>
        <a:srgbClr val="8EAAFA"/>
      </a:accent2>
      <a:accent3>
        <a:srgbClr val="E2F4FF"/>
      </a:accent3>
      <a:accent4>
        <a:srgbClr val="000000"/>
      </a:accent4>
      <a:accent5>
        <a:srgbClr val="F2F6F8"/>
      </a:accent5>
      <a:accent6>
        <a:srgbClr val="809AE3"/>
      </a:accent6>
      <a:hlink>
        <a:srgbClr val="0066FF"/>
      </a:hlink>
      <a:folHlink>
        <a:srgbClr val="9947FD"/>
      </a:folHlink>
    </a:clrScheme>
    <a:fontScheme name="Трава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57150" cap="flat" cmpd="thickThin" algn="ctr">
          <a:solidFill>
            <a:srgbClr val="FF0066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90000"/>
          </a:lnSpc>
          <a:spcBef>
            <a:spcPct val="20000"/>
          </a:spcBef>
          <a:spcAft>
            <a:spcPct val="0"/>
          </a:spcAft>
          <a:buClr>
            <a:srgbClr val="660066"/>
          </a:buClr>
          <a:buSzPct val="150000"/>
          <a:buFont typeface="Wingdings" pitchFamily="2" charset="2"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accent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Bauhaus 93" pitchFamily="8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57150" cap="flat" cmpd="thickThin" algn="ctr">
          <a:solidFill>
            <a:srgbClr val="FF0066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90000"/>
          </a:lnSpc>
          <a:spcBef>
            <a:spcPct val="20000"/>
          </a:spcBef>
          <a:spcAft>
            <a:spcPct val="0"/>
          </a:spcAft>
          <a:buClr>
            <a:srgbClr val="660066"/>
          </a:buClr>
          <a:buSzPct val="150000"/>
          <a:buFont typeface="Wingdings" pitchFamily="2" charset="2"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accent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Bauhaus 93" pitchFamily="82" charset="0"/>
          </a:defRPr>
        </a:defPPr>
      </a:lstStyle>
    </a:lnDef>
  </a:objectDefaults>
  <a:extraClrSchemeLst>
    <a:extraClrScheme>
      <a:clrScheme name="Трава 1">
        <a:dk1>
          <a:srgbClr val="FF9900"/>
        </a:dk1>
        <a:lt1>
          <a:srgbClr val="FFFFFF"/>
        </a:lt1>
        <a:dk2>
          <a:srgbClr val="FFCC66"/>
        </a:dk2>
        <a:lt2>
          <a:srgbClr val="CC6600"/>
        </a:lt2>
        <a:accent1>
          <a:srgbClr val="F05000"/>
        </a:accent1>
        <a:accent2>
          <a:srgbClr val="B28300"/>
        </a:accent2>
        <a:accent3>
          <a:srgbClr val="FFE2B8"/>
        </a:accent3>
        <a:accent4>
          <a:srgbClr val="DADADA"/>
        </a:accent4>
        <a:accent5>
          <a:srgbClr val="F6B3AA"/>
        </a:accent5>
        <a:accent6>
          <a:srgbClr val="A17600"/>
        </a:accent6>
        <a:hlink>
          <a:srgbClr val="99CC00"/>
        </a:hlink>
        <a:folHlink>
          <a:srgbClr val="0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2">
        <a:dk1>
          <a:srgbClr val="BB5F03"/>
        </a:dk1>
        <a:lt1>
          <a:srgbClr val="FFFFFF"/>
        </a:lt1>
        <a:dk2>
          <a:srgbClr val="993300"/>
        </a:dk2>
        <a:lt2>
          <a:srgbClr val="FEEC94"/>
        </a:lt2>
        <a:accent1>
          <a:srgbClr val="FF9900"/>
        </a:accent1>
        <a:accent2>
          <a:srgbClr val="B76A03"/>
        </a:accent2>
        <a:accent3>
          <a:srgbClr val="CAADAA"/>
        </a:accent3>
        <a:accent4>
          <a:srgbClr val="DADADA"/>
        </a:accent4>
        <a:accent5>
          <a:srgbClr val="FFCAAA"/>
        </a:accent5>
        <a:accent6>
          <a:srgbClr val="A65F02"/>
        </a:accent6>
        <a:hlink>
          <a:srgbClr val="FFFF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3">
        <a:dk1>
          <a:srgbClr val="56925A"/>
        </a:dk1>
        <a:lt1>
          <a:srgbClr val="FFFFFF"/>
        </a:lt1>
        <a:dk2>
          <a:srgbClr val="6FB56D"/>
        </a:dk2>
        <a:lt2>
          <a:srgbClr val="FFFFCC"/>
        </a:lt2>
        <a:accent1>
          <a:srgbClr val="2B877C"/>
        </a:accent1>
        <a:accent2>
          <a:srgbClr val="5A9A5F"/>
        </a:accent2>
        <a:accent3>
          <a:srgbClr val="BBD7BA"/>
        </a:accent3>
        <a:accent4>
          <a:srgbClr val="DADADA"/>
        </a:accent4>
        <a:accent5>
          <a:srgbClr val="ACC3BF"/>
        </a:accent5>
        <a:accent6>
          <a:srgbClr val="518B55"/>
        </a:accent6>
        <a:hlink>
          <a:srgbClr val="99FF33"/>
        </a:hlink>
        <a:folHlink>
          <a:srgbClr val="DDFFB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4">
        <a:dk1>
          <a:srgbClr val="006600"/>
        </a:dk1>
        <a:lt1>
          <a:srgbClr val="FFFFFF"/>
        </a:lt1>
        <a:dk2>
          <a:srgbClr val="008000"/>
        </a:dk2>
        <a:lt2>
          <a:srgbClr val="FFFFB7"/>
        </a:lt2>
        <a:accent1>
          <a:srgbClr val="99CC00"/>
        </a:accent1>
        <a:accent2>
          <a:srgbClr val="00CC00"/>
        </a:accent2>
        <a:accent3>
          <a:srgbClr val="AAC0AA"/>
        </a:accent3>
        <a:accent4>
          <a:srgbClr val="DADADA"/>
        </a:accent4>
        <a:accent5>
          <a:srgbClr val="CAE2AA"/>
        </a:accent5>
        <a:accent6>
          <a:srgbClr val="00B900"/>
        </a:accent6>
        <a:hlink>
          <a:srgbClr val="99FF66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5">
        <a:dk1>
          <a:srgbClr val="000000"/>
        </a:dk1>
        <a:lt1>
          <a:srgbClr val="CCECFF"/>
        </a:lt1>
        <a:dk2>
          <a:srgbClr val="000000"/>
        </a:dk2>
        <a:lt2>
          <a:srgbClr val="D6EDEE"/>
        </a:lt2>
        <a:accent1>
          <a:srgbClr val="E8F0F4"/>
        </a:accent1>
        <a:accent2>
          <a:srgbClr val="8EAAFA"/>
        </a:accent2>
        <a:accent3>
          <a:srgbClr val="E2F4FF"/>
        </a:accent3>
        <a:accent4>
          <a:srgbClr val="000000"/>
        </a:accent4>
        <a:accent5>
          <a:srgbClr val="F2F6F8"/>
        </a:accent5>
        <a:accent6>
          <a:srgbClr val="809AE3"/>
        </a:accent6>
        <a:hlink>
          <a:srgbClr val="0066FF"/>
        </a:hlink>
        <a:folHlink>
          <a:srgbClr val="9947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рава 6">
        <a:dk1>
          <a:srgbClr val="48486A"/>
        </a:dk1>
        <a:lt1>
          <a:srgbClr val="FFFFFF"/>
        </a:lt1>
        <a:dk2>
          <a:srgbClr val="000099"/>
        </a:dk2>
        <a:lt2>
          <a:srgbClr val="F8F8F8"/>
        </a:lt2>
        <a:accent1>
          <a:srgbClr val="6699FF"/>
        </a:accent1>
        <a:accent2>
          <a:srgbClr val="0000FF"/>
        </a:accent2>
        <a:accent3>
          <a:srgbClr val="AAAACA"/>
        </a:accent3>
        <a:accent4>
          <a:srgbClr val="DADADA"/>
        </a:accent4>
        <a:accent5>
          <a:srgbClr val="B8CAFF"/>
        </a:accent5>
        <a:accent6>
          <a:srgbClr val="0000E7"/>
        </a:accent6>
        <a:hlink>
          <a:srgbClr val="3DCCFF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7">
        <a:dk1>
          <a:srgbClr val="573F8B"/>
        </a:dk1>
        <a:lt1>
          <a:srgbClr val="FFFFFF"/>
        </a:lt1>
        <a:dk2>
          <a:srgbClr val="666699"/>
        </a:dk2>
        <a:lt2>
          <a:srgbClr val="D9D9FF"/>
        </a:lt2>
        <a:accent1>
          <a:srgbClr val="CC99FF"/>
        </a:accent1>
        <a:accent2>
          <a:srgbClr val="9933FF"/>
        </a:accent2>
        <a:accent3>
          <a:srgbClr val="B8B8CA"/>
        </a:accent3>
        <a:accent4>
          <a:srgbClr val="DADADA"/>
        </a:accent4>
        <a:accent5>
          <a:srgbClr val="E2CAFF"/>
        </a:accent5>
        <a:accent6>
          <a:srgbClr val="8A2DE7"/>
        </a:accent6>
        <a:hlink>
          <a:srgbClr val="99F3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8">
        <a:dk1>
          <a:srgbClr val="000000"/>
        </a:dk1>
        <a:lt1>
          <a:srgbClr val="EAEAEA"/>
        </a:lt1>
        <a:dk2>
          <a:srgbClr val="000000"/>
        </a:dk2>
        <a:lt2>
          <a:srgbClr val="C1C2CB"/>
        </a:lt2>
        <a:accent1>
          <a:srgbClr val="F1F1F7"/>
        </a:accent1>
        <a:accent2>
          <a:srgbClr val="8C8CB4"/>
        </a:accent2>
        <a:accent3>
          <a:srgbClr val="F3F3F3"/>
        </a:accent3>
        <a:accent4>
          <a:srgbClr val="000000"/>
        </a:accent4>
        <a:accent5>
          <a:srgbClr val="F7F7FA"/>
        </a:accent5>
        <a:accent6>
          <a:srgbClr val="7E7EA3"/>
        </a:accent6>
        <a:hlink>
          <a:srgbClr val="A3FFFF"/>
        </a:hlink>
        <a:folHlink>
          <a:srgbClr val="9E99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1939</TotalTime>
  <Words>184</Words>
  <Application>Microsoft Office PowerPoint</Application>
  <PresentationFormat>Экран (4:3)</PresentationFormat>
  <Paragraphs>14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0" baseType="lpstr">
      <vt:lpstr>Bauhaus 93</vt:lpstr>
      <vt:lpstr>Wingdings</vt:lpstr>
      <vt:lpstr>Arial Black</vt:lpstr>
      <vt:lpstr>Arial</vt:lpstr>
      <vt:lpstr>Arial Unicode MS</vt:lpstr>
      <vt:lpstr>Monotype Corsiva</vt:lpstr>
      <vt:lpstr>Трава</vt:lpstr>
      <vt:lpstr>Слайд 1</vt:lpstr>
      <vt:lpstr>Слайд 2</vt:lpstr>
      <vt:lpstr>Иллюстрации к поэме А.С. Пушкина «Руслан и Людмила»</vt:lpstr>
      <vt:lpstr>М.И.Глинка  Опера  «Руслан и Людмила» </vt:lpstr>
      <vt:lpstr> Михаил Иванович Глинка</vt:lpstr>
      <vt:lpstr>История возникновения оперы</vt:lpstr>
      <vt:lpstr>Слайд 7</vt:lpstr>
      <vt:lpstr>Слайд 8</vt:lpstr>
      <vt:lpstr>Вся опера представляет собой контрастное чередование отдельных красочных картин.  </vt:lpstr>
      <vt:lpstr>Слайд 10</vt:lpstr>
      <vt:lpstr>Слайд 11</vt:lpstr>
      <vt:lpstr>Слайд 12</vt:lpstr>
      <vt:lpstr>Слайд 13</vt:lpstr>
    </vt:vector>
  </TitlesOfParts>
  <Company>Homework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Глинка. Руслан и Людмила.</dc:title>
  <dc:creator>Lena</dc:creator>
  <cp:lastModifiedBy>Vika</cp:lastModifiedBy>
  <cp:revision>81</cp:revision>
  <dcterms:created xsi:type="dcterms:W3CDTF">2006-05-18T08:39:19Z</dcterms:created>
  <dcterms:modified xsi:type="dcterms:W3CDTF">2015-11-05T00:17:56Z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TAG2">
    <vt:lpwstr>000800cc0e000000000001023720</vt:lpwstr>
  </property>
</Properties>
</file>