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72" r:id="rId4"/>
    <p:sldId id="273" r:id="rId5"/>
    <p:sldId id="274" r:id="rId6"/>
    <p:sldId id="276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60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4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43FBF-1686-4509-B741-AAD5E0401429}" type="datetimeFigureOut">
              <a:rPr lang="ru-RU" smtClean="0"/>
              <a:t>01.09.2017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5FD01-F76B-40E5-A116-E38E7EE30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876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5FD01-F76B-40E5-A116-E38E7EE3083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036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8859-D1B8-4DF3-8B67-2A6DCD13F240}" type="datetimeFigureOut">
              <a:rPr lang="ru-RU" smtClean="0"/>
              <a:t>01.09.2017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34F9-4E44-4CCD-B717-7CD21E385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875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8859-D1B8-4DF3-8B67-2A6DCD13F240}" type="datetimeFigureOut">
              <a:rPr lang="ru-RU" smtClean="0"/>
              <a:t>01.09.2017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34F9-4E44-4CCD-B717-7CD21E385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310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8859-D1B8-4DF3-8B67-2A6DCD13F240}" type="datetimeFigureOut">
              <a:rPr lang="ru-RU" smtClean="0"/>
              <a:t>01.09.2017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34F9-4E44-4CCD-B717-7CD21E385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836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8859-D1B8-4DF3-8B67-2A6DCD13F240}" type="datetimeFigureOut">
              <a:rPr lang="ru-RU" smtClean="0"/>
              <a:t>01.09.2017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34F9-4E44-4CCD-B717-7CD21E385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257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8859-D1B8-4DF3-8B67-2A6DCD13F240}" type="datetimeFigureOut">
              <a:rPr lang="ru-RU" smtClean="0"/>
              <a:t>01.09.2017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34F9-4E44-4CCD-B717-7CD21E385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311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8859-D1B8-4DF3-8B67-2A6DCD13F240}" type="datetimeFigureOut">
              <a:rPr lang="ru-RU" smtClean="0"/>
              <a:t>01.09.2017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34F9-4E44-4CCD-B717-7CD21E385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191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8859-D1B8-4DF3-8B67-2A6DCD13F240}" type="datetimeFigureOut">
              <a:rPr lang="ru-RU" smtClean="0"/>
              <a:t>01.09.2017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34F9-4E44-4CCD-B717-7CD21E385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287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8859-D1B8-4DF3-8B67-2A6DCD13F240}" type="datetimeFigureOut">
              <a:rPr lang="ru-RU" smtClean="0"/>
              <a:t>01.09.2017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34F9-4E44-4CCD-B717-7CD21E385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389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8859-D1B8-4DF3-8B67-2A6DCD13F240}" type="datetimeFigureOut">
              <a:rPr lang="ru-RU" smtClean="0"/>
              <a:t>01.09.2017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34F9-4E44-4CCD-B717-7CD21E385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549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8859-D1B8-4DF3-8B67-2A6DCD13F240}" type="datetimeFigureOut">
              <a:rPr lang="ru-RU" smtClean="0"/>
              <a:t>01.09.2017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34F9-4E44-4CCD-B717-7CD21E385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495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8859-D1B8-4DF3-8B67-2A6DCD13F240}" type="datetimeFigureOut">
              <a:rPr lang="ru-RU" smtClean="0"/>
              <a:t>01.09.2017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234F9-4E44-4CCD-B717-7CD21E385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21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88859-D1B8-4DF3-8B67-2A6DCD13F240}" type="datetimeFigureOut">
              <a:rPr lang="ru-RU" smtClean="0"/>
              <a:t>01.09.2017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234F9-4E44-4CCD-B717-7CD21E385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70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andia.ru/text/category/bulava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ndia.ru/text/category/munitcipalmznie_rajoni/" TargetMode="External"/><Relationship Id="rId2" Type="http://schemas.openxmlformats.org/officeDocument/2006/relationships/hyperlink" Target="http://www.pandia.ru/text/category/gorodskie_okruga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andia.ru/text/category/selmzskie_poseleniya/" TargetMode="External"/><Relationship Id="rId4" Type="http://schemas.openxmlformats.org/officeDocument/2006/relationships/hyperlink" Target="http://www.pandia.ru/text/category/gorodskoe_poseleni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etaprom.ru/factories/azkpa.html" TargetMode="External"/><Relationship Id="rId5" Type="http://schemas.openxmlformats.org/officeDocument/2006/relationships/hyperlink" Target="http://www.metaprom.ru/factories/pressmash.html" TargetMode="External"/><Relationship Id="rId4" Type="http://schemas.openxmlformats.org/officeDocument/2006/relationships/hyperlink" Target="http://www.metaprom.ru/factories/donpressmash.html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etaprom.ru/factories/gidroprivod.html" TargetMode="External"/><Relationship Id="rId3" Type="http://schemas.openxmlformats.org/officeDocument/2006/relationships/hyperlink" Target="http://www.metaprom.ru/factories/rostvertol.html" TargetMode="External"/><Relationship Id="rId7" Type="http://schemas.openxmlformats.org/officeDocument/2006/relationships/hyperlink" Target="http://www.metaprom.ru/factories/doneceskavator.html" TargetMode="External"/><Relationship Id="rId2" Type="http://schemas.openxmlformats.org/officeDocument/2006/relationships/hyperlink" Target="http://www.metaprom.ru/factories/rostselmash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etaprom.ru/factories/tkz.html" TargetMode="External"/><Relationship Id="rId5" Type="http://schemas.openxmlformats.org/officeDocument/2006/relationships/hyperlink" Target="http://www.metaprom.ru/factories/azkpa.html" TargetMode="External"/><Relationship Id="rId4" Type="http://schemas.openxmlformats.org/officeDocument/2006/relationships/hyperlink" Target="http://www.metaprom.ru/factories/nevz.html" TargetMode="External"/><Relationship Id="rId9" Type="http://schemas.openxmlformats.org/officeDocument/2006/relationships/hyperlink" Target="http://www.metaprom.ru/factories/donpressmash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taprom.ru/factories/nzsp.html" TargetMode="External"/><Relationship Id="rId7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etaprom.ru/factories/darus.html" TargetMode="External"/><Relationship Id="rId5" Type="http://schemas.openxmlformats.org/officeDocument/2006/relationships/hyperlink" Target="http://www.metaprom.ru/factories/empils.html" TargetMode="External"/><Relationship Id="rId4" Type="http://schemas.openxmlformats.org/officeDocument/2006/relationships/hyperlink" Target="http://www.metaprom.ru/factories/kamenskvolokno.html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hyperlink" Target="http://www.metaprom.ru/factories/donugol.html" TargetMode="External"/><Relationship Id="rId7" Type="http://schemas.openxmlformats.org/officeDocument/2006/relationships/image" Target="../media/image27.png"/><Relationship Id="rId2" Type="http://schemas.openxmlformats.org/officeDocument/2006/relationships/hyperlink" Target="http://www.metaprom.ru/factories/gukovugol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://www.metaprom.ru/factories/sulinantratscit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taprom.ru/regions/rostovskaya-obl.html" TargetMode="External"/><Relationship Id="rId2" Type="http://schemas.openxmlformats.org/officeDocument/2006/relationships/hyperlink" Target="http://www.pandia.ru/text/77/379/98081.php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zsro.ru/region/histor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Ростовская область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599" y="6165304"/>
            <a:ext cx="6400800" cy="40689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Учитель </a:t>
            </a:r>
            <a:r>
              <a:rPr lang="ru-RU" sz="2000" dirty="0" err="1" smtClean="0"/>
              <a:t>Аббасова</a:t>
            </a:r>
            <a:r>
              <a:rPr lang="ru-RU" sz="2000" dirty="0" smtClean="0"/>
              <a:t> </a:t>
            </a:r>
            <a:r>
              <a:rPr lang="ru-RU" sz="2000" dirty="0"/>
              <a:t>Т</a:t>
            </a:r>
            <a:r>
              <a:rPr lang="ru-RU" sz="2000" dirty="0" smtClean="0"/>
              <a:t>атьяна </a:t>
            </a:r>
            <a:r>
              <a:rPr lang="ru-RU" sz="2000" dirty="0" smtClean="0"/>
              <a:t>Фёдоровна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88640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Ростовская область </a:t>
            </a:r>
            <a:r>
              <a:rPr lang="ru-RU" dirty="0" err="1" smtClean="0">
                <a:solidFill>
                  <a:srgbClr val="7030A0"/>
                </a:solidFill>
              </a:rPr>
              <a:t>Мартыновский</a:t>
            </a:r>
            <a:r>
              <a:rPr lang="ru-RU" dirty="0" smtClean="0">
                <a:solidFill>
                  <a:srgbClr val="7030A0"/>
                </a:solidFill>
              </a:rPr>
              <a:t> район</a:t>
            </a:r>
          </a:p>
          <a:p>
            <a:endParaRPr lang="ru-RU" dirty="0">
              <a:solidFill>
                <a:srgbClr val="7030A0"/>
              </a:solidFill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</a:rPr>
              <a:t>Муниципальное бюджетное общеобразовательное учреждение 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</a:rPr>
              <a:t>средняя общеобразовательная школа № 1 сл. Большая </a:t>
            </a:r>
            <a:r>
              <a:rPr lang="ru-RU" dirty="0" err="1" smtClean="0">
                <a:solidFill>
                  <a:srgbClr val="7030A0"/>
                </a:solidFill>
              </a:rPr>
              <a:t>Мартыновка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53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24128" y="764704"/>
            <a:ext cx="32403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Ростовская область, как административная единица, образована на основании постановления ЦИК СССР от 13 сентября 1937 года. Площадь территории составляет 100,8 тыс. кв. км.</a:t>
            </a:r>
          </a:p>
          <a:p>
            <a:r>
              <a:rPr lang="ru-RU" dirty="0" smtClean="0"/>
              <a:t>Ростовская область находится на границе Восточно-Европейской равнины и </a:t>
            </a:r>
            <a:r>
              <a:rPr lang="ru-RU" dirty="0" err="1" smtClean="0"/>
              <a:t>Предкавказья</a:t>
            </a:r>
            <a:r>
              <a:rPr lang="ru-RU" dirty="0" smtClean="0"/>
              <a:t>. В основном на ее территории преобладает равнинный рельеф. Средняя высота области составляет 125 метров (средняя высота Русской равнины - 140 метров).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6154"/>
            <a:ext cx="5606903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6114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8408" y="235698"/>
            <a:ext cx="4813912" cy="588640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О флаге Ростовской области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20187"/>
            <a:ext cx="2160240" cy="1442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38408" y="764704"/>
            <a:ext cx="62646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Флаг Ростовской области представляет собой прямоугольное полотнище из трех равновеликих горизонтальных полос: верхней - синего, средней - желтого и нижней - алого цвета. Вертикально вдоль древка расположена белая полоса, составляющая 1/5 часть ширины флага. Отношение ширины флага к его длине 2:3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2262063"/>
            <a:ext cx="39039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2400" b="1" dirty="0">
                <a:solidFill>
                  <a:srgbClr val="7030A0"/>
                </a:solidFill>
              </a:rPr>
              <a:t>О гербе Ростовской области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968692"/>
            <a:ext cx="2052000" cy="2161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4131" y="2584770"/>
            <a:ext cx="6807006" cy="4029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Герб Ростовской области представляет собой геральдический щит, в лазоревом (голубом) поле которого - серебряный столб с поставленной на лазоревый волнистый пояс червленой (красной) крепостной стеной о трех башнях, из которых средняя - выше; в оконечности - золотой колос, накрывающий лазоревый волнистый пояс.</a:t>
            </a:r>
          </a:p>
          <a:p>
            <a:pPr fontAlgn="base">
              <a:spcBef>
                <a:spcPts val="1875"/>
              </a:spcBef>
              <a:spcAft>
                <a:spcPts val="1875"/>
              </a:spcAf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Столб сопровожден историческими донскими регалиями: справа - серебряным перначом поверх серебряных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бобылева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хвоста и насеки накрест; слева - серебряной </a:t>
            </a:r>
            <a:r>
              <a:rPr lang="ru-RU" sz="1600" u="sng" dirty="0">
                <a:latin typeface="Times New Roman" pitchFamily="18" charset="0"/>
                <a:cs typeface="Times New Roman" pitchFamily="18" charset="0"/>
                <a:hlinkClick r:id="rId4" tooltip="Булава"/>
              </a:rPr>
              <a:t>булавой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поверх таковых же насеки с орлом и бунчука накрест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Щитодержатель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- возникающий над щитом черный двуглавый орел с золотыми клювами и червлеными языками, имеющий на каждой из голов Российскую императорскую корону и увенчанный посередине большой Российской короной с лазоревыми лентами. За щитом - четыре сложенных накрест Флага Ростовской области на золотых знаменных древках с копейными наконечниками, шнурами и кистями. Знаменные древки перевиты лентой ордена Ленина.</a:t>
            </a:r>
            <a:endParaRPr lang="ru-RU" sz="1600" dirty="0" smtClean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426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Bef>
                <a:spcPct val="20000"/>
              </a:spcBef>
            </a:pPr>
            <a:r>
              <a:rPr lang="ru-RU" sz="2000" b="1" dirty="0">
                <a:solidFill>
                  <a:srgbClr val="7030A0"/>
                </a:solidFill>
                <a:latin typeface="Arial"/>
                <a:ea typeface="Times New Roman"/>
                <a:cs typeface="+mn-cs"/>
              </a:rPr>
              <a:t>Гимн Ростовской области</a:t>
            </a:r>
            <a: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25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fontAlgn="base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 </a:t>
            </a:r>
            <a:endParaRPr lang="ru-RU" sz="4000" dirty="0" smtClean="0">
              <a:effectLst/>
              <a:latin typeface="Times New Roman"/>
              <a:ea typeface="Times New Roman"/>
            </a:endParaRPr>
          </a:p>
          <a:p>
            <a:pPr marL="0" indent="0" fontAlgn="base">
              <a:buNone/>
            </a:pPr>
            <a:r>
              <a:rPr lang="ru-RU" b="1" u="sng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Православный Тихий Дон</a:t>
            </a: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 </a:t>
            </a:r>
            <a:b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/>
            </a:r>
            <a:b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Всколыхнулся, взволновался </a:t>
            </a:r>
            <a:b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Православный Тихий Дон. </a:t>
            </a:r>
            <a:b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И послушно отозвался </a:t>
            </a:r>
            <a:b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На призыв свободы он. </a:t>
            </a:r>
            <a:b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/>
            </a:r>
            <a:b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Зеленеет степь донская, </a:t>
            </a:r>
            <a:b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Золотятся волны нив. </a:t>
            </a:r>
            <a:b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И с простора, слух лаская, </a:t>
            </a:r>
            <a:b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Вольный слышится призыв. </a:t>
            </a:r>
            <a:b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/>
            </a:r>
            <a:b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Славься, Дон, и в наши годы </a:t>
            </a:r>
            <a:b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В память вольной старины, </a:t>
            </a:r>
            <a:b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В час невзгоды - честь свободы </a:t>
            </a:r>
            <a:b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Отстоят твои сыны</a:t>
            </a:r>
            <a:endParaRPr lang="ru-RU" sz="40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560" y="1988840"/>
            <a:ext cx="4529360" cy="4007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535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036474" cy="6858000"/>
          </a:xfrm>
        </p:spPr>
        <p:txBody>
          <a:bodyPr>
            <a:noAutofit/>
          </a:bodyPr>
          <a:lstStyle/>
          <a:p>
            <a:pPr fontAlgn="base">
              <a:spcBef>
                <a:spcPts val="1875"/>
              </a:spcBef>
              <a:spcAft>
                <a:spcPts val="1875"/>
              </a:spcAft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Население области - 4276,4 тыс. человек (данные переписи 2010 года). Из них в городах проживают 2876,3  тыс. человек, в сельской местности - 1400,1 тыс. человек. 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fontAlgn="base">
              <a:spcBef>
                <a:spcPts val="1875"/>
              </a:spcBef>
              <a:spcAft>
                <a:spcPts val="1875"/>
              </a:spcAft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Плотность населения – 42,5 чел. на 1 кв. км.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fontAlgn="base">
              <a:spcBef>
                <a:spcPts val="1875"/>
              </a:spcBef>
              <a:spcAft>
                <a:spcPts val="1875"/>
              </a:spcAft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По национальному составу 89,3% населения области составляют русские, 2,7% - украинцы, 2,5% - армяне, 0,6% - белорусы, в целом в области проживают представители более 150 национальностей и народностей.  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fontAlgn="base">
              <a:spcBef>
                <a:spcPts val="1875"/>
              </a:spcBef>
              <a:spcAft>
                <a:spcPts val="1875"/>
              </a:spcAft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Трудоспособное население составляет около 70% от общей численности.  На 1000 человек среднее специальное образование имеют 300, среднее общее образование - 400, неполное среднее - 87, высшее - 190 человек, незаконченное высшее - 12.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fontAlgn="base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В состав Ростовской области входят 463 муниципальных образования, состоящих из 12 </a:t>
            </a:r>
            <a:r>
              <a:rPr lang="ru-RU" sz="1600" u="sng" dirty="0" smtClean="0">
                <a:solidFill>
                  <a:srgbClr val="743399"/>
                </a:solidFill>
                <a:effectLst/>
                <a:latin typeface="Arial"/>
                <a:ea typeface="Times New Roman"/>
                <a:cs typeface="Times New Roman"/>
                <a:hlinkClick r:id="rId2" tooltip="Городские округа"/>
              </a:rPr>
              <a:t>городских округов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, 43 </a:t>
            </a:r>
            <a:r>
              <a:rPr lang="ru-RU" sz="1600" u="sng" dirty="0" smtClean="0">
                <a:solidFill>
                  <a:srgbClr val="743399"/>
                </a:solidFill>
                <a:effectLst/>
                <a:latin typeface="Arial"/>
                <a:ea typeface="Times New Roman"/>
                <a:cs typeface="Times New Roman"/>
                <a:hlinkClick r:id="rId3" tooltip="Муниципальные районы"/>
              </a:rPr>
              <a:t>муниципальных районов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, 18 </a:t>
            </a:r>
            <a:r>
              <a:rPr lang="ru-RU" sz="1600" u="sng" dirty="0" smtClean="0">
                <a:solidFill>
                  <a:srgbClr val="743399"/>
                </a:solidFill>
                <a:effectLst/>
                <a:latin typeface="Arial"/>
                <a:ea typeface="Times New Roman"/>
                <a:cs typeface="Times New Roman"/>
                <a:hlinkClick r:id="rId4" tooltip="Городское поселение"/>
              </a:rPr>
              <a:t>городских поселений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, 390 </a:t>
            </a:r>
            <a:r>
              <a:rPr lang="ru-RU" sz="1600" u="sng" dirty="0" smtClean="0">
                <a:solidFill>
                  <a:srgbClr val="743399"/>
                </a:solidFill>
                <a:effectLst/>
                <a:latin typeface="Arial"/>
                <a:ea typeface="Times New Roman"/>
                <a:cs typeface="Times New Roman"/>
                <a:hlinkClick r:id="rId5" tooltip="Сельские поселения"/>
              </a:rPr>
              <a:t>сельских поселений</a:t>
            </a:r>
            <a:r>
              <a:rPr lang="ru-RU" sz="1600" dirty="0" smtClean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.</a:t>
            </a:r>
            <a:endParaRPr lang="ru-RU" sz="1600" dirty="0">
              <a:ea typeface="Calibri"/>
              <a:cs typeface="Times New Roman"/>
            </a:endParaRPr>
          </a:p>
          <a:p>
            <a:pPr marL="0" indent="0" fontAlgn="base">
              <a:lnSpc>
                <a:spcPct val="115000"/>
              </a:lnSpc>
              <a:spcBef>
                <a:spcPts val="1875"/>
              </a:spcBef>
              <a:spcAft>
                <a:spcPts val="1875"/>
              </a:spcAft>
              <a:buNone/>
            </a:pPr>
            <a:endParaRPr lang="ru-RU" sz="1600" dirty="0">
              <a:ea typeface="Calibri"/>
              <a:cs typeface="Times New Roman"/>
            </a:endParaRP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042213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16016" y="548680"/>
            <a:ext cx="4320480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15000"/>
              </a:lnSpc>
              <a:spcBef>
                <a:spcPts val="1875"/>
              </a:spcBef>
              <a:spcAft>
                <a:spcPts val="1875"/>
              </a:spcAft>
            </a:pPr>
            <a:r>
              <a:rPr lang="ru-RU" sz="1600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Административный центр Ростовской области - город Ростов-на-Дону с населением свыше 1 млн. человек - крупный промышленный, культурный и научный центр, речной порт, важный транспортный узел. В 2002 году город приобрел дополнительное политическое и экономическое значение как столица Южного федерального округа.</a:t>
            </a:r>
            <a:endParaRPr lang="ru-RU" sz="16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3" y="17392"/>
            <a:ext cx="4511675" cy="338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" y="3974916"/>
            <a:ext cx="4479205" cy="2883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974916"/>
            <a:ext cx="4211961" cy="2883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9704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2684" y="5733256"/>
            <a:ext cx="5904656" cy="98072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4500" dirty="0"/>
              <a:t>На западе Ростовская область граничит с суверенным государством Украиной. Протяженность границы - 660 километров.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3349" cy="3102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20072" y="476673"/>
            <a:ext cx="37444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Подавляющая часть границ Ростовской области - сухопутные. Лишь на крайнем юго-западе она омывается водами Таганрогского залива и Азовского моря, на востоке - Цимлянского водохранилища.  </a:t>
            </a:r>
            <a:endParaRPr lang="ru-RU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025" y="3117415"/>
            <a:ext cx="6657975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861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0"/>
            <a:ext cx="9141363" cy="1417638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0070C0"/>
                </a:solidFill>
              </a:rPr>
              <a:t>По территории области протекает одна из крупнейших рек Европы  – Дон, которая соединяется каналом с Волгой и образует единую транспортную сеть Европейской части России. Судоходны и основные его притоки – реки Северский Донец и </a:t>
            </a:r>
            <a:r>
              <a:rPr lang="ru-RU" sz="2000" dirty="0" err="1">
                <a:solidFill>
                  <a:srgbClr val="0070C0"/>
                </a:solidFill>
              </a:rPr>
              <a:t>Маныч</a:t>
            </a:r>
            <a:r>
              <a:rPr lang="ru-RU" sz="2000" dirty="0">
                <a:solidFill>
                  <a:srgbClr val="0070C0"/>
                </a:solidFill>
              </a:rPr>
              <a:t>.</a:t>
            </a:r>
            <a:br>
              <a:rPr lang="ru-RU" sz="2000" dirty="0">
                <a:solidFill>
                  <a:srgbClr val="0070C0"/>
                </a:solidFill>
              </a:rPr>
            </a:b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4384"/>
            <a:ext cx="4657204" cy="2783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075" y="1196752"/>
            <a:ext cx="4139952" cy="24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8517"/>
            <a:ext cx="4699239" cy="2465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74384"/>
            <a:ext cx="4185930" cy="281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069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Промышленность Ростовской области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210373"/>
            <a:ext cx="9144000" cy="76410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800" dirty="0" smtClean="0"/>
              <a:t>Ведущее место в России принадлежит тяжёлому вертолётостроению и производству навигационных систем для судов. На выпуске тяжелых вертолётов Ми-26 и Ми-26Т специализируется РВПК ОАО «Роствертол». </a:t>
            </a: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1259"/>
            <a:ext cx="4518778" cy="258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64626" y="2570269"/>
            <a:ext cx="1543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Росвертол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994" y="551258"/>
            <a:ext cx="4601007" cy="258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660232" y="2348880"/>
            <a:ext cx="1696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Ростовская АЭС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13481" y="4221088"/>
            <a:ext cx="44935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АО «Таганрогский завод «Прибой» специализируется на разработке и серийном изготовлении гидроакустического вооружения для ВМФ. Продукцией завода оснащены надводные корабли ВМФ, использующие гидроакустические средства.</a:t>
            </a: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98747"/>
            <a:ext cx="4283968" cy="2859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39823" y="6488668"/>
            <a:ext cx="1810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Завод «Прибой»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540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89" y="0"/>
            <a:ext cx="4507223" cy="3235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2865853"/>
            <a:ext cx="3733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Таганрогский автомобильный завод</a:t>
            </a:r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919" y="4164096"/>
            <a:ext cx="4429899" cy="269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406" y="0"/>
            <a:ext cx="4418068" cy="3235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52459" y="2790202"/>
            <a:ext cx="3964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Таганрогский металлургический завод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60" y="4157880"/>
            <a:ext cx="4512294" cy="2699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-26573" y="6216539"/>
            <a:ext cx="4660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Новочеркасский</a:t>
            </a:r>
            <a:r>
              <a:rPr lang="ru-RU" dirty="0" smtClean="0">
                <a:solidFill>
                  <a:srgbClr val="FFFF00"/>
                </a:solidFill>
              </a:rPr>
              <a:t> электровозостроительный 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завод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919" y="6525235"/>
            <a:ext cx="1506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Г. Волгодонск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3349756"/>
            <a:ext cx="91548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На </a:t>
            </a:r>
            <a:r>
              <a:rPr lang="ru-RU" sz="1600" dirty="0"/>
              <a:t>предприятиях области выпускается 100% производимых в стране магистральных </a:t>
            </a:r>
            <a:r>
              <a:rPr lang="ru-RU" sz="1600" dirty="0" smtClean="0"/>
              <a:t>электровозов. </a:t>
            </a:r>
            <a:r>
              <a:rPr lang="ru-RU" sz="1600" dirty="0"/>
              <a:t>На долю области приходится </a:t>
            </a:r>
            <a:r>
              <a:rPr lang="ru-RU" sz="1600" dirty="0" smtClean="0"/>
              <a:t>  15%  </a:t>
            </a:r>
            <a:r>
              <a:rPr lang="ru-RU" sz="1600" dirty="0"/>
              <a:t>производственных мощностей по </a:t>
            </a:r>
            <a:r>
              <a:rPr lang="ru-RU" sz="1600" dirty="0" smtClean="0"/>
              <a:t>производству  </a:t>
            </a:r>
            <a:r>
              <a:rPr lang="ru-RU" sz="1600" dirty="0"/>
              <a:t>стальных труб, 16,5% производимых в России чёрных металлов.</a:t>
            </a:r>
          </a:p>
        </p:txBody>
      </p:sp>
    </p:spTree>
    <p:extLst>
      <p:ext uri="{BB962C8B-B14F-4D97-AF65-F5344CB8AC3E}">
        <p14:creationId xmlns:p14="http://schemas.microsoft.com/office/powerpoint/2010/main" val="194062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" y="50322"/>
            <a:ext cx="4278897" cy="319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45768"/>
            <a:ext cx="4716016" cy="3301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16016" y="3861048"/>
            <a:ext cx="2988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Завод «Красный котельщик»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99046" y="2785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На предприятиях области выпускается 100% производимых в стране  паровых котлов, три четверти зерноуборочных комбайнов, приходится около 50% производственных мощностей по производству культиваторов.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36512" y="3645024"/>
            <a:ext cx="43204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Энергетическое машиностроение и </a:t>
            </a:r>
            <a:r>
              <a:rPr lang="ru-RU" b="1" dirty="0" smtClean="0"/>
              <a:t>станкостроение </a:t>
            </a:r>
            <a:r>
              <a:rPr lang="ru-RU" dirty="0" smtClean="0"/>
              <a:t>представлены </a:t>
            </a:r>
            <a:r>
              <a:rPr lang="ru-RU" dirty="0"/>
              <a:t>акционерными обществами «</a:t>
            </a:r>
            <a:r>
              <a:rPr lang="ru-RU" dirty="0" err="1"/>
              <a:t>Атоммаш</a:t>
            </a:r>
            <a:r>
              <a:rPr lang="ru-RU" dirty="0"/>
              <a:t>» и «Красный котельщик», поставляющими котельное оборудование и изделия  для теплоэнергетики в 223 страны мира, а также </a:t>
            </a:r>
            <a:r>
              <a:rPr lang="ru-RU" dirty="0">
                <a:hlinkClick r:id="rId4"/>
              </a:rPr>
              <a:t>«</a:t>
            </a:r>
            <a:r>
              <a:rPr lang="ru-RU" dirty="0" err="1">
                <a:hlinkClick r:id="rId4"/>
              </a:rPr>
              <a:t>Донпрессмаш</a:t>
            </a:r>
            <a:r>
              <a:rPr lang="ru-RU" dirty="0">
                <a:hlinkClick r:id="rId4"/>
              </a:rPr>
              <a:t>»</a:t>
            </a:r>
            <a:r>
              <a:rPr lang="ru-RU" dirty="0"/>
              <a:t>, </a:t>
            </a:r>
            <a:r>
              <a:rPr lang="ru-RU" dirty="0">
                <a:hlinkClick r:id="rId5"/>
              </a:rPr>
              <a:t>«Таганрогский завод «</a:t>
            </a:r>
            <a:r>
              <a:rPr lang="ru-RU" dirty="0" err="1">
                <a:hlinkClick r:id="rId5"/>
              </a:rPr>
              <a:t>Прессмаш</a:t>
            </a:r>
            <a:r>
              <a:rPr lang="ru-RU" dirty="0">
                <a:hlinkClick r:id="rId5"/>
              </a:rPr>
              <a:t>»</a:t>
            </a:r>
            <a:r>
              <a:rPr lang="ru-RU" dirty="0"/>
              <a:t>, </a:t>
            </a:r>
            <a:r>
              <a:rPr lang="ru-RU" dirty="0">
                <a:hlinkClick r:id="rId6"/>
              </a:rPr>
              <a:t>«Азовский завод КПА»</a:t>
            </a:r>
            <a:r>
              <a:rPr lang="ru-RU" dirty="0"/>
              <a:t>, «Десятый подшипниковый завод». 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0339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32656"/>
            <a:ext cx="8712968" cy="530614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Машиностроение и металлообработка:</a:t>
            </a:r>
            <a:br>
              <a:rPr lang="ru-RU" b="1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hlinkClick r:id="rId2"/>
              </a:rPr>
              <a:t>Ростсельмаш</a:t>
            </a:r>
            <a:r>
              <a:rPr lang="ru-RU" dirty="0"/>
              <a:t> – крупнейший производитель сельхозтехники в России</a:t>
            </a:r>
            <a:r>
              <a:rPr lang="ru-RU" dirty="0" smtClean="0"/>
              <a:t>;</a:t>
            </a:r>
            <a:endParaRPr lang="ru-RU" dirty="0"/>
          </a:p>
          <a:p>
            <a:pPr algn="l"/>
            <a:r>
              <a:rPr lang="ru-RU" dirty="0"/>
              <a:t> </a:t>
            </a:r>
            <a:r>
              <a:rPr lang="ru-RU" dirty="0">
                <a:hlinkClick r:id="rId3"/>
              </a:rPr>
              <a:t>Роствертол</a:t>
            </a:r>
            <a:r>
              <a:rPr lang="ru-RU" dirty="0"/>
              <a:t> – производство и ремонт </a:t>
            </a:r>
            <a:r>
              <a:rPr lang="ru-RU" dirty="0" smtClean="0"/>
              <a:t>вертолетов;</a:t>
            </a:r>
            <a:endParaRPr lang="ru-RU" dirty="0"/>
          </a:p>
          <a:p>
            <a:pPr algn="l"/>
            <a:r>
              <a:rPr lang="ru-RU" dirty="0" smtClean="0">
                <a:hlinkClick r:id="rId4"/>
              </a:rPr>
              <a:t>НЭВЗ </a:t>
            </a:r>
            <a:r>
              <a:rPr lang="ru-RU" dirty="0">
                <a:hlinkClick r:id="rId4"/>
              </a:rPr>
              <a:t>– </a:t>
            </a:r>
            <a:r>
              <a:rPr lang="ru-RU" dirty="0" err="1">
                <a:hlinkClick r:id="rId4"/>
              </a:rPr>
              <a:t>Новочеркасский</a:t>
            </a:r>
            <a:r>
              <a:rPr lang="ru-RU" dirty="0">
                <a:hlinkClick r:id="rId4"/>
              </a:rPr>
              <a:t> электровозостроительный завод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hlinkClick r:id="rId5"/>
              </a:rPr>
              <a:t>Азовский </a:t>
            </a:r>
            <a:r>
              <a:rPr lang="ru-RU" dirty="0">
                <a:hlinkClick r:id="rId5"/>
              </a:rPr>
              <a:t>завод КПА</a:t>
            </a:r>
            <a:r>
              <a:rPr lang="ru-RU" dirty="0"/>
              <a:t> - один из лидеров в России в области энергетического машиностроения и станкостроения.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hlinkClick r:id="rId6"/>
              </a:rPr>
              <a:t>Красный </a:t>
            </a:r>
            <a:r>
              <a:rPr lang="ru-RU" dirty="0">
                <a:hlinkClick r:id="rId6"/>
              </a:rPr>
              <a:t>котельщик</a:t>
            </a:r>
            <a:r>
              <a:rPr lang="ru-RU" dirty="0"/>
              <a:t> – энергетические и отопительные котлы;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hlinkClick r:id="rId7"/>
              </a:rPr>
              <a:t>Донецкий </a:t>
            </a:r>
            <a:r>
              <a:rPr lang="ru-RU" dirty="0">
                <a:hlinkClick r:id="rId7"/>
              </a:rPr>
              <a:t>экскаватор</a:t>
            </a:r>
            <a:r>
              <a:rPr lang="ru-RU" dirty="0"/>
              <a:t> – Донецкий экскаваторный завод;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hlinkClick r:id="rId8"/>
              </a:rPr>
              <a:t>Шахтинский </a:t>
            </a:r>
            <a:r>
              <a:rPr lang="ru-RU" dirty="0">
                <a:hlinkClick r:id="rId8"/>
              </a:rPr>
              <a:t>завод Гидропривод</a:t>
            </a:r>
            <a:r>
              <a:rPr lang="ru-RU" dirty="0"/>
              <a:t> (г. Шахты) – производство гидравлического оборудования</a:t>
            </a:r>
            <a:r>
              <a:rPr lang="ru-RU" dirty="0" smtClean="0"/>
              <a:t>;</a:t>
            </a:r>
            <a:endParaRPr lang="ru-RU" dirty="0"/>
          </a:p>
          <a:p>
            <a:pPr algn="l"/>
            <a:r>
              <a:rPr lang="ru-RU" dirty="0"/>
              <a:t> </a:t>
            </a:r>
            <a:r>
              <a:rPr lang="ru-RU" dirty="0" err="1">
                <a:hlinkClick r:id="rId9"/>
              </a:rPr>
              <a:t>Донпрессмаш</a:t>
            </a:r>
            <a:r>
              <a:rPr lang="ru-RU" dirty="0"/>
              <a:t> (г. Азов) – завод по производству кузнечно-прессового оборудования;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0070C0"/>
                </a:solidFill>
              </a:rPr>
              <a:t>10-ПЗ</a:t>
            </a:r>
            <a:r>
              <a:rPr lang="ru-RU" dirty="0">
                <a:solidFill>
                  <a:srgbClr val="0070C0"/>
                </a:solidFill>
              </a:rPr>
              <a:t>, ОАО </a:t>
            </a:r>
            <a:r>
              <a:rPr lang="ru-RU" dirty="0"/>
              <a:t>– Десятый подшипниковый завод.</a:t>
            </a:r>
          </a:p>
        </p:txBody>
      </p:sp>
    </p:spTree>
    <p:extLst>
      <p:ext uri="{BB962C8B-B14F-4D97-AF65-F5344CB8AC3E}">
        <p14:creationId xmlns:p14="http://schemas.microsoft.com/office/powerpoint/2010/main" val="1810751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6" y="19725"/>
            <a:ext cx="2743200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59224" y="0"/>
            <a:ext cx="63847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Химическая промышленность Ростовской области</a:t>
            </a: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2759224" y="1052736"/>
            <a:ext cx="63509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hlinkClick r:id="rId3"/>
              </a:rPr>
              <a:t>Новочеркасский</a:t>
            </a:r>
            <a:r>
              <a:rPr lang="ru-RU" dirty="0" smtClean="0">
                <a:hlinkClick r:id="rId3"/>
              </a:rPr>
              <a:t> завод синтетических продуктов, ОАО (НЗСП)</a:t>
            </a:r>
            <a:r>
              <a:rPr lang="ru-RU" dirty="0" smtClean="0"/>
              <a:t> - производство метанола, формалина, электроизоляционных материалов и пенообразователей.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3418114"/>
            <a:ext cx="7164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hlinkClick r:id="rId4"/>
              </a:rPr>
              <a:t>Каменскволокно</a:t>
            </a:r>
            <a:r>
              <a:rPr lang="ru-RU" dirty="0" smtClean="0">
                <a:hlinkClick r:id="rId4"/>
              </a:rPr>
              <a:t>, ОАО</a:t>
            </a:r>
            <a:r>
              <a:rPr lang="ru-RU" dirty="0" smtClean="0"/>
              <a:t> – производитель синтетических волокон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5373216"/>
            <a:ext cx="5004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hlinkClick r:id="rId5"/>
              </a:rPr>
              <a:t>Эмпилс</a:t>
            </a:r>
            <a:r>
              <a:rPr lang="ru-RU" dirty="0" smtClean="0">
                <a:hlinkClick r:id="rId5"/>
              </a:rPr>
              <a:t>, ЗАО</a:t>
            </a:r>
            <a:r>
              <a:rPr lang="ru-RU" dirty="0" smtClean="0"/>
              <a:t> – производитель ЛКМ.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990283" y="2888069"/>
            <a:ext cx="6127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hlinkClick r:id="rId6"/>
              </a:rPr>
              <a:t>Дарус</a:t>
            </a:r>
            <a:r>
              <a:rPr lang="ru-RU" dirty="0" smtClean="0">
                <a:hlinkClick r:id="rId6"/>
              </a:rPr>
              <a:t>, ОАО</a:t>
            </a:r>
            <a:r>
              <a:rPr lang="ru-RU" dirty="0" smtClean="0"/>
              <a:t> – производитель ЛКМ и материалов для обустройства дорог.</a:t>
            </a:r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4154292"/>
            <a:ext cx="4185762" cy="264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7855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5036" y="188640"/>
            <a:ext cx="3283354" cy="1844824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b="1" dirty="0"/>
              <a:t>Угледобыча:</a:t>
            </a: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600" b="1" dirty="0" smtClean="0"/>
              <a:t> </a:t>
            </a:r>
            <a:r>
              <a:rPr lang="ru-RU" sz="1600" dirty="0" smtClean="0"/>
              <a:t>•</a:t>
            </a:r>
            <a:r>
              <a:rPr lang="ru-RU" sz="1600" dirty="0"/>
              <a:t> </a:t>
            </a:r>
            <a:r>
              <a:rPr lang="ru-RU" sz="1600" dirty="0" err="1">
                <a:hlinkClick r:id="rId2"/>
              </a:rPr>
              <a:t>Гуковоуголь</a:t>
            </a:r>
            <a:r>
              <a:rPr lang="ru-RU" sz="1600" dirty="0">
                <a:hlinkClick r:id="rId2"/>
              </a:rPr>
              <a:t>, УК, ЗАО</a:t>
            </a:r>
            <a:br>
              <a:rPr lang="ru-RU" sz="1600" dirty="0">
                <a:hlinkClick r:id="rId2"/>
              </a:rPr>
            </a:br>
            <a:r>
              <a:rPr lang="ru-RU" sz="1600" dirty="0"/>
              <a:t>• </a:t>
            </a:r>
            <a:r>
              <a:rPr lang="ru-RU" sz="1600" dirty="0">
                <a:hlinkClick r:id="rId3"/>
              </a:rPr>
              <a:t>Донской уголь, ОАО</a:t>
            </a:r>
            <a:br>
              <a:rPr lang="ru-RU" sz="1600" dirty="0">
                <a:hlinkClick r:id="rId3"/>
              </a:rPr>
            </a:br>
            <a:r>
              <a:rPr lang="ru-RU" sz="1600" dirty="0"/>
              <a:t>• </a:t>
            </a:r>
            <a:r>
              <a:rPr lang="ru-RU" sz="1600" dirty="0" err="1">
                <a:hlinkClick r:id="rId4"/>
              </a:rPr>
              <a:t>Сулинантрацит</a:t>
            </a:r>
            <a:r>
              <a:rPr lang="ru-RU" sz="1600" dirty="0">
                <a:hlinkClick r:id="rId4"/>
              </a:rPr>
              <a:t>, ООО</a:t>
            </a:r>
            <a:r>
              <a:rPr lang="ru-RU" sz="1600" dirty="0"/>
              <a:t> 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>• </a:t>
            </a:r>
            <a:r>
              <a:rPr lang="ru-RU" sz="1600" dirty="0" err="1"/>
              <a:t>Сулинуголь</a:t>
            </a:r>
            <a:r>
              <a:rPr lang="ru-RU" sz="1600" dirty="0"/>
              <a:t>, ООО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>• Южная угольная компания, ООО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>• </a:t>
            </a:r>
            <a:r>
              <a:rPr lang="ru-RU" sz="1600" dirty="0" err="1"/>
              <a:t>Обуховская</a:t>
            </a:r>
            <a:r>
              <a:rPr lang="ru-RU" sz="1600" dirty="0"/>
              <a:t>, ШУ, ОАО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 </a:t>
            </a:r>
            <a:endParaRPr lang="ru-RU" sz="1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788"/>
            <a:ext cx="4244916" cy="2897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401" y="4362450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" y="4005065"/>
            <a:ext cx="4279405" cy="285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564" y="4377393"/>
            <a:ext cx="47625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610" y="1899645"/>
            <a:ext cx="3672408" cy="243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235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-99392"/>
            <a:ext cx="5436636" cy="79208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Животноводство Ростовской области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90"/>
            <a:ext cx="2414786" cy="182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6" y="476672"/>
            <a:ext cx="6444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основном, предприятия Дона специализируются на молочном и мясном скотоводстве, свиноводстве, овцеводстве и коневодстве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180503"/>
            <a:ext cx="2481606" cy="193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205463"/>
            <a:ext cx="2417606" cy="1885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40244"/>
            <a:ext cx="2699792" cy="1900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1838718"/>
            <a:ext cx="34420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Годовой объём производства молока в Ростовской области достигает 1 млн тонн.</a:t>
            </a:r>
            <a:r>
              <a:rPr lang="ru-RU" dirty="0"/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79912" y="3160589"/>
            <a:ext cx="534880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Ростовской области обширные площади естественных пастбищ - 2,5 млн. гектар. Основная численность поголовья, как племенных, так и товарных стад овец, сосредоточена в восточных районах области: </a:t>
            </a:r>
            <a:r>
              <a:rPr lang="ru-RU" sz="1600" b="1" dirty="0" err="1"/>
              <a:t>Ремонтненском</a:t>
            </a:r>
            <a:r>
              <a:rPr lang="ru-RU" sz="1600" b="1" dirty="0"/>
              <a:t>, </a:t>
            </a:r>
            <a:r>
              <a:rPr lang="ru-RU" sz="1600" b="1" dirty="0" err="1"/>
              <a:t>Заветинском</a:t>
            </a:r>
            <a:r>
              <a:rPr lang="ru-RU" sz="1600" b="1" dirty="0"/>
              <a:t>, </a:t>
            </a:r>
            <a:r>
              <a:rPr lang="ru-RU" sz="1600" b="1" dirty="0" err="1"/>
              <a:t>Зимовниковском</a:t>
            </a:r>
            <a:r>
              <a:rPr lang="ru-RU" sz="1600" b="1" dirty="0"/>
              <a:t>, Орловском, Дубовском, Пролетарском</a:t>
            </a:r>
            <a:r>
              <a:rPr lang="ru-RU" sz="1600" dirty="0"/>
              <a:t>, </a:t>
            </a:r>
            <a:r>
              <a:rPr lang="ru-RU" sz="1600" dirty="0" smtClean="0"/>
              <a:t>а также</a:t>
            </a:r>
            <a:r>
              <a:rPr lang="ru-RU" sz="1600" dirty="0"/>
              <a:t> </a:t>
            </a:r>
            <a:r>
              <a:rPr lang="ru-RU" sz="1600" b="1" dirty="0"/>
              <a:t>Сальском</a:t>
            </a:r>
            <a:r>
              <a:rPr lang="ru-RU" sz="1600" dirty="0"/>
              <a:t> и </a:t>
            </a:r>
            <a:r>
              <a:rPr lang="ru-RU" sz="1600" b="1" dirty="0"/>
              <a:t>Песчанокопском</a:t>
            </a:r>
            <a:r>
              <a:rPr lang="ru-RU" sz="1600" dirty="0"/>
              <a:t>.</a:t>
            </a:r>
            <a:r>
              <a:rPr lang="ru-RU" dirty="0"/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287" y="4365104"/>
            <a:ext cx="34420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Ежегодно производится более 1 млрд штук яиц, растут объемы производства мяса птицы,</a:t>
            </a: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948" y="5107852"/>
            <a:ext cx="2641772" cy="1880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288" y="5263493"/>
            <a:ext cx="63329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Широко известны такие донские предприятия как </a:t>
            </a:r>
            <a:r>
              <a:rPr lang="ru-RU" sz="1600" b="1" dirty="0" err="1"/>
              <a:t>племконезавод</a:t>
            </a:r>
            <a:r>
              <a:rPr lang="ru-RU" sz="1600" b="1" dirty="0"/>
              <a:t> им. С.М. Буденного</a:t>
            </a:r>
            <a:r>
              <a:rPr lang="ru-RU" sz="1600" dirty="0"/>
              <a:t> (</a:t>
            </a:r>
            <a:r>
              <a:rPr lang="ru-RU" sz="1600" dirty="0" err="1"/>
              <a:t>Сальский</a:t>
            </a:r>
            <a:r>
              <a:rPr lang="ru-RU" sz="1600" dirty="0"/>
              <a:t> район Ростовской области), </a:t>
            </a:r>
            <a:r>
              <a:rPr lang="ru-RU" sz="1600" b="1" dirty="0"/>
              <a:t>Кировский конный завод</a:t>
            </a:r>
            <a:r>
              <a:rPr lang="ru-RU" sz="1600" dirty="0"/>
              <a:t> (</a:t>
            </a:r>
            <a:r>
              <a:rPr lang="ru-RU" sz="1600" dirty="0" err="1"/>
              <a:t>Целинский</a:t>
            </a:r>
            <a:r>
              <a:rPr lang="ru-RU" sz="1600" dirty="0"/>
              <a:t> район), </a:t>
            </a:r>
            <a:r>
              <a:rPr lang="ru-RU" sz="1600" b="1" dirty="0"/>
              <a:t>конный завод имени 1-й Конной Армии</a:t>
            </a:r>
            <a:r>
              <a:rPr lang="ru-RU" sz="1600" dirty="0"/>
              <a:t> (Зерноградский район), </a:t>
            </a:r>
            <a:r>
              <a:rPr lang="ru-RU" sz="1600" b="1" dirty="0" err="1"/>
              <a:t>племконзавод</a:t>
            </a:r>
            <a:r>
              <a:rPr lang="ru-RU" sz="1600" b="1" dirty="0"/>
              <a:t> </a:t>
            </a:r>
            <a:r>
              <a:rPr lang="ru-RU" sz="1600" b="1" dirty="0" err="1"/>
              <a:t>Зимовниковский</a:t>
            </a:r>
            <a:r>
              <a:rPr lang="ru-RU" sz="1600" b="1" dirty="0"/>
              <a:t>, конный завод «Донской»</a:t>
            </a:r>
            <a:r>
              <a:rPr lang="ru-RU" sz="1600" dirty="0"/>
              <a:t> (Орловский район)</a:t>
            </a:r>
          </a:p>
        </p:txBody>
      </p:sp>
    </p:spTree>
    <p:extLst>
      <p:ext uri="{BB962C8B-B14F-4D97-AF65-F5344CB8AC3E}">
        <p14:creationId xmlns:p14="http://schemas.microsoft.com/office/powerpoint/2010/main" val="1080024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970"/>
            <a:ext cx="2555776" cy="634082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Рыболовство</a:t>
            </a:r>
            <a:endParaRPr lang="ru-RU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535495"/>
            <a:ext cx="6440288" cy="12961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1600" dirty="0"/>
              <a:t>Ростовская область обладает огромными водными и рыбными ресурсами. </a:t>
            </a:r>
            <a:r>
              <a:rPr lang="ru-RU" sz="1600" dirty="0" smtClean="0"/>
              <a:t> </a:t>
            </a:r>
            <a:endParaRPr lang="ru-RU" sz="1600" dirty="0"/>
          </a:p>
          <a:p>
            <a:pPr marL="0" indent="0">
              <a:buNone/>
            </a:pPr>
            <a:r>
              <a:rPr lang="ru-RU" sz="1600" dirty="0"/>
              <a:t>В донских водоёмах обитают более 60 видов рыб. Донские рыбаки ведут промысел  в </a:t>
            </a:r>
            <a:r>
              <a:rPr lang="ru-RU" sz="1600" b="1" dirty="0"/>
              <a:t>Черном</a:t>
            </a:r>
            <a:r>
              <a:rPr lang="ru-RU" sz="1600" dirty="0"/>
              <a:t> и Азовском морях, </a:t>
            </a:r>
            <a:r>
              <a:rPr lang="ru-RU" sz="1600" b="1" dirty="0" err="1"/>
              <a:t>Цимлянском</a:t>
            </a:r>
            <a:r>
              <a:rPr lang="ru-RU" sz="1600" dirty="0" err="1"/>
              <a:t>и</a:t>
            </a:r>
            <a:r>
              <a:rPr lang="ru-RU" sz="1600" dirty="0"/>
              <a:t> </a:t>
            </a:r>
            <a:r>
              <a:rPr lang="ru-RU" sz="1600" b="1" dirty="0" err="1"/>
              <a:t>Манычском</a:t>
            </a:r>
            <a:r>
              <a:rPr lang="ru-RU" sz="1600" dirty="0"/>
              <a:t> водохранилищах, реках Дон и </a:t>
            </a:r>
            <a:r>
              <a:rPr lang="ru-RU" sz="1600" b="1" dirty="0"/>
              <a:t>Северский Донец</a:t>
            </a:r>
            <a:r>
              <a:rPr lang="ru-RU" sz="1600" dirty="0"/>
              <a:t> с притоками, </a:t>
            </a:r>
            <a:r>
              <a:rPr lang="ru-RU" sz="1600" b="1" dirty="0" err="1"/>
              <a:t>Миусском</a:t>
            </a:r>
            <a:r>
              <a:rPr lang="ru-RU" sz="1600" dirty="0"/>
              <a:t> лимане, озерах и прудах.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3372" y="1844824"/>
            <a:ext cx="2403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cap="all" dirty="0">
                <a:solidFill>
                  <a:srgbClr val="00B050"/>
                </a:solidFill>
              </a:rPr>
              <a:t>СЕЛЬСКОЕ ХОЗЯЙСТВО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338" y="2227048"/>
            <a:ext cx="238125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1" y="3037085"/>
            <a:ext cx="238125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246" y="5000625"/>
            <a:ext cx="238125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1" y="5076825"/>
            <a:ext cx="238125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" y="2233742"/>
            <a:ext cx="67917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Ростовская область занимает </a:t>
            </a:r>
            <a:r>
              <a:rPr lang="ru-RU" sz="1600" b="1" dirty="0"/>
              <a:t>5-е место в России </a:t>
            </a:r>
            <a:r>
              <a:rPr lang="ru-RU" sz="1600" dirty="0"/>
              <a:t>по производству овощей открытого </a:t>
            </a:r>
            <a:r>
              <a:rPr lang="ru-RU" sz="1600" dirty="0" smtClean="0"/>
              <a:t>грунта. </a:t>
            </a:r>
            <a:r>
              <a:rPr lang="ru-RU" sz="1600" dirty="0"/>
              <a:t> Основные овощеводческие районы - </a:t>
            </a:r>
            <a:r>
              <a:rPr lang="ru-RU" sz="1600" b="1" dirty="0"/>
              <a:t>Багаевский, Семикаракорский, </a:t>
            </a:r>
            <a:r>
              <a:rPr lang="ru-RU" sz="1600" b="1" dirty="0" err="1"/>
              <a:t>Весёловский</a:t>
            </a:r>
            <a:r>
              <a:rPr lang="ru-RU" sz="1600" b="1" dirty="0"/>
              <a:t> </a:t>
            </a:r>
            <a:r>
              <a:rPr lang="ru-RU" sz="1600" dirty="0"/>
              <a:t>и </a:t>
            </a:r>
            <a:r>
              <a:rPr lang="ru-RU" sz="1600" b="1" dirty="0"/>
              <a:t>Азовский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19757" y="519064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Сады и виноградники – гордость Ростовской области. Площадь садов - около 25 тыс. га. Ежегодное производство фруктов  - более 110 </a:t>
            </a:r>
            <a:r>
              <a:rPr lang="ru-RU" sz="1600" dirty="0" err="1"/>
              <a:t>тыс</a:t>
            </a:r>
            <a:r>
              <a:rPr lang="ru-RU" sz="1600" dirty="0"/>
              <a:t> тонн (яблоки, груши, сливы, черешня, вишня и т.п.).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55727" y="3128545"/>
            <a:ext cx="463824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Растениеводство – ведущая отрасль АПК (65% валовой продукции сельского хозяйства Дона). Площадь сельхозугодий Ростовской области – более 8,5 млн гектаров. </a:t>
            </a:r>
            <a:r>
              <a:rPr lang="ru-RU" sz="1600" dirty="0" smtClean="0"/>
              <a:t>  </a:t>
            </a:r>
            <a:r>
              <a:rPr lang="ru-RU" sz="1600" dirty="0"/>
              <a:t>Ростовская область признана лидером по выведению новых сортов зерновых культур.</a:t>
            </a:r>
          </a:p>
          <a:p>
            <a:r>
              <a:rPr lang="ru-RU" sz="1600" dirty="0"/>
              <a:t>По площади посевов зерновых культур Ростовская область - на </a:t>
            </a:r>
            <a:r>
              <a:rPr lang="ru-RU" sz="1600" b="1" dirty="0"/>
              <a:t>2-м месте в </a:t>
            </a:r>
            <a:r>
              <a:rPr lang="ru-RU" sz="1600" b="1" dirty="0" smtClean="0"/>
              <a:t>РФ</a:t>
            </a:r>
            <a:r>
              <a:rPr lang="ru-RU" sz="1600" dirty="0" smtClean="0"/>
              <a:t>.  </a:t>
            </a:r>
            <a:endParaRPr lang="ru-RU" sz="1600" dirty="0"/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88640"/>
            <a:ext cx="2052093" cy="1539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1805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735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7772400" cy="147002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Использовались материалы сайтов: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2708920"/>
            <a:ext cx="9036496" cy="29718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dirty="0" smtClean="0">
                <a:solidFill>
                  <a:srgbClr val="222222"/>
                </a:solidFill>
                <a:effectLst/>
                <a:latin typeface="Arial"/>
                <a:ea typeface="Times New Roman"/>
                <a:cs typeface="Times New Roman"/>
                <a:hlinkClick r:id="rId2"/>
              </a:rPr>
              <a:t>http://www.pandia.ru/text/77/379/98081.php</a:t>
            </a:r>
            <a:endParaRPr lang="ru-RU" sz="1600" dirty="0" smtClean="0">
              <a:solidFill>
                <a:srgbClr val="222222"/>
              </a:solidFill>
              <a:effectLst/>
              <a:latin typeface="Arial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75"/>
              </a:spcAft>
            </a:pPr>
            <a:r>
              <a:rPr lang="ru-RU" sz="1600" b="1" kern="1800" dirty="0" smtClean="0">
                <a:effectLst/>
                <a:latin typeface="inherit"/>
                <a:ea typeface="Times New Roman"/>
                <a:cs typeface="Times New Roman"/>
              </a:rPr>
              <a:t>http://ipa-don.ru/presentation/1/selhoz</a:t>
            </a:r>
            <a:endParaRPr lang="ru-RU" sz="1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75"/>
              </a:spcAft>
            </a:pPr>
            <a:r>
              <a:rPr lang="ru-RU" sz="1600" b="1" kern="1800" dirty="0" smtClean="0">
                <a:effectLst/>
                <a:latin typeface="inherit"/>
                <a:ea typeface="Times New Roman"/>
                <a:cs typeface="Times New Roman"/>
              </a:rPr>
              <a:t>  </a:t>
            </a:r>
            <a:r>
              <a:rPr lang="ru-RU" sz="1600" b="1" u="sng" kern="1800" dirty="0" smtClean="0">
                <a:solidFill>
                  <a:srgbClr val="0000FF"/>
                </a:solidFill>
                <a:effectLst/>
                <a:latin typeface="inherit"/>
                <a:ea typeface="Times New Roman"/>
                <a:cs typeface="Times New Roman"/>
                <a:hlinkClick r:id="rId3"/>
              </a:rPr>
              <a:t>http://www.metaprom.ru/regions/rostovskaya-obl.html</a:t>
            </a:r>
            <a:endParaRPr lang="ru-RU" sz="1200" dirty="0">
              <a:ea typeface="Calibri"/>
              <a:cs typeface="Times New Roman"/>
            </a:endParaRPr>
          </a:p>
          <a:p>
            <a:r>
              <a:rPr lang="ru-RU" sz="1600" b="1" kern="1800" dirty="0" smtClean="0">
                <a:effectLst/>
                <a:latin typeface="inherit"/>
                <a:ea typeface="Times New Roman"/>
                <a:cs typeface="Times New Roman"/>
              </a:rPr>
              <a:t>   </a:t>
            </a:r>
            <a:r>
              <a:rPr lang="ru-RU" sz="1600" b="1" u="sng" kern="1800" dirty="0" smtClean="0">
                <a:solidFill>
                  <a:srgbClr val="0000FF"/>
                </a:solidFill>
                <a:effectLst/>
                <a:latin typeface="inherit"/>
                <a:ea typeface="Times New Roman"/>
                <a:cs typeface="Times New Roman"/>
                <a:hlinkClick r:id="rId4"/>
              </a:rPr>
              <a:t>http://zsro.ru/region/history/</a:t>
            </a:r>
            <a:endParaRPr lang="ru-RU" sz="1600" b="1" u="sng" kern="1800" dirty="0" smtClean="0">
              <a:solidFill>
                <a:srgbClr val="0000FF"/>
              </a:solidFill>
              <a:effectLst/>
              <a:latin typeface="inherit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75"/>
              </a:spcAft>
            </a:pPr>
            <a:r>
              <a:rPr lang="ru-RU" sz="1600" b="1" kern="1800" dirty="0" smtClean="0">
                <a:effectLst/>
                <a:latin typeface="inherit"/>
                <a:ea typeface="Times New Roman"/>
                <a:cs typeface="Times New Roman"/>
              </a:rPr>
              <a:t>https://go.mail.ru/search_images?sbmt=1504206660813&amp;fm=1&amp;q=++++завод++прибой+ростовской+области+картинки#urlhash=8109659877894882506</a:t>
            </a:r>
            <a:endParaRPr lang="ru-RU" sz="1200" dirty="0">
              <a:ea typeface="Calibri"/>
              <a:cs typeface="Times New Roman"/>
            </a:endParaRPr>
          </a:p>
          <a:p>
            <a:endParaRPr lang="ru-RU" sz="16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22861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712</Words>
  <Application>Microsoft Office PowerPoint</Application>
  <PresentationFormat>Экран (4:3)</PresentationFormat>
  <Paragraphs>73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Ростовская область </vt:lpstr>
      <vt:lpstr>Презентация PowerPoint</vt:lpstr>
      <vt:lpstr>О флаге Ростовской области </vt:lpstr>
      <vt:lpstr>Гимн Ростовской области </vt:lpstr>
      <vt:lpstr>Презентация PowerPoint</vt:lpstr>
      <vt:lpstr>Презентация PowerPoint</vt:lpstr>
      <vt:lpstr>Презентация PowerPoint</vt:lpstr>
      <vt:lpstr>По территории области протекает одна из крупнейших рек Европы  – Дон, которая соединяется каналом с Волгой и образует единую транспортную сеть Европейской части России. Судоходны и основные его притоки – реки Северский Донец и Маныч. </vt:lpstr>
      <vt:lpstr>Промышленность Ростовской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Угледобыча:  • Гуковоуголь, УК, ЗАО • Донской уголь, ОАО • Сулинантрацит, ООО  • Сулинуголь, ООО • Южная угольная компания, ООО • Обуховская, ШУ, ОАО  </vt:lpstr>
      <vt:lpstr>Животноводство Ростовской области</vt:lpstr>
      <vt:lpstr>Рыболовство</vt:lpstr>
      <vt:lpstr>Презентация PowerPoint</vt:lpstr>
      <vt:lpstr>Использовались материалы сайтов: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Ростовская область</dc:title>
  <dc:creator>Татьяна</dc:creator>
  <cp:lastModifiedBy>Татьяна</cp:lastModifiedBy>
  <cp:revision>24</cp:revision>
  <dcterms:created xsi:type="dcterms:W3CDTF">2017-08-31T17:43:39Z</dcterms:created>
  <dcterms:modified xsi:type="dcterms:W3CDTF">2017-08-31T21:56:52Z</dcterms:modified>
</cp:coreProperties>
</file>