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9" r:id="rId2"/>
    <p:sldId id="271" r:id="rId3"/>
    <p:sldId id="258" r:id="rId4"/>
    <p:sldId id="264" r:id="rId5"/>
    <p:sldId id="265" r:id="rId6"/>
    <p:sldId id="259" r:id="rId7"/>
    <p:sldId id="260" r:id="rId8"/>
    <p:sldId id="263" r:id="rId9"/>
    <p:sldId id="266" r:id="rId10"/>
    <p:sldId id="272" r:id="rId11"/>
    <p:sldId id="261" r:id="rId12"/>
    <p:sldId id="268" r:id="rId13"/>
    <p:sldId id="273" r:id="rId14"/>
    <p:sldId id="275" r:id="rId15"/>
    <p:sldId id="274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2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/>
          <a:lstStyle>
            <a:lvl1pPr marL="0" algn="r">
              <a:defRPr sz="480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A176E4CB-BCEF-45EB-B370-6A73668E1D03}" type="datetimeFigureOut">
              <a:rPr lang="ru-RU"/>
              <a:pPr>
                <a:defRPr/>
              </a:pPr>
              <a:t>04.02.2018</a:t>
            </a:fld>
            <a:endParaRPr lang="ru-RU"/>
          </a:p>
        </p:txBody>
      </p:sp>
      <p:sp>
        <p:nvSpPr>
          <p:cNvPr id="6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 smtClean="0"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B039C04C-E68C-4657-B103-522C5EE5D7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F8C06D3-981E-4EF1-906C-7E23BC8F0487}" type="datetimeFigureOut">
              <a:rPr lang="ru-RU"/>
              <a:pPr>
                <a:defRPr/>
              </a:pPr>
              <a:t>04.02.2018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7D852A0-D112-4558-ADED-B404D7B6D0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1000125" y="3267075"/>
            <a:ext cx="74072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571BB5ED-D346-4F47-9B6C-87D899757E98}" type="datetimeFigureOut">
              <a:rPr lang="ru-RU"/>
              <a:pPr>
                <a:defRPr/>
              </a:pPr>
              <a:t>04.02.2018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 smtClean="0"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745B6605-3B1F-45C9-A6B6-23157AECEB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79ABE22-AD81-40F3-97C1-AF2664C135F0}" type="datetimeFigureOut">
              <a:rPr lang="ru-RU"/>
              <a:pPr>
                <a:defRPr/>
              </a:pPr>
              <a:t>04.02.2018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22FEA8-2849-4232-8782-9DB4302BB7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9"/>
          <p:cNvSpPr/>
          <p:nvPr/>
        </p:nvSpPr>
        <p:spPr>
          <a:xfrm>
            <a:off x="617538" y="2165350"/>
            <a:ext cx="3748087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10"/>
          <p:cNvSpPr/>
          <p:nvPr/>
        </p:nvSpPr>
        <p:spPr>
          <a:xfrm>
            <a:off x="4800600" y="2165350"/>
            <a:ext cx="37496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974FD39-536F-43F8-8DC1-AE92FB5F7244}" type="datetimeFigureOut">
              <a:rPr lang="ru-RU"/>
              <a:pPr>
                <a:defRPr/>
              </a:pPr>
              <a:t>04.02.2018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8E4B08-33B4-4B13-9A05-4D69F1BD66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6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7083BDC-2171-42C2-83CA-B5C03CD4AA2C}" type="datetimeFigureOut">
              <a:rPr lang="ru-RU"/>
              <a:pPr>
                <a:defRPr/>
              </a:pPr>
              <a:t>04.02.2018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C55474D-F0C1-4E9A-9D14-A5880823AF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3EE75-8222-4C07-83FC-167B3EF87E0D}" type="datetimeFigureOut">
              <a:rPr lang="ru-RU"/>
              <a:pPr>
                <a:defRPr/>
              </a:pPr>
              <a:t>04.02.2018</a:t>
            </a:fld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8C65A-387A-4478-814D-77911DF5BB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5057775" y="1057275"/>
            <a:ext cx="3748088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13740F62-1AA6-4E3B-8D74-5C2907B3F438}" type="datetimeFigureOut">
              <a:rPr lang="ru-RU"/>
              <a:pPr>
                <a:defRPr/>
              </a:pPr>
              <a:t>04.02.2018</a:t>
            </a:fld>
            <a:endParaRPr lang="ru-RU"/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 smtClean="0"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4CDA8BDC-7D6D-444B-B86F-9E7FEF7508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D0245A75-819D-473F-9709-6701F948C475}" type="datetimeFigureOut">
              <a:rPr lang="ru-RU"/>
              <a:pPr>
                <a:defRPr/>
              </a:pPr>
              <a:t>04.02.2018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 smtClean="0"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7527BEEE-2870-4FE7-951C-147676B43F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ABAAC-2170-4685-9D3E-AABB2B006E36}" type="datetimeFigureOut">
              <a:rPr lang="ru-RU"/>
              <a:pPr>
                <a:defRPr/>
              </a:pPr>
              <a:t>04.02.2018</a:t>
            </a:fld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F6190-7F9E-46BE-AF5D-4443653E2E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41D40-E6FA-4CF3-8B6C-0E4779F90F58}" type="datetimeFigureOut">
              <a:rPr lang="ru-RU"/>
              <a:pPr>
                <a:defRPr/>
              </a:pPr>
              <a:t>04.02.2018</a:t>
            </a:fld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7F111-96B5-4DD7-B063-EE6D97625E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1638" cy="274638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1963" cy="274638"/>
          </a:xfrm>
          <a:prstGeom prst="rect">
            <a:avLst/>
          </a:prstGeom>
        </p:spPr>
        <p:txBody>
          <a:bodyPr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 smtClean="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F89340CB-D857-421B-B259-856A106C558B}" type="datetimeFigureOut">
              <a:rPr lang="ru-RU"/>
              <a:pPr>
                <a:defRPr/>
              </a:pPr>
              <a:t>04.02.2018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smtClean="0">
                <a:solidFill>
                  <a:schemeClr val="tx2">
                    <a:shade val="9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979CED7-95E4-491A-909D-7CC757D2CF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462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83" r:id="rId7"/>
    <p:sldLayoutId id="2147483690" r:id="rId8"/>
    <p:sldLayoutId id="2147483691" r:id="rId9"/>
    <p:sldLayoutId id="2147483682" r:id="rId10"/>
    <p:sldLayoutId id="2147483681" r:id="rId11"/>
  </p:sldLayoutIdLst>
  <p:txStyles>
    <p:titleStyle>
      <a:lvl1pPr marL="53975" algn="r" rtl="0" fontAlgn="base">
        <a:spcBef>
          <a:spcPct val="0"/>
        </a:spcBef>
        <a:spcAft>
          <a:spcPct val="0"/>
        </a:spcAft>
        <a:defRPr sz="4600" kern="1200">
          <a:solidFill>
            <a:srgbClr val="E7EACB"/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lvl2pPr marL="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2pPr>
      <a:lvl3pPr marL="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3pPr>
      <a:lvl4pPr marL="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4pPr>
      <a:lvl5pPr marL="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5pPr>
      <a:lvl6pPr marL="5111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6pPr>
      <a:lvl7pPr marL="9683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7pPr>
      <a:lvl8pPr marL="14255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8pPr>
      <a:lvl9pPr marL="18827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Cambria" pitchFamily="18" charset="0"/>
        </a:defRPr>
      </a:lvl9pPr>
      <a:extLst/>
    </p:titleStyle>
    <p:bodyStyle>
      <a:lvl1pPr marL="292100" indent="-292100" algn="l" rtl="0" fontAlgn="base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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fontAlgn="base">
        <a:spcBef>
          <a:spcPts val="400"/>
        </a:spcBef>
        <a:spcAft>
          <a:spcPct val="0"/>
        </a:spcAft>
        <a:buClr>
          <a:schemeClr val="accent2"/>
        </a:buClr>
        <a:buSzPct val="9000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190500" algn="l" rtl="0" fontAlgn="base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fontAlgn="base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82563" algn="l" rtl="0" fontAlgn="base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4282" y="857232"/>
            <a:ext cx="8715436" cy="171768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6000" b="1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Bookman Old Style" pitchFamily="18" charset="0"/>
              </a:rPr>
              <a:t>Unit 8 b</a:t>
            </a:r>
            <a:r>
              <a:rPr lang="ru-RU" sz="6000" b="1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6000" b="1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Bookman Old Style" pitchFamily="18" charset="0"/>
              </a:rPr>
              <a:t>“Shall we?”</a:t>
            </a:r>
            <a:endParaRPr lang="ru-RU" sz="6000" b="1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43125" y="4572000"/>
            <a:ext cx="6840538" cy="203835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800" b="1" smtClean="0">
                <a:solidFill>
                  <a:srgbClr val="3C748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Учитель английского языка</a:t>
            </a:r>
          </a:p>
          <a:p>
            <a:pPr>
              <a:spcBef>
                <a:spcPct val="0"/>
              </a:spcBef>
            </a:pPr>
            <a:r>
              <a:rPr lang="ru-RU" sz="2800" b="1" u="sng" smtClean="0">
                <a:solidFill>
                  <a:srgbClr val="3C748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Мамедова Э.В</a:t>
            </a:r>
            <a:br>
              <a:rPr lang="ru-RU" sz="2800" b="1" u="sng" smtClean="0">
                <a:solidFill>
                  <a:srgbClr val="3C748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</a:br>
            <a:r>
              <a:rPr lang="ru-RU" sz="2800" b="1" u="sng" smtClean="0">
                <a:solidFill>
                  <a:srgbClr val="3C748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ГСОШИ </a:t>
            </a:r>
            <a:r>
              <a:rPr lang="en-US" sz="2800" b="1" u="sng" smtClean="0">
                <a:solidFill>
                  <a:srgbClr val="3C748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I-II</a:t>
            </a:r>
            <a:r>
              <a:rPr lang="ru-RU" sz="2800" b="1" u="sng" smtClean="0">
                <a:solidFill>
                  <a:srgbClr val="3C748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ст. №16</a:t>
            </a:r>
            <a:endParaRPr lang="ru-RU" sz="2800" b="1" smtClean="0">
              <a:solidFill>
                <a:srgbClr val="3C7483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http://lisyonok.ucoz.ru/smilez/ogromniye/349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1714500"/>
            <a:ext cx="2120900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4" descr="http://lisyonok.ucoz.ru/smilez/ogromniye/3496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8" y="1857375"/>
            <a:ext cx="2120900" cy="170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6" descr="http://lisyonok.ucoz.ru/smilez/ogromniye/3497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" y="3786188"/>
            <a:ext cx="186690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8" descr="http://lisyonok.ucoz.ru/_si/0/26977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0875" y="1357313"/>
            <a:ext cx="1320800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10" descr="http://lisyonok.ucoz.ru/_si/0/30155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14563" y="5000625"/>
            <a:ext cx="14541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12" descr="http://lisyonok.ucoz.ru/_si/0/19314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14875" y="4714875"/>
            <a:ext cx="1187450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14" descr="http://lisyonok.ucoz.ru/smilez_arbuz/MOI20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43750" y="4143375"/>
            <a:ext cx="1533525" cy="150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5363" name="Picture 2" descr="http://www.propertyinvesting.net/cgi-script/csNews/image_upload/specialreports_2edb.central-london-map-hotel-finder.jpg"/>
          <p:cNvPicPr>
            <a:picLocks noChangeAspect="1" noChangeArrowheads="1"/>
          </p:cNvPicPr>
          <p:nvPr/>
        </p:nvPicPr>
        <p:blipFill>
          <a:blip r:embed="rId2"/>
          <a:srcRect l="7059" t="7069" r="5421"/>
          <a:stretch>
            <a:fillRect/>
          </a:stretch>
        </p:blipFill>
        <p:spPr bwMode="auto">
          <a:xfrm>
            <a:off x="0" y="0"/>
            <a:ext cx="8858250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 descr="http://www.rare-posters.com/2691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8" y="1928813"/>
            <a:ext cx="785812" cy="133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3500438" y="3643313"/>
            <a:ext cx="92868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6286500" y="4500563"/>
            <a:ext cx="78581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4572000" y="1214438"/>
            <a:ext cx="695325" cy="1905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143375" y="4500563"/>
            <a:ext cx="92868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857750" y="2928938"/>
            <a:ext cx="92868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50" name="Picture 6" descr="http://www.mybergen.com/sites/default/files/article_images/drama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00" y="4714875"/>
            <a:ext cx="1349375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http://img1.liveinternet.ru/images/attach/c/3/76/958/76958409_4278666_57103182139imagesjpg620x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63" y="571500"/>
            <a:ext cx="11795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http://news.rin.ru/pictures/9/16621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57875" y="2286000"/>
            <a:ext cx="15287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12" descr="http://blog.yaaree.com/wp-content/2012/03/National_Gallery_london.jpg"/>
          <p:cNvPicPr>
            <a:picLocks noChangeAspect="1" noChangeArrowheads="1"/>
          </p:cNvPicPr>
          <p:nvPr/>
        </p:nvPicPr>
        <p:blipFill>
          <a:blip r:embed="rId7"/>
          <a:srcRect r="22414"/>
          <a:stretch>
            <a:fillRect/>
          </a:stretch>
        </p:blipFill>
        <p:spPr bwMode="auto">
          <a:xfrm>
            <a:off x="2357438" y="3857625"/>
            <a:ext cx="1244600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2357438" y="642938"/>
            <a:ext cx="92868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58" name="Picture 14" descr="http://img1.liveinternet.ru/images/attach/c/4/81/778/81778091_8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28688" y="5357813"/>
            <a:ext cx="225425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0" name="Picture 16" descr="http://www.holidaym.ru/mel/england/img/london_zoo1_b.jpg"/>
          <p:cNvPicPr>
            <a:picLocks noChangeAspect="1" noChangeArrowheads="1"/>
          </p:cNvPicPr>
          <p:nvPr/>
        </p:nvPicPr>
        <p:blipFill>
          <a:blip r:embed="rId9"/>
          <a:srcRect l="6248" r="27499" b="21666"/>
          <a:stretch>
            <a:fillRect/>
          </a:stretch>
        </p:blipFill>
        <p:spPr bwMode="auto">
          <a:xfrm>
            <a:off x="0" y="0"/>
            <a:ext cx="2286000" cy="202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" name="Прямая соединительная линия 22"/>
          <p:cNvCxnSpPr/>
          <p:nvPr/>
        </p:nvCxnSpPr>
        <p:spPr>
          <a:xfrm>
            <a:off x="428625" y="4572000"/>
            <a:ext cx="150018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62" name="Picture 18" descr="http://s008.radikal.ru/i305/1011/d3/8498607b4e39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072188" y="0"/>
            <a:ext cx="3071812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endParaRPr lang="ru-RU" sz="2400" b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sz="2400" b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8" name="Picture 2" descr="C:\Users\Анна\Documents\Документы сканера\диал.jpg"/>
          <p:cNvPicPr>
            <a:picLocks noChangeAspect="1" noChangeArrowheads="1"/>
          </p:cNvPicPr>
          <p:nvPr/>
        </p:nvPicPr>
        <p:blipFill>
          <a:blip r:embed="rId2"/>
          <a:srcRect l="3529" t="15266" r="4706" b="41730"/>
          <a:stretch>
            <a:fillRect/>
          </a:stretch>
        </p:blipFill>
        <p:spPr bwMode="auto">
          <a:xfrm>
            <a:off x="230188" y="428625"/>
            <a:ext cx="8913812" cy="578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28625" y="2714625"/>
            <a:ext cx="64293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endParaRPr lang="ru-RU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" y="3857625"/>
            <a:ext cx="64293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</a:t>
            </a:r>
            <a:endParaRPr lang="ru-RU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500" y="4429125"/>
            <a:ext cx="64293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</a:t>
            </a:r>
            <a:endParaRPr lang="ru-RU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63" y="2428875"/>
            <a:ext cx="642937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endParaRPr lang="ru-RU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63" y="3357563"/>
            <a:ext cx="6429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</a:t>
            </a:r>
            <a:endParaRPr lang="ru-RU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625" y="4857750"/>
            <a:ext cx="64293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</a:t>
            </a:r>
            <a:endParaRPr lang="ru-RU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7" grpId="0" build="allAtOnce"/>
      <p:bldP spid="8" grpId="0" build="allAtOnce"/>
      <p:bldP spid="10" grpId="0" build="allAtOnce"/>
      <p:bldP spid="11" grpId="0" build="allAtOnce"/>
      <p:bldP spid="1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7412" name="Picture 2" descr="C:\Users\Анна\Documents\Документы сканера\диал.jpg"/>
          <p:cNvPicPr>
            <a:picLocks noChangeAspect="1" noChangeArrowheads="1"/>
          </p:cNvPicPr>
          <p:nvPr/>
        </p:nvPicPr>
        <p:blipFill>
          <a:blip r:embed="rId2"/>
          <a:srcRect l="51111" t="58270" r="4706" b="4948"/>
          <a:stretch>
            <a:fillRect/>
          </a:stretch>
        </p:blipFill>
        <p:spPr bwMode="auto">
          <a:xfrm>
            <a:off x="1714500" y="142875"/>
            <a:ext cx="5572125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5715000" y="3714750"/>
            <a:ext cx="1000125" cy="0"/>
          </a:xfrm>
          <a:prstGeom prst="line">
            <a:avLst/>
          </a:prstGeom>
          <a:ln w="603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357813" y="6000750"/>
            <a:ext cx="1428750" cy="0"/>
          </a:xfrm>
          <a:prstGeom prst="line">
            <a:avLst/>
          </a:prstGeom>
          <a:ln w="603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286375" y="4357688"/>
            <a:ext cx="1000125" cy="0"/>
          </a:xfrm>
          <a:prstGeom prst="line">
            <a:avLst/>
          </a:prstGeom>
          <a:ln w="603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214813" y="4714875"/>
            <a:ext cx="1000125" cy="0"/>
          </a:xfrm>
          <a:prstGeom prst="line">
            <a:avLst/>
          </a:prstGeom>
          <a:ln w="603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214938" y="4071938"/>
            <a:ext cx="1500187" cy="0"/>
          </a:xfrm>
          <a:prstGeom prst="line">
            <a:avLst/>
          </a:prstGeom>
          <a:ln w="603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786188" y="3071813"/>
            <a:ext cx="1428750" cy="0"/>
          </a:xfrm>
          <a:prstGeom prst="line">
            <a:avLst/>
          </a:prstGeom>
          <a:ln w="603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928938" y="2357438"/>
            <a:ext cx="1500187" cy="0"/>
          </a:xfrm>
          <a:prstGeom prst="line">
            <a:avLst/>
          </a:prstGeom>
          <a:ln w="603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B0F0"/>
                </a:solidFill>
              </a:rPr>
              <a:t>Size: </a:t>
            </a:r>
            <a:r>
              <a:rPr lang="en-US" b="1" u="sng" dirty="0" smtClean="0">
                <a:solidFill>
                  <a:srgbClr val="00B0F0"/>
                </a:solidFill>
              </a:rPr>
              <a:t>big or small</a:t>
            </a:r>
            <a:r>
              <a:rPr lang="en-US" b="1" dirty="0" smtClean="0">
                <a:solidFill>
                  <a:srgbClr val="00B0F0"/>
                </a:solidFill>
              </a:rPr>
              <a:t>?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8435" name="Picture 2" descr="http://s008.radikal.ru/i305/1011/d3/8498607b4e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500188"/>
            <a:ext cx="3143250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2" descr="http://img.tgareed.com/imgcache/91178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38" y="3071813"/>
            <a:ext cx="3714750" cy="217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Box 5"/>
          <p:cNvSpPr txBox="1">
            <a:spLocks noChangeArrowheads="1"/>
          </p:cNvSpPr>
          <p:nvPr/>
        </p:nvSpPr>
        <p:spPr bwMode="auto">
          <a:xfrm>
            <a:off x="500063" y="5286375"/>
            <a:ext cx="864393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>
                <a:latin typeface="Times New Roman" pitchFamily="18" charset="0"/>
                <a:cs typeface="Times New Roman" pitchFamily="18" charset="0"/>
              </a:rPr>
              <a:t>Small – small</a:t>
            </a:r>
            <a:r>
              <a:rPr lang="en-US" sz="4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sz="4000" b="1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4000" b="1" u="sng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4000" b="1">
                <a:latin typeface="Times New Roman" pitchFamily="18" charset="0"/>
                <a:cs typeface="Times New Roman" pitchFamily="18" charset="0"/>
              </a:rPr>
              <a:t> small</a:t>
            </a:r>
            <a:r>
              <a:rPr lang="en-US" sz="4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est</a:t>
            </a:r>
          </a:p>
          <a:p>
            <a:r>
              <a:rPr lang="en-US" sz="4000" b="1">
                <a:latin typeface="Times New Roman" pitchFamily="18" charset="0"/>
                <a:cs typeface="Times New Roman" pitchFamily="18" charset="0"/>
              </a:rPr>
              <a:t>Big – bigg</a:t>
            </a:r>
            <a:r>
              <a:rPr lang="en-US" sz="4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er </a:t>
            </a:r>
            <a:r>
              <a:rPr lang="en-US" sz="4000" b="1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4000" b="1" u="sng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4000" b="1">
                <a:latin typeface="Times New Roman" pitchFamily="18" charset="0"/>
                <a:cs typeface="Times New Roman" pitchFamily="18" charset="0"/>
              </a:rPr>
              <a:t> bigg</a:t>
            </a:r>
            <a:r>
              <a:rPr lang="en-US" sz="4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est</a:t>
            </a:r>
            <a:endParaRPr lang="ru-RU" sz="40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8" name="Picture 4" descr="http://s5.afisha.net/Afisha7files/Image/places/msk/rest/baza_mayak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500" y="1643063"/>
            <a:ext cx="4762500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en-US" b="1" u="sng" dirty="0" smtClean="0">
                <a:solidFill>
                  <a:srgbClr val="00B0F0"/>
                </a:solidFill>
              </a:rPr>
              <a:t>Clean or dirty</a:t>
            </a:r>
            <a:r>
              <a:rPr lang="en-US" b="1" dirty="0" smtClean="0">
                <a:solidFill>
                  <a:srgbClr val="00B0F0"/>
                </a:solidFill>
              </a:rPr>
              <a:t>?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9459" name="Picture 2" descr="http://s008.radikal.ru/i305/1011/d3/8498607b4e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500188"/>
            <a:ext cx="3071813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Box 5"/>
          <p:cNvSpPr txBox="1">
            <a:spLocks noChangeArrowheads="1"/>
          </p:cNvSpPr>
          <p:nvPr/>
        </p:nvSpPr>
        <p:spPr bwMode="auto">
          <a:xfrm>
            <a:off x="428625" y="5072063"/>
            <a:ext cx="850106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>
                <a:latin typeface="Times New Roman" pitchFamily="18" charset="0"/>
                <a:cs typeface="Times New Roman" pitchFamily="18" charset="0"/>
              </a:rPr>
              <a:t>Clean – clean</a:t>
            </a:r>
            <a:r>
              <a:rPr lang="en-US" sz="4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sz="4000" b="1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4000" b="1" u="sng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4000" b="1">
                <a:latin typeface="Times New Roman" pitchFamily="18" charset="0"/>
                <a:cs typeface="Times New Roman" pitchFamily="18" charset="0"/>
              </a:rPr>
              <a:t> clean</a:t>
            </a:r>
            <a:r>
              <a:rPr lang="en-US" sz="4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est</a:t>
            </a:r>
          </a:p>
          <a:p>
            <a:r>
              <a:rPr lang="en-US" sz="4000" b="1">
                <a:latin typeface="Times New Roman" pitchFamily="18" charset="0"/>
                <a:cs typeface="Times New Roman" pitchFamily="18" charset="0"/>
              </a:rPr>
              <a:t>Dirty – dirt</a:t>
            </a:r>
            <a:r>
              <a:rPr lang="en-US" sz="4000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sz="4000" b="1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4000" b="1" u="sng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4000" b="1">
                <a:latin typeface="Times New Roman" pitchFamily="18" charset="0"/>
                <a:cs typeface="Times New Roman" pitchFamily="18" charset="0"/>
              </a:rPr>
              <a:t> dirt</a:t>
            </a:r>
            <a:r>
              <a:rPr lang="en-US" sz="4000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est</a:t>
            </a:r>
            <a:endParaRPr lang="ru-RU" sz="40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1" name="Picture 4" descr="http://s5.afisha.net/Afisha7files/Image/places/msk/rest/baza_mayak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500188"/>
            <a:ext cx="41910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4" descr="http://urod.ru/uploads/092011/flats_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25" y="3000375"/>
            <a:ext cx="3071813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B0F0"/>
                </a:solidFill>
              </a:rPr>
              <a:t>Cheap or expensive?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2048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483" name="Picture 2" descr="http://s008.radikal.ru/i305/1011/d3/8498607b4e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785938"/>
            <a:ext cx="3284538" cy="218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2" descr="http://img.tgareed.com/imgcache/91178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63" y="3429000"/>
            <a:ext cx="3571875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142875" y="5103813"/>
            <a:ext cx="9001125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>
                <a:latin typeface="Times New Roman" pitchFamily="18" charset="0"/>
                <a:cs typeface="Times New Roman" pitchFamily="18" charset="0"/>
              </a:rPr>
              <a:t>Cheap – cheap</a:t>
            </a:r>
            <a:r>
              <a:rPr lang="en-US" sz="3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sz="3600" b="1">
                <a:latin typeface="Times New Roman" pitchFamily="18" charset="0"/>
                <a:cs typeface="Times New Roman" pitchFamily="18" charset="0"/>
              </a:rPr>
              <a:t> – the cheap</a:t>
            </a:r>
            <a:r>
              <a:rPr lang="en-US" sz="3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est</a:t>
            </a:r>
          </a:p>
          <a:p>
            <a:r>
              <a:rPr lang="en-US" sz="3200" b="1">
                <a:latin typeface="Times New Roman" pitchFamily="18" charset="0"/>
                <a:cs typeface="Times New Roman" pitchFamily="18" charset="0"/>
              </a:rPr>
              <a:t>Expensive – </a:t>
            </a:r>
            <a:r>
              <a:rPr lang="en-US" sz="3200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more</a:t>
            </a:r>
            <a:r>
              <a:rPr lang="en-US" sz="3200" b="1">
                <a:latin typeface="Times New Roman" pitchFamily="18" charset="0"/>
                <a:cs typeface="Times New Roman" pitchFamily="18" charset="0"/>
              </a:rPr>
              <a:t> expensive – </a:t>
            </a:r>
            <a:r>
              <a:rPr lang="en-US" sz="3200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the most  </a:t>
            </a:r>
            <a:r>
              <a:rPr lang="en-US" sz="3200" b="1">
                <a:latin typeface="Times New Roman" pitchFamily="18" charset="0"/>
                <a:cs typeface="Times New Roman" pitchFamily="18" charset="0"/>
              </a:rPr>
              <a:t>expensive</a:t>
            </a:r>
            <a:endParaRPr lang="ru-RU" sz="32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6" name="Picture 4" descr="http://s5.afisha.net/Afisha7files/Image/places/msk/rest/baza_mayak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5" y="1571625"/>
            <a:ext cx="4668838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Блок-схема: перфолента 7"/>
          <p:cNvSpPr/>
          <p:nvPr/>
        </p:nvSpPr>
        <p:spPr>
          <a:xfrm>
            <a:off x="214313" y="1571625"/>
            <a:ext cx="1714500" cy="714375"/>
          </a:xfrm>
          <a:prstGeom prst="flowChartPunchedTap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C00000"/>
                </a:solidFill>
              </a:rPr>
              <a:t>100 $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Блок-схема: перфолента 9"/>
          <p:cNvSpPr/>
          <p:nvPr/>
        </p:nvSpPr>
        <p:spPr>
          <a:xfrm>
            <a:off x="7072313" y="1214438"/>
            <a:ext cx="1714500" cy="714375"/>
          </a:xfrm>
          <a:prstGeom prst="flowChartPunchedTap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C00000"/>
                </a:solidFill>
              </a:rPr>
              <a:t>55 $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Блок-схема: перфолента 10"/>
          <p:cNvSpPr/>
          <p:nvPr/>
        </p:nvSpPr>
        <p:spPr>
          <a:xfrm>
            <a:off x="6286500" y="4572000"/>
            <a:ext cx="1714500" cy="714375"/>
          </a:xfrm>
          <a:prstGeom prst="flowChartPunchedTap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C00000"/>
                </a:solidFill>
              </a:rPr>
              <a:t>40 $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2530" name="Picture 2" descr="C:\Users\Анна\Documents\Документы сканера\ст сравн.jpg"/>
          <p:cNvPicPr>
            <a:picLocks noChangeAspect="1" noChangeArrowheads="1"/>
          </p:cNvPicPr>
          <p:nvPr/>
        </p:nvPicPr>
        <p:blipFill>
          <a:blip r:embed="rId2" cstate="print"/>
          <a:srcRect l="61719" t="17762" r="5234" b="40796"/>
          <a:stretch>
            <a:fillRect/>
          </a:stretch>
        </p:blipFill>
        <p:spPr bwMode="auto">
          <a:xfrm rot="5400000">
            <a:off x="-81692" y="438826"/>
            <a:ext cx="4714908" cy="426583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3" descr="C:\Users\Анна\Documents\Документы сканера\ст сравн1.jpg"/>
          <p:cNvPicPr>
            <a:picLocks noChangeAspect="1" noChangeArrowheads="1"/>
          </p:cNvPicPr>
          <p:nvPr/>
        </p:nvPicPr>
        <p:blipFill>
          <a:blip r:embed="rId3" cstate="print"/>
          <a:srcRect l="11750" t="5142" r="47160" b="56742"/>
          <a:stretch>
            <a:fillRect/>
          </a:stretch>
        </p:blipFill>
        <p:spPr bwMode="auto">
          <a:xfrm>
            <a:off x="4643438" y="1071546"/>
            <a:ext cx="4357718" cy="560278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500313" y="3214688"/>
            <a:ext cx="714375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algn="l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Let’s have a rest!</a:t>
            </a:r>
            <a:endParaRPr lang="ru-RU" b="1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22530" name="Picture 12" descr="http://lisyonok.ucoz.ru/_si/0/19314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86125" y="2286000"/>
            <a:ext cx="2509838" cy="3214688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00188" y="142875"/>
            <a:ext cx="5929312" cy="1754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905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Grammar</a:t>
            </a:r>
            <a:br>
              <a:rPr lang="en-US" sz="5400" b="1" dirty="0">
                <a:ln w="1905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</a:br>
            <a:r>
              <a:rPr lang="en-US" sz="5400" b="1" dirty="0">
                <a:ln w="1905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Comparisons</a:t>
            </a:r>
            <a:endParaRPr lang="ru-RU" sz="5400" b="1" dirty="0">
              <a:ln w="1905"/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28625" y="2357438"/>
            <a:ext cx="871537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Times New Roman" pitchFamily="18" charset="0"/>
                <a:cs typeface="Times New Roman" pitchFamily="18" charset="0"/>
              </a:rPr>
              <a:t>cheap –	 cheap</a:t>
            </a:r>
            <a:r>
              <a:rPr lang="en-US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sz="3200" b="1">
                <a:latin typeface="Times New Roman" pitchFamily="18" charset="0"/>
                <a:cs typeface="Times New Roman" pitchFamily="18" charset="0"/>
              </a:rPr>
              <a:t> – 	the cheap</a:t>
            </a:r>
            <a:r>
              <a:rPr lang="en-US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est</a:t>
            </a:r>
          </a:p>
          <a:p>
            <a:r>
              <a:rPr lang="en-US" sz="3200" b="1">
                <a:latin typeface="Times New Roman" pitchFamily="18" charset="0"/>
                <a:cs typeface="Times New Roman" pitchFamily="18" charset="0"/>
              </a:rPr>
              <a:t>dirty –	</a:t>
            </a:r>
            <a:r>
              <a:rPr lang="en-US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>
                <a:latin typeface="Times New Roman" pitchFamily="18" charset="0"/>
                <a:cs typeface="Times New Roman" pitchFamily="18" charset="0"/>
              </a:rPr>
              <a:t>dirt</a:t>
            </a:r>
            <a:r>
              <a:rPr lang="en-US" sz="32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er </a:t>
            </a:r>
            <a:r>
              <a:rPr lang="en-US" sz="3200" b="1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		</a:t>
            </a:r>
            <a:r>
              <a:rPr lang="en-US" sz="3200" b="1">
                <a:latin typeface="Times New Roman" pitchFamily="18" charset="0"/>
                <a:cs typeface="Times New Roman" pitchFamily="18" charset="0"/>
              </a:rPr>
              <a:t>the dirt</a:t>
            </a:r>
            <a:r>
              <a:rPr lang="en-US" sz="32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est</a:t>
            </a:r>
          </a:p>
          <a:p>
            <a:r>
              <a:rPr lang="en-US" sz="3200" b="1">
                <a:latin typeface="Times New Roman" pitchFamily="18" charset="0"/>
                <a:cs typeface="Times New Roman" pitchFamily="18" charset="0"/>
              </a:rPr>
              <a:t>expensive – </a:t>
            </a:r>
            <a:r>
              <a:rPr lang="en-US" sz="3200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more</a:t>
            </a:r>
            <a:r>
              <a:rPr lang="en-US" sz="3200" b="1">
                <a:latin typeface="Times New Roman" pitchFamily="18" charset="0"/>
                <a:cs typeface="Times New Roman" pitchFamily="18" charset="0"/>
              </a:rPr>
              <a:t> expensive – </a:t>
            </a:r>
            <a:r>
              <a:rPr lang="en-US" sz="3200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the most </a:t>
            </a:r>
            <a:r>
              <a:rPr lang="en-US" sz="3200" b="1">
                <a:latin typeface="Times New Roman" pitchFamily="18" charset="0"/>
                <a:cs typeface="Times New Roman" pitchFamily="18" charset="0"/>
              </a:rPr>
              <a:t>expensive</a:t>
            </a:r>
            <a:endParaRPr lang="ru-RU" sz="3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14313" y="4143375"/>
            <a:ext cx="8643937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Times New Roman" pitchFamily="18" charset="0"/>
                <a:cs typeface="Times New Roman" pitchFamily="18" charset="0"/>
              </a:rPr>
              <a:t>Good  	 – 	better –	 the best</a:t>
            </a:r>
          </a:p>
          <a:p>
            <a:r>
              <a:rPr lang="en-US" sz="3200" b="1">
                <a:latin typeface="Times New Roman" pitchFamily="18" charset="0"/>
                <a:cs typeface="Times New Roman" pitchFamily="18" charset="0"/>
              </a:rPr>
              <a:t>Bad     	– 	worse –	the worst</a:t>
            </a:r>
          </a:p>
          <a:p>
            <a:r>
              <a:rPr lang="en-US" sz="3200" b="1">
                <a:latin typeface="Times New Roman" pitchFamily="18" charset="0"/>
                <a:cs typeface="Times New Roman" pitchFamily="18" charset="0"/>
              </a:rPr>
              <a:t>Much/many     – more – 	the most</a:t>
            </a:r>
          </a:p>
          <a:p>
            <a:r>
              <a:rPr lang="en-US" sz="3200" b="1">
                <a:latin typeface="Times New Roman" pitchFamily="18" charset="0"/>
                <a:cs typeface="Times New Roman" pitchFamily="18" charset="0"/>
              </a:rPr>
              <a:t>Little 		– less – 	the least</a:t>
            </a:r>
            <a:endParaRPr lang="ru-RU" sz="3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6" name="TextBox 7"/>
          <p:cNvSpPr txBox="1">
            <a:spLocks noChangeArrowheads="1"/>
          </p:cNvSpPr>
          <p:nvPr/>
        </p:nvSpPr>
        <p:spPr bwMode="auto">
          <a:xfrm>
            <a:off x="4143375" y="2643188"/>
            <a:ext cx="857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Rockwell" pitchFamily="18" charset="0"/>
              </a:rPr>
              <a:t>than</a:t>
            </a:r>
            <a:endParaRPr lang="ru-RU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algn="ctr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Test</a:t>
            </a:r>
            <a:endParaRPr lang="ru-RU" b="1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24578" name="Picture 14" descr="http://lisyonok.ucoz.ru/smilez_arbuz/MOI20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143375" y="2714625"/>
            <a:ext cx="1152525" cy="11318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endParaRPr lang="ru-RU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2560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5603" name="Picture 2" descr="http://www.sommaonline.com.br/blog/wp-content/uploads/2009/08/point-interrogation-000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63" y="2071688"/>
            <a:ext cx="3717925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algn="ctr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Home task</a:t>
            </a:r>
            <a:endParaRPr lang="ru-RU" b="1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26626" name="Содержимое 2"/>
          <p:cNvSpPr>
            <a:spLocks noGrp="1"/>
          </p:cNvSpPr>
          <p:nvPr>
            <p:ph idx="1"/>
          </p:nvPr>
        </p:nvSpPr>
        <p:spPr>
          <a:xfrm>
            <a:off x="428625" y="3786188"/>
            <a:ext cx="8258175" cy="2386012"/>
          </a:xfrm>
        </p:spPr>
        <p:txBody>
          <a:bodyPr/>
          <a:lstStyle/>
          <a:p>
            <a:r>
              <a:rPr lang="ru-RU" smtClean="0"/>
              <a:t> </a:t>
            </a:r>
            <a:r>
              <a:rPr lang="en-US" smtClean="0"/>
              <a:t>WB p. 52 ex. 7, 8</a:t>
            </a:r>
            <a:endParaRPr lang="ru-RU" smtClean="0"/>
          </a:p>
        </p:txBody>
      </p:sp>
      <p:pic>
        <p:nvPicPr>
          <p:cNvPr id="4" name="Picture 10" descr="36_1_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1500188"/>
            <a:ext cx="1785938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algn="ctr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Thank you for the lesson!</a:t>
            </a:r>
            <a:endParaRPr lang="ru-RU" b="1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2765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7651" name="Picture 2" descr="http://womantalks.ru/uploads/post-16389-1187075088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50" y="2786063"/>
            <a:ext cx="2836863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304</TotalTime>
  <Words>83</Words>
  <Application>Microsoft Office PowerPoint</Application>
  <PresentationFormat>Экран (4:3)</PresentationFormat>
  <Paragraphs>27</Paragraphs>
  <Slides>15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9</vt:i4>
      </vt:variant>
      <vt:variant>
        <vt:lpstr>Заголовки слайдов</vt:lpstr>
      </vt:variant>
      <vt:variant>
        <vt:i4>15</vt:i4>
      </vt:variant>
    </vt:vector>
  </HeadingPairs>
  <TitlesOfParts>
    <vt:vector size="31" baseType="lpstr">
      <vt:lpstr>Cambria</vt:lpstr>
      <vt:lpstr>Arial</vt:lpstr>
      <vt:lpstr>Wingdings 2</vt:lpstr>
      <vt:lpstr>Calibri</vt:lpstr>
      <vt:lpstr>Rockwell</vt:lpstr>
      <vt:lpstr>Bookman Old Style</vt:lpstr>
      <vt:lpstr>Times New Roman</vt:lpstr>
      <vt:lpstr>Литейная</vt:lpstr>
      <vt:lpstr>Литейная</vt:lpstr>
      <vt:lpstr>Литейная</vt:lpstr>
      <vt:lpstr>Литейная</vt:lpstr>
      <vt:lpstr>Литейная</vt:lpstr>
      <vt:lpstr>Литейная</vt:lpstr>
      <vt:lpstr>Литейная</vt:lpstr>
      <vt:lpstr>Литейная</vt:lpstr>
      <vt:lpstr>Литейная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Seven</cp:lastModifiedBy>
  <cp:revision>26</cp:revision>
  <dcterms:created xsi:type="dcterms:W3CDTF">2014-03-30T16:37:35Z</dcterms:created>
  <dcterms:modified xsi:type="dcterms:W3CDTF">2018-02-03T22:02:11Z</dcterms:modified>
</cp:coreProperties>
</file>