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7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624" y="764704"/>
            <a:ext cx="70567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/>
              <a:t>Чтоб природе другом стать,</a:t>
            </a:r>
          </a:p>
          <a:p>
            <a:pPr algn="ctr"/>
            <a:r>
              <a:rPr lang="ru-RU" sz="3600" b="1" i="1" dirty="0"/>
              <a:t>Тайны все её узнать,</a:t>
            </a:r>
          </a:p>
          <a:p>
            <a:pPr algn="ctr"/>
            <a:r>
              <a:rPr lang="ru-RU" sz="3600" b="1" i="1" dirty="0"/>
              <a:t>Все загадки разгадать,</a:t>
            </a:r>
          </a:p>
          <a:p>
            <a:pPr algn="ctr"/>
            <a:r>
              <a:rPr lang="ru-RU" sz="3600" b="1" i="1" dirty="0"/>
              <a:t>Научитесь наблюдать,</a:t>
            </a:r>
          </a:p>
          <a:p>
            <a:pPr algn="ctr"/>
            <a:endParaRPr lang="ru-RU" sz="3600" b="1" i="1" dirty="0" smtClean="0"/>
          </a:p>
          <a:p>
            <a:pPr algn="ctr"/>
            <a:endParaRPr lang="ru-RU" sz="3600" b="1" i="1" dirty="0" smtClean="0"/>
          </a:p>
          <a:p>
            <a:pPr algn="ctr"/>
            <a:r>
              <a:rPr lang="ru-RU" sz="3600" b="1" i="1" dirty="0" smtClean="0"/>
              <a:t>Будем </a:t>
            </a:r>
            <a:r>
              <a:rPr lang="ru-RU" sz="3600" b="1" i="1" dirty="0"/>
              <a:t>вместе развивать у себя внимательность,</a:t>
            </a:r>
          </a:p>
          <a:p>
            <a:pPr algn="ctr"/>
            <a:r>
              <a:rPr lang="ru-RU" sz="3600" b="1" i="1" dirty="0"/>
              <a:t>А поможет всё узнать наша любознательность.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7438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48680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Здравствуйте ребята, сегодня у нас необычный урок. </a:t>
            </a:r>
            <a:endParaRPr lang="ru-RU" sz="3600" b="1" dirty="0" smtClean="0"/>
          </a:p>
          <a:p>
            <a:endParaRPr lang="ru-RU" sz="3600" b="1" dirty="0" smtClean="0"/>
          </a:p>
          <a:p>
            <a:r>
              <a:rPr lang="ru-RU" sz="3600" b="1" dirty="0" smtClean="0"/>
              <a:t>               Наш </a:t>
            </a:r>
            <a:r>
              <a:rPr lang="ru-RU" sz="3600" b="1" dirty="0"/>
              <a:t>кабинет является научной </a:t>
            </a:r>
            <a:r>
              <a:rPr lang="ru-RU" sz="3600" b="1" dirty="0" smtClean="0"/>
              <a:t>   </a:t>
            </a:r>
          </a:p>
          <a:p>
            <a:r>
              <a:rPr lang="ru-RU" sz="3600" b="1" dirty="0"/>
              <a:t> </a:t>
            </a:r>
            <a:r>
              <a:rPr lang="ru-RU" sz="3600" b="1" dirty="0" smtClean="0"/>
              <a:t>              лабораторией</a:t>
            </a:r>
            <a:r>
              <a:rPr lang="ru-RU" sz="3600" b="1" dirty="0"/>
              <a:t>, </a:t>
            </a:r>
            <a:endParaRPr lang="ru-RU" sz="3600" b="1" dirty="0" smtClean="0"/>
          </a:p>
          <a:p>
            <a:r>
              <a:rPr lang="ru-RU" sz="3600" b="1" dirty="0" smtClean="0"/>
              <a:t>               а </a:t>
            </a:r>
            <a:r>
              <a:rPr lang="ru-RU" sz="3600" b="1" dirty="0"/>
              <a:t>вы – юные исследователи. </a:t>
            </a:r>
            <a:endParaRPr lang="ru-RU" sz="3600" b="1" dirty="0" smtClean="0"/>
          </a:p>
          <a:p>
            <a:endParaRPr lang="ru-RU" sz="3600" b="1" dirty="0" smtClean="0"/>
          </a:p>
          <a:p>
            <a:r>
              <a:rPr lang="ru-RU" sz="3600" b="1" dirty="0" smtClean="0"/>
              <a:t>Я </a:t>
            </a:r>
            <a:r>
              <a:rPr lang="ru-RU" sz="3600" b="1" dirty="0"/>
              <a:t>– ваш научный руководитель. </a:t>
            </a:r>
          </a:p>
        </p:txBody>
      </p:sp>
      <p:pic>
        <p:nvPicPr>
          <p:cNvPr id="7170" name="Picture 2" descr="D:\все папки\флешка 5.11.12\ФОНЫ, КАРТИНКИ ДЛЯ ПРЕЗЕНТАЦИЙ\анимации\10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1384769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все папки\флешка 5.11.12\ФОНЫ, КАРТИНКИ ДЛЯ ПРЕЗЕНТАЦИЙ\анимации\4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758" y="1124744"/>
            <a:ext cx="168498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Рисунок1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81525"/>
            <a:ext cx="1951038" cy="194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7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65" y="188640"/>
            <a:ext cx="86409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 smtClean="0"/>
              <a:t>     </a:t>
            </a:r>
            <a:r>
              <a:rPr lang="ru-RU" sz="2800" b="1" dirty="0" smtClean="0"/>
              <a:t>Эпиграфом </a:t>
            </a:r>
            <a:r>
              <a:rPr lang="ru-RU" sz="2800" b="1" dirty="0"/>
              <a:t>нашего урока </a:t>
            </a:r>
            <a:endParaRPr lang="ru-RU" sz="2800" b="1" dirty="0" smtClean="0"/>
          </a:p>
          <a:p>
            <a:pPr algn="r"/>
            <a:r>
              <a:rPr lang="ru-RU" sz="2800" b="1" dirty="0" smtClean="0"/>
              <a:t>являются </a:t>
            </a:r>
            <a:r>
              <a:rPr lang="ru-RU" sz="2800" b="1" dirty="0"/>
              <a:t>слова </a:t>
            </a:r>
            <a:endParaRPr lang="ru-RU" sz="2800" b="1" dirty="0" smtClean="0"/>
          </a:p>
          <a:p>
            <a:pPr algn="r"/>
            <a:r>
              <a:rPr lang="ru-RU" sz="2800" b="1" dirty="0" smtClean="0"/>
              <a:t>Бориса </a:t>
            </a:r>
            <a:r>
              <a:rPr lang="ru-RU" sz="2800" b="1" dirty="0"/>
              <a:t>Васильева</a:t>
            </a:r>
            <a:r>
              <a:rPr lang="ru-RU" sz="3600" b="1" dirty="0"/>
              <a:t>: </a:t>
            </a:r>
          </a:p>
          <a:p>
            <a:endParaRPr lang="ru-RU" sz="3600" b="1" i="1" dirty="0" smtClean="0"/>
          </a:p>
          <a:p>
            <a:pPr algn="ctr"/>
            <a:endParaRPr lang="ru-RU" sz="3600" b="1" i="1" dirty="0" smtClean="0"/>
          </a:p>
          <a:p>
            <a:pPr algn="ctr"/>
            <a:r>
              <a:rPr lang="ru-RU" sz="4400" b="1" i="1" dirty="0" smtClean="0"/>
              <a:t>«</a:t>
            </a:r>
            <a:r>
              <a:rPr lang="ru-RU" sz="4400" b="1" i="1" dirty="0"/>
              <a:t>Мне необходимо разобраться самому, </a:t>
            </a:r>
            <a:endParaRPr lang="ru-RU" sz="4400" b="1" i="1" dirty="0" smtClean="0"/>
          </a:p>
          <a:p>
            <a:pPr algn="ctr"/>
            <a:r>
              <a:rPr lang="ru-RU" sz="4400" b="1" i="1" dirty="0" smtClean="0"/>
              <a:t>а </a:t>
            </a:r>
            <a:r>
              <a:rPr lang="ru-RU" sz="4400" b="1" i="1" dirty="0"/>
              <a:t>чтобы разобраться самому, </a:t>
            </a:r>
            <a:endParaRPr lang="ru-RU" sz="4400" b="1" i="1" dirty="0" smtClean="0"/>
          </a:p>
          <a:p>
            <a:pPr algn="ctr"/>
            <a:r>
              <a:rPr lang="ru-RU" sz="4400" b="1" i="1" dirty="0" smtClean="0"/>
              <a:t>надо </a:t>
            </a:r>
            <a:r>
              <a:rPr lang="ru-RU" sz="4400" b="1" i="1" dirty="0"/>
              <a:t>думать сообща». </a:t>
            </a:r>
            <a:endParaRPr lang="ru-RU" sz="4400" b="1" dirty="0"/>
          </a:p>
        </p:txBody>
      </p:sp>
      <p:pic>
        <p:nvPicPr>
          <p:cNvPr id="7" name="Picture 6" descr="CA8XE5K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555776" cy="195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86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399706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Разобраться сегодня в новой теме нам помогут знания, умение думать самому и слушать мнение других, работать с учебником, сравнивать, выделять главное, исследовать, </a:t>
            </a:r>
            <a:r>
              <a:rPr lang="ru-RU" sz="3600" b="1" dirty="0" smtClean="0"/>
              <a:t>делать </a:t>
            </a:r>
            <a:r>
              <a:rPr lang="ru-RU" sz="3600" b="1" dirty="0"/>
              <a:t>выводы.</a:t>
            </a:r>
          </a:p>
        </p:txBody>
      </p:sp>
      <p:pic>
        <p:nvPicPr>
          <p:cNvPr id="8194" name="Picture 2" descr="D:\все папки\флешка 5.11.12\ФОНЫ, КАРТИНКИ ДЛЯ ПРЕЗЕНТАЦИЙ\смайлики\0_1e762_52b4abba_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404664"/>
            <a:ext cx="3255421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88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383" y="2348880"/>
            <a:ext cx="9036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/>
              <a:t>Перед тем как мы приступим к изучению нового материала. </a:t>
            </a:r>
            <a:endParaRPr lang="ru-RU" sz="3600" b="1" i="1" dirty="0" smtClean="0"/>
          </a:p>
          <a:p>
            <a:endParaRPr lang="ru-RU" sz="3600" b="1" i="1" dirty="0" smtClean="0"/>
          </a:p>
          <a:p>
            <a:r>
              <a:rPr lang="ru-RU" sz="3600" b="1" i="1" dirty="0" smtClean="0"/>
              <a:t>Мы </a:t>
            </a:r>
            <a:r>
              <a:rPr lang="ru-RU" sz="3600" b="1" i="1" dirty="0"/>
              <a:t>проверим наши знания. </a:t>
            </a:r>
            <a:endParaRPr lang="ru-RU" sz="3600" b="1" i="1" dirty="0" smtClean="0"/>
          </a:p>
          <a:p>
            <a:endParaRPr lang="ru-RU" sz="3600" b="1" i="1" dirty="0" smtClean="0"/>
          </a:p>
          <a:p>
            <a:r>
              <a:rPr lang="ru-RU" sz="3600" b="1" i="1" dirty="0" smtClean="0"/>
              <a:t>Давайте </a:t>
            </a:r>
            <a:r>
              <a:rPr lang="ru-RU" sz="3600" b="1" i="1" dirty="0"/>
              <a:t>вспомним о чем мы с вами говорили на прошлом уроке</a:t>
            </a:r>
            <a:r>
              <a:rPr lang="ru-RU" sz="3600" b="1" i="1" dirty="0" smtClean="0"/>
              <a:t>.</a:t>
            </a:r>
          </a:p>
        </p:txBody>
      </p:sp>
      <p:pic>
        <p:nvPicPr>
          <p:cNvPr id="9218" name="Picture 2" descr="D:\все папки\флешка 5.11.12\ФОНЫ, КАРТИНКИ ДЛЯ ПРЕЗЕНТАЦИЙ\смайлики\57072114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1"/>
            <a:ext cx="2016224" cy="182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3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3600" y="116632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Молодцы</a:t>
            </a:r>
            <a:r>
              <a:rPr lang="ru-RU" sz="3600" b="1" dirty="0"/>
              <a:t>!!!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сейчас </a:t>
            </a:r>
            <a:r>
              <a:rPr lang="ru-RU" sz="3600" b="1" dirty="0"/>
              <a:t>вам предстоит ответить на несколько вопросов. </a:t>
            </a:r>
            <a:endParaRPr lang="ru-RU" sz="3600" b="1" dirty="0" smtClean="0"/>
          </a:p>
          <a:p>
            <a:pPr algn="ctr"/>
            <a:endParaRPr lang="ru-RU" sz="3600" b="1" dirty="0"/>
          </a:p>
          <a:p>
            <a:pPr algn="ctr"/>
            <a:endParaRPr lang="ru-RU" sz="3600" b="1" dirty="0" smtClean="0"/>
          </a:p>
          <a:p>
            <a:r>
              <a:rPr lang="ru-RU" sz="3600" b="1" dirty="0" smtClean="0"/>
              <a:t>Перед </a:t>
            </a:r>
            <a:r>
              <a:rPr lang="ru-RU" sz="3600" b="1" dirty="0"/>
              <a:t>вами лежат листы </a:t>
            </a:r>
            <a:endParaRPr lang="ru-RU" sz="3600" b="1" dirty="0" smtClean="0"/>
          </a:p>
          <a:p>
            <a:r>
              <a:rPr lang="ru-RU" sz="3600" b="1" dirty="0" smtClean="0"/>
              <a:t>контроля </a:t>
            </a:r>
          </a:p>
          <a:p>
            <a:r>
              <a:rPr lang="ru-RU" sz="3600" b="1" dirty="0" smtClean="0"/>
              <a:t>(</a:t>
            </a:r>
            <a:r>
              <a:rPr lang="ru-RU" sz="3600" b="1" dirty="0"/>
              <a:t>с которыми вы будете работать в течение всего урока)</a:t>
            </a:r>
          </a:p>
        </p:txBody>
      </p:sp>
      <p:pic>
        <p:nvPicPr>
          <p:cNvPr id="10242" name="Picture 2" descr="D:\все папки\флешка 5.11.12\ФОНЫ, КАРТИНКИ ДЛЯ ПРЕЗЕНТАЦИЙ\смайлики\16316356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97800"/>
            <a:ext cx="2379201" cy="169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8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1)Что такое иммунитет? </a:t>
            </a:r>
          </a:p>
          <a:p>
            <a:r>
              <a:rPr lang="ru-RU" sz="2400" b="1" i="1" dirty="0" smtClean="0"/>
              <a:t>2</a:t>
            </a:r>
            <a:r>
              <a:rPr lang="ru-RU" sz="2400" b="1" i="1" dirty="0"/>
              <a:t>) </a:t>
            </a:r>
            <a:r>
              <a:rPr lang="ru-RU" sz="2400" b="1" dirty="0"/>
              <a:t>Какие клетки отвечают за иммунитет? </a:t>
            </a:r>
          </a:p>
          <a:p>
            <a:r>
              <a:rPr lang="ru-RU" sz="2400" b="1" dirty="0" smtClean="0"/>
              <a:t>3)Какие </a:t>
            </a:r>
            <a:r>
              <a:rPr lang="ru-RU" sz="2400" b="1" dirty="0"/>
              <a:t>бывают виды иммунитета? </a:t>
            </a:r>
          </a:p>
          <a:p>
            <a:r>
              <a:rPr lang="ru-RU" sz="2400" b="1" dirty="0" smtClean="0"/>
              <a:t>4)Назовите </a:t>
            </a:r>
            <a:r>
              <a:rPr lang="ru-RU" sz="2400" b="1" dirty="0"/>
              <a:t>заслуги Луи Пастера? </a:t>
            </a:r>
          </a:p>
          <a:p>
            <a:r>
              <a:rPr lang="ru-RU" sz="2400" b="1" i="1" dirty="0" smtClean="0"/>
              <a:t>5)</a:t>
            </a:r>
            <a:r>
              <a:rPr lang="ru-RU" sz="2400" b="1" dirty="0" smtClean="0"/>
              <a:t>Что </a:t>
            </a:r>
            <a:r>
              <a:rPr lang="ru-RU" sz="2400" b="1" dirty="0"/>
              <a:t>такое СПИД? </a:t>
            </a:r>
          </a:p>
          <a:p>
            <a:r>
              <a:rPr lang="ru-RU" sz="2400" b="1" dirty="0" smtClean="0"/>
              <a:t>6)Какие </a:t>
            </a:r>
            <a:r>
              <a:rPr lang="ru-RU" sz="2400" b="1" dirty="0"/>
              <a:t>группы крови существуют? </a:t>
            </a:r>
          </a:p>
          <a:p>
            <a:r>
              <a:rPr lang="ru-RU" sz="2400" b="1" dirty="0" smtClean="0"/>
              <a:t>7)Какая </a:t>
            </a:r>
            <a:r>
              <a:rPr lang="ru-RU" sz="2400" b="1" dirty="0"/>
              <a:t>группа </a:t>
            </a:r>
            <a:r>
              <a:rPr lang="ru-RU" sz="2400" b="1" dirty="0" smtClean="0"/>
              <a:t>крови самая распространенная, почему?</a:t>
            </a:r>
          </a:p>
          <a:p>
            <a:r>
              <a:rPr lang="ru-RU" sz="2400" b="1" dirty="0" smtClean="0"/>
              <a:t>8) Какая </a:t>
            </a:r>
            <a:r>
              <a:rPr lang="ru-RU" sz="2400" b="1" dirty="0"/>
              <a:t>группа крови самая </a:t>
            </a:r>
            <a:r>
              <a:rPr lang="ru-RU" sz="2400" b="1" dirty="0" smtClean="0"/>
              <a:t>редкая , </a:t>
            </a:r>
            <a:r>
              <a:rPr lang="ru-RU" sz="2400" b="1" dirty="0"/>
              <a:t>почему?</a:t>
            </a:r>
          </a:p>
          <a:p>
            <a:r>
              <a:rPr lang="ru-RU" sz="2400" b="1" dirty="0" smtClean="0"/>
              <a:t>9)Почему </a:t>
            </a:r>
            <a:r>
              <a:rPr lang="ru-RU" sz="2400" b="1" dirty="0"/>
              <a:t>при переливании крови необходимо учитывать группу и резус-фактор?</a:t>
            </a:r>
          </a:p>
          <a:p>
            <a:r>
              <a:rPr lang="ru-RU" sz="2400" b="1" dirty="0" smtClean="0"/>
              <a:t>9)Что </a:t>
            </a:r>
            <a:r>
              <a:rPr lang="ru-RU" sz="2400" b="1" dirty="0"/>
              <a:t>такое агглютинация?</a:t>
            </a:r>
          </a:p>
          <a:p>
            <a:r>
              <a:rPr lang="ru-RU" sz="2400" b="1" dirty="0" smtClean="0"/>
              <a:t>10)Врожденный иммунитет?</a:t>
            </a:r>
          </a:p>
          <a:p>
            <a:r>
              <a:rPr lang="ru-RU" sz="2400" b="1" dirty="0" smtClean="0"/>
              <a:t>11)Как называется человек , который отдает свою кровь для переливания?</a:t>
            </a:r>
          </a:p>
          <a:p>
            <a:r>
              <a:rPr lang="ru-RU" sz="2400" b="1" dirty="0" smtClean="0"/>
              <a:t>12) Для чего делают прививки?</a:t>
            </a:r>
            <a:endParaRPr lang="ru-RU" sz="2400" b="1" dirty="0"/>
          </a:p>
        </p:txBody>
      </p:sp>
      <p:pic>
        <p:nvPicPr>
          <p:cNvPr id="11266" name="Picture 2" descr="D:\все папки\флешка 5.11.12\ФОНЫ, КАРТИНКИ ДЛЯ ПРЕЗЕНТАЦИЙ\смайлики\s3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213" y="0"/>
            <a:ext cx="1916832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4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Для того что бы узнать тему нашего урока вы должны отгадать ребусы: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84264" y="1606164"/>
            <a:ext cx="33669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Орган, движущий кровь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Рисунок 1" descr="Описание: hello_html_145fa1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29229"/>
            <a:ext cx="345638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148064" y="1606164"/>
            <a:ext cx="26997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Мельчайшие сосуды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Рисунок 5" descr="Описание: hello_html_1ea968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57400"/>
            <a:ext cx="3384376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55575" y="4093042"/>
            <a:ext cx="34563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 ним кровь течёт к жабрам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Рисунок 3" descr="Описание: hello_html_288c96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64" y="4509120"/>
            <a:ext cx="3411672" cy="1650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030416" y="3954543"/>
            <a:ext cx="23580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Крупный сосуд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Рисунок 6" descr="Описание: hello_html_77a4b1c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93097"/>
            <a:ext cx="2448272" cy="218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2412776" y="3244334"/>
            <a:ext cx="848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сердце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116616" y="3055835"/>
            <a:ext cx="1247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капилляры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2196752" y="5517232"/>
            <a:ext cx="96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артерии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379572" y="5486103"/>
            <a:ext cx="721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аорта</a:t>
            </a:r>
          </a:p>
        </p:txBody>
      </p:sp>
    </p:spTree>
    <p:extLst>
      <p:ext uri="{BB962C8B-B14F-4D97-AF65-F5344CB8AC3E}">
        <p14:creationId xmlns:p14="http://schemas.microsoft.com/office/powerpoint/2010/main" val="31186600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4875E-6 L -0.55642 0.069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830" y="3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3469E-6 L 0.51284 0.0314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42" y="1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04348E-6 L -0.4224 0.061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28" y="30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1.03608E-6 L 0.53003 0.0363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93" y="1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6822" y="332656"/>
            <a:ext cx="554461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i="1" dirty="0"/>
              <a:t>Молодцы!!! </a:t>
            </a:r>
          </a:p>
          <a:p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-8893496" y="1302816"/>
            <a:ext cx="8199015" cy="5384118"/>
            <a:chOff x="549449" y="1302816"/>
            <a:chExt cx="8199015" cy="5384118"/>
          </a:xfrm>
        </p:grpSpPr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9449" y="1302816"/>
              <a:ext cx="8199015" cy="5294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549449" y="3950084"/>
              <a:ext cx="7991475" cy="2736850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26227"/>
                </a:avLst>
              </a:prstTxWarp>
            </a:bodyPr>
            <a:lstStyle/>
            <a:p>
              <a:r>
                <a:rPr lang="ru-RU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C00000"/>
                  </a:solidFill>
                  <a:latin typeface="Impact"/>
                </a:rPr>
                <a:t>Органы</a:t>
              </a:r>
              <a:r>
                <a:rPr lang="ru-RU" sz="3600" kern="10" dirty="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FF">
                          <a:alpha val="45000"/>
                        </a:srgbClr>
                      </a:gs>
                      <a:gs pos="100000">
                        <a:srgbClr val="BC004C"/>
                      </a:gs>
                    </a:gsLst>
                    <a:path path="rect">
                      <a:fillToRect l="50000" t="50000" r="50000" b="50000"/>
                    </a:path>
                  </a:gradFill>
                  <a:latin typeface="Impact"/>
                </a:rPr>
                <a:t> </a:t>
              </a:r>
              <a:r>
                <a:rPr lang="ru-RU" sz="3600" kern="10" dirty="0">
                  <a:ln w="9525">
                    <a:noFill/>
                    <a:round/>
                    <a:headEnd/>
                    <a:tailEnd/>
                  </a:ln>
                  <a:solidFill>
                    <a:srgbClr val="C00000"/>
                  </a:solidFill>
                  <a:latin typeface="Impact"/>
                </a:rPr>
                <a:t>кровообращения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766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-1.37761 -0.083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872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9259E-6 L 1.02413 -0.103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15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48680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К</a:t>
            </a:r>
            <a:r>
              <a:rPr lang="ru-RU" sz="3600" b="1" dirty="0" smtClean="0"/>
              <a:t>аждая </a:t>
            </a:r>
            <a:r>
              <a:rPr lang="ru-RU" sz="3600" b="1" dirty="0"/>
              <a:t>группа самостоятельно определяет цели и задачи урока</a:t>
            </a:r>
          </a:p>
          <a:p>
            <a:endParaRPr lang="ru-RU" sz="3600" b="1" dirty="0" smtClean="0"/>
          </a:p>
          <a:p>
            <a:pPr marL="571500" indent="-571500">
              <a:buFont typeface="Wingdings" pitchFamily="2" charset="2"/>
              <a:buChar char="v"/>
            </a:pPr>
            <a:r>
              <a:rPr lang="ru-RU" sz="3600" b="1" dirty="0" smtClean="0"/>
              <a:t>1 </a:t>
            </a:r>
            <a:r>
              <a:rPr lang="ru-RU" sz="3600" b="1" dirty="0"/>
              <a:t>группа </a:t>
            </a:r>
            <a:r>
              <a:rPr lang="ru-RU" sz="3600" b="1" dirty="0" smtClean="0"/>
              <a:t>цель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ru-RU" sz="3600" b="1" dirty="0" smtClean="0"/>
              <a:t>2,3</a:t>
            </a:r>
            <a:r>
              <a:rPr lang="ru-RU" sz="3600" b="1" dirty="0"/>
              <a:t>, 4 группа задачи</a:t>
            </a:r>
          </a:p>
        </p:txBody>
      </p:sp>
      <p:pic>
        <p:nvPicPr>
          <p:cNvPr id="12291" name="Picture 3" descr="HH00546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411" y="3391012"/>
            <a:ext cx="3532689" cy="291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71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620688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/>
              <a:t>Молодцы!!! </a:t>
            </a:r>
          </a:p>
          <a:p>
            <a:endParaRPr lang="ru-RU" sz="4800" b="1" dirty="0"/>
          </a:p>
          <a:p>
            <a:endParaRPr lang="ru-RU" sz="4800" b="1" dirty="0" smtClean="0"/>
          </a:p>
          <a:p>
            <a:pPr algn="ctr"/>
            <a:endParaRPr lang="ru-RU" sz="4800" b="1" dirty="0" smtClean="0"/>
          </a:p>
          <a:p>
            <a:pPr algn="ctr"/>
            <a:endParaRPr lang="ru-RU" sz="4800" b="1" dirty="0"/>
          </a:p>
          <a:p>
            <a:pPr algn="ctr"/>
            <a:r>
              <a:rPr lang="ru-RU" sz="4800" b="1" dirty="0" smtClean="0"/>
              <a:t>Хорошо </a:t>
            </a:r>
            <a:r>
              <a:rPr lang="ru-RU" sz="4800" b="1" dirty="0"/>
              <a:t>справились </a:t>
            </a:r>
            <a:r>
              <a:rPr lang="ru-RU" sz="4800" b="1" dirty="0" smtClean="0"/>
              <a:t>с заданием</a:t>
            </a:r>
            <a:r>
              <a:rPr lang="ru-RU" sz="4800" b="1" dirty="0"/>
              <a:t>.</a:t>
            </a:r>
            <a:endParaRPr lang="ru-RU" sz="4800" dirty="0"/>
          </a:p>
        </p:txBody>
      </p:sp>
      <p:pic>
        <p:nvPicPr>
          <p:cNvPr id="13314" name="Picture 2" descr="D:\все папки\флешка 5.11.12\ФОНЫ, КАРТИНКИ ДЛЯ ПРЕЗЕНТАЦИЙ\смайлики\000921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524" y="1916832"/>
            <a:ext cx="2191330" cy="21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изкультминутка  «Схема зрительной траектории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4" y="0"/>
            <a:ext cx="91091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92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988840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Что такое сердце?</a:t>
            </a:r>
          </a:p>
          <a:p>
            <a:pPr algn="ctr"/>
            <a:r>
              <a:rPr lang="ru-RU" sz="2800" b="1" dirty="0"/>
              <a:t>Камень твердый?</a:t>
            </a:r>
          </a:p>
          <a:p>
            <a:pPr algn="ctr"/>
            <a:r>
              <a:rPr lang="ru-RU" sz="2800" b="1" dirty="0"/>
              <a:t>Яблоко с багрово-красной кожей?</a:t>
            </a:r>
          </a:p>
          <a:p>
            <a:pPr algn="ctr"/>
            <a:r>
              <a:rPr lang="ru-RU" sz="2800" b="1" dirty="0"/>
              <a:t>Может быть, меж ребер и аортой</a:t>
            </a:r>
          </a:p>
          <a:p>
            <a:pPr algn="ctr"/>
            <a:r>
              <a:rPr lang="ru-RU" sz="2800" b="1" dirty="0"/>
              <a:t>Бьется шар, на шар земной похожий?</a:t>
            </a:r>
          </a:p>
          <a:p>
            <a:pPr algn="ctr"/>
            <a:r>
              <a:rPr lang="ru-RU" sz="2800" b="1" dirty="0"/>
              <a:t>Так или иначе, все земное</a:t>
            </a:r>
          </a:p>
          <a:p>
            <a:pPr algn="ctr"/>
            <a:r>
              <a:rPr lang="ru-RU" sz="2800" b="1" dirty="0"/>
              <a:t>Умещается в его пределы,</a:t>
            </a:r>
          </a:p>
          <a:p>
            <a:pPr algn="ctr"/>
            <a:r>
              <a:rPr lang="ru-RU" sz="2800" b="1" dirty="0"/>
              <a:t>Потому что нет покоя,</a:t>
            </a:r>
          </a:p>
          <a:p>
            <a:pPr algn="ctr"/>
            <a:r>
              <a:rPr lang="ru-RU" sz="2800" b="1" dirty="0"/>
              <a:t>До ему всего есть дело.</a:t>
            </a:r>
          </a:p>
        </p:txBody>
      </p:sp>
      <p:pic>
        <p:nvPicPr>
          <p:cNvPr id="14338" name="Picture 2" descr="s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776" y="3369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17831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87824" y="332656"/>
            <a:ext cx="35062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/>
              <a:t>К</a:t>
            </a:r>
            <a:r>
              <a:rPr lang="ru-RU" sz="3600" b="1" dirty="0" smtClean="0"/>
              <a:t>ластер </a:t>
            </a:r>
            <a:r>
              <a:rPr lang="ru-RU" sz="3600" b="1" dirty="0"/>
              <a:t>на тему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«</a:t>
            </a:r>
            <a:r>
              <a:rPr lang="ru-RU" sz="3600" b="1" dirty="0"/>
              <a:t>Сердце» </a:t>
            </a:r>
            <a:endParaRPr lang="ru-RU" sz="3600" dirty="0"/>
          </a:p>
        </p:txBody>
      </p:sp>
      <p:pic>
        <p:nvPicPr>
          <p:cNvPr id="5" name="Picture 4" descr="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909" y="2492896"/>
            <a:ext cx="3158045" cy="31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48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620688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3600" b="1" i="1" dirty="0"/>
              <a:t>? Таким образом, мы поняли что?</a:t>
            </a:r>
            <a:endParaRPr lang="ru-RU" sz="3600" dirty="0"/>
          </a:p>
        </p:txBody>
      </p:sp>
      <p:pic>
        <p:nvPicPr>
          <p:cNvPr id="15362" name="Picture 2" descr="D:\все папки\флешка 5.11.12\ФОНЫ, КАРТИНКИ ДЛЯ ПРЕЗЕНТАЦИЙ\смайлики\6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36912"/>
            <a:ext cx="2486757" cy="244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2754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692696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Кровеносные сосуды.</a:t>
            </a:r>
            <a:endParaRPr lang="ru-RU" sz="3600" dirty="0"/>
          </a:p>
          <a:p>
            <a:pPr algn="ctr"/>
            <a:r>
              <a:rPr lang="ru-RU" sz="3600" b="1" i="1" dirty="0"/>
              <a:t>? Почему у них такое название?</a:t>
            </a:r>
            <a:endParaRPr lang="ru-RU" sz="3600" dirty="0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64" b="89286" l="355" r="99291">
                        <a14:backgroundMark x1="51064" y1="18304" x2="51064" y2="18304"/>
                        <a14:backgroundMark x1="47518" y1="25000" x2="47518" y2="25000"/>
                        <a14:backgroundMark x1="49291" y1="23661" x2="49291" y2="23661"/>
                        <a14:backgroundMark x1="58511" y1="20536" x2="58511" y2="20536"/>
                        <a14:backgroundMark x1="60638" y1="17411" x2="60638" y2="17411"/>
                        <a14:backgroundMark x1="54610" y1="16964" x2="54610" y2="16964"/>
                        <a14:backgroundMark x1="63830" y1="17857" x2="63830" y2="17857"/>
                        <a14:backgroundMark x1="75887" y1="21429" x2="75887" y2="21429"/>
                        <a14:backgroundMark x1="85816" y1="27679" x2="85816" y2="27679"/>
                        <a14:backgroundMark x1="88652" y1="33482" x2="88652" y2="33482"/>
                        <a14:backgroundMark x1="83333" y1="25893" x2="83333" y2="25893"/>
                        <a14:backgroundMark x1="89716" y1="35268" x2="89716" y2="35268"/>
                        <a14:backgroundMark x1="87589" y1="41964" x2="87589" y2="41964"/>
                        <a14:backgroundMark x1="92553" y1="49107" x2="92553" y2="49107"/>
                        <a14:backgroundMark x1="93972" y1="57143" x2="93972" y2="57143"/>
                        <a14:backgroundMark x1="89007" y1="67411" x2="89007" y2="67411"/>
                        <a14:backgroundMark x1="89362" y1="60714" x2="89362" y2="60714"/>
                        <a14:backgroundMark x1="74113" y1="81250" x2="74113" y2="81250"/>
                        <a14:backgroundMark x1="76596" y1="77679" x2="76596" y2="77679"/>
                        <a14:backgroundMark x1="78723" y1="75446" x2="78723" y2="75446"/>
                        <a14:backgroundMark x1="51064" y1="81696" x2="51064" y2="81696"/>
                        <a14:backgroundMark x1="55674" y1="79911" x2="55674" y2="79911"/>
                        <a14:backgroundMark x1="49291" y1="75446" x2="49291" y2="75446"/>
                        <a14:backgroundMark x1="45745" y1="79464" x2="45745" y2="79464"/>
                        <a14:backgroundMark x1="27660" y1="79911" x2="27660" y2="79911"/>
                        <a14:backgroundMark x1="25887" y1="77679" x2="25887" y2="77679"/>
                        <a14:backgroundMark x1="80496" y1="17411" x2="80496" y2="17411"/>
                        <a14:backgroundMark x1="71631" y1="37500" x2="71631" y2="37500"/>
                        <a14:backgroundMark x1="71277" y1="33929" x2="71277" y2="33929"/>
                        <a14:backgroundMark x1="77660" y1="32589" x2="77660" y2="32589"/>
                        <a14:backgroundMark x1="80496" y1="33482" x2="80496" y2="33482"/>
                        <a14:backgroundMark x1="82270" y1="39732" x2="82270" y2="39732"/>
                        <a14:backgroundMark x1="80142" y1="44643" x2="80142" y2="44643"/>
                        <a14:backgroundMark x1="81206" y1="50446" x2="81206" y2="50446"/>
                        <a14:backgroundMark x1="44681" y1="36161" x2="44681" y2="36161"/>
                        <a14:backgroundMark x1="44681" y1="38839" x2="44681" y2="38839"/>
                        <a14:backgroundMark x1="40071" y1="31696" x2="40071" y2="31696"/>
                        <a14:backgroundMark x1="36525" y1="28571" x2="36525" y2="28571"/>
                        <a14:backgroundMark x1="37589" y1="26786" x2="37589" y2="26786"/>
                        <a14:backgroundMark x1="26241" y1="22768" x2="26241" y2="22768"/>
                        <a14:backgroundMark x1="28369" y1="17411" x2="28369" y2="17411"/>
                        <a14:backgroundMark x1="29433" y1="16518" x2="29433" y2="16518"/>
                        <a14:backgroundMark x1="33688" y1="16964" x2="33688" y2="16964"/>
                        <a14:backgroundMark x1="35461" y1="16964" x2="35461" y2="16964"/>
                        <a14:backgroundMark x1="23759" y1="76786" x2="23759" y2="76786"/>
                        <a14:backgroundMark x1="41489" y1="81250" x2="41489" y2="81250"/>
                        <a14:backgroundMark x1="38298" y1="74107" x2="38298" y2="74107"/>
                        <a14:backgroundMark x1="22695" y1="66071" x2="22695" y2="66071"/>
                        <a14:backgroundMark x1="20922" y1="67411" x2="20922" y2="67411"/>
                        <a14:backgroundMark x1="19149" y1="60714" x2="19149" y2="60714"/>
                        <a14:backgroundMark x1="14539" y1="69643" x2="14539" y2="69643"/>
                        <a14:backgroundMark x1="12411" y1="64286" x2="12411" y2="64286"/>
                        <a14:backgroundMark x1="12057" y1="63393" x2="12057" y2="63393"/>
                        <a14:backgroundMark x1="9929" y1="48214" x2="9929" y2="48214"/>
                        <a14:backgroundMark x1="12057" y1="61607" x2="12057" y2="61607"/>
                        <a14:backgroundMark x1="7447" y1="58036" x2="7447" y2="58036"/>
                        <a14:backgroundMark x1="15603" y1="43304" x2="15603" y2="43304"/>
                        <a14:backgroundMark x1="21277" y1="38839" x2="21277" y2="38839"/>
                        <a14:backgroundMark x1="12766" y1="33036" x2="12766" y2="33036"/>
                        <a14:backgroundMark x1="17376" y1="28125" x2="17376" y2="28125"/>
                        <a14:backgroundMark x1="17021" y1="25893" x2="17021" y2="25893"/>
                        <a14:backgroundMark x1="21277" y1="34821" x2="21277" y2="34821"/>
                        <a14:backgroundMark x1="22695" y1="35268" x2="22695" y2="35268"/>
                        <a14:backgroundMark x1="26596" y1="39732" x2="26596" y2="39732"/>
                        <a14:backgroundMark x1="30142" y1="33036" x2="30142" y2="33036"/>
                        <a14:backgroundMark x1="31915" y1="33929" x2="31915" y2="33929"/>
                        <a14:backgroundMark x1="30851" y1="42411" x2="30851" y2="42411"/>
                        <a14:backgroundMark x1="29078" y1="53125" x2="29078" y2="53125"/>
                        <a14:backgroundMark x1="30142" y1="51339" x2="30142" y2="51339"/>
                        <a14:backgroundMark x1="30142" y1="50000" x2="30142" y2="50000"/>
                        <a14:backgroundMark x1="29787" y1="49107" x2="29787" y2="49107"/>
                        <a14:backgroundMark x1="30851" y1="64286" x2="30851" y2="64286"/>
                        <a14:backgroundMark x1="23404" y1="54464" x2="23404" y2="54464"/>
                        <a14:backgroundMark x1="20922" y1="55804" x2="20922" y2="55804"/>
                        <a14:backgroundMark x1="19149" y1="50000" x2="19149" y2="50000"/>
                        <a14:backgroundMark x1="22695" y1="43750" x2="22695" y2="43750"/>
                        <a14:backgroundMark x1="22340" y1="45536" x2="22340" y2="45536"/>
                        <a14:backgroundMark x1="43262" y1="58036" x2="43262" y2="58036"/>
                        <a14:backgroundMark x1="42553" y1="68750" x2="42553" y2="68750"/>
                        <a14:backgroundMark x1="42553" y1="65625" x2="42553" y2="65625"/>
                        <a14:backgroundMark x1="51064" y1="66964" x2="51064" y2="66964"/>
                        <a14:backgroundMark x1="58156" y1="63393" x2="58156" y2="63393"/>
                        <a14:backgroundMark x1="65957" y1="74107" x2="65957" y2="74107"/>
                        <a14:backgroundMark x1="70213" y1="66964" x2="70213" y2="66964"/>
                        <a14:backgroundMark x1="71277" y1="68750" x2="71277" y2="68750"/>
                        <a14:backgroundMark x1="71277" y1="59375" x2="71277" y2="59375"/>
                        <a14:backgroundMark x1="79433" y1="66518" x2="79433" y2="66518"/>
                        <a14:backgroundMark x1="80142" y1="64732" x2="80142" y2="64732"/>
                        <a14:backgroundMark x1="84043" y1="60714" x2="84043" y2="60714"/>
                        <a14:backgroundMark x1="80851" y1="54911" x2="80851" y2="54911"/>
                        <a14:backgroundMark x1="73759" y1="49554" x2="73759" y2="49554"/>
                        <a14:backgroundMark x1="72340" y1="48214" x2="72340" y2="48214"/>
                        <a14:backgroundMark x1="69504" y1="42411" x2="69504" y2="42411"/>
                        <a14:backgroundMark x1="72695" y1="43304" x2="72695" y2="43304"/>
                        <a14:backgroundMark x1="65603" y1="25893" x2="65603" y2="25893"/>
                        <a14:backgroundMark x1="65248" y1="28571" x2="65248" y2="28571"/>
                        <a14:backgroundMark x1="59574" y1="31696" x2="59574" y2="31696"/>
                        <a14:backgroundMark x1="61702" y1="33929" x2="61702" y2="33929"/>
                        <a14:backgroundMark x1="58511" y1="41071" x2="58511" y2="41071"/>
                        <a14:backgroundMark x1="58156" y1="50446" x2="58156" y2="50446"/>
                        <a14:backgroundMark x1="61702" y1="55804" x2="61702" y2="55804"/>
                        <a14:backgroundMark x1="62766" y1="51339" x2="62766" y2="51339"/>
                        <a14:backgroundMark x1="67376" y1="52679" x2="67376" y2="52679"/>
                        <a14:backgroundMark x1="67730" y1="49107" x2="67730" y2="49107"/>
                        <a14:backgroundMark x1="51064" y1="45536" x2="51064" y2="45536"/>
                        <a14:backgroundMark x1="53191" y1="45536" x2="53191" y2="45536"/>
                        <a14:backgroundMark x1="51773" y1="34375" x2="51773" y2="34375"/>
                        <a14:backgroundMark x1="52128" y1="39732" x2="52128" y2="39732"/>
                        <a14:backgroundMark x1="44681" y1="48661" x2="44681" y2="48661"/>
                        <a14:backgroundMark x1="52482" y1="54018" x2="52482" y2="54018"/>
                        <a14:backgroundMark x1="47872" y1="61161" x2="47872" y2="61161"/>
                        <a14:backgroundMark x1="38298" y1="61607" x2="38298" y2="61607"/>
                        <a14:backgroundMark x1="33688" y1="56696" x2="33688" y2="56696"/>
                        <a14:backgroundMark x1="37234" y1="52679" x2="37234" y2="52679"/>
                        <a14:backgroundMark x1="37234" y1="50893" x2="37234" y2="50893"/>
                        <a14:backgroundMark x1="36879" y1="50000" x2="36879" y2="50000"/>
                        <a14:backgroundMark x1="36525" y1="48214" x2="36525" y2="48214"/>
                        <a14:backgroundMark x1="39716" y1="47768" x2="39716" y2="47768"/>
                        <a14:backgroundMark x1="40426" y1="43304" x2="40426" y2="43304"/>
                        <a14:backgroundMark x1="42199" y1="44196" x2="42199" y2="44196"/>
                        <a14:backgroundMark x1="37234" y1="39286" x2="37234" y2="39286"/>
                        <a14:backgroundMark x1="31206" y1="25000" x2="31206" y2="25000"/>
                        <a14:backgroundMark x1="35461" y1="22768" x2="35461" y2="22768"/>
                        <a14:backgroundMark x1="34752" y1="43750" x2="34752" y2="43750"/>
                        <a14:backgroundMark x1="36170" y1="38839" x2="36170" y2="3883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1" t="5815" b="8325"/>
          <a:stretch/>
        </p:blipFill>
        <p:spPr>
          <a:xfrm>
            <a:off x="1028267" y="2506704"/>
            <a:ext cx="7519513" cy="3024336"/>
          </a:xfrm>
          <a:prstGeom prst="rect">
            <a:avLst/>
          </a:prstGeom>
        </p:spPr>
      </p:pic>
      <p:grpSp>
        <p:nvGrpSpPr>
          <p:cNvPr id="36" name="Группа 35"/>
          <p:cNvGrpSpPr/>
          <p:nvPr/>
        </p:nvGrpSpPr>
        <p:grpSpPr>
          <a:xfrm>
            <a:off x="-9829600" y="715020"/>
            <a:ext cx="8713788" cy="4968875"/>
            <a:chOff x="250825" y="692150"/>
            <a:chExt cx="8713788" cy="4968875"/>
          </a:xfrm>
        </p:grpSpPr>
        <p:sp>
          <p:nvSpPr>
            <p:cNvPr id="37" name="Rectangle 13"/>
            <p:cNvSpPr>
              <a:spLocks noChangeArrowheads="1"/>
            </p:cNvSpPr>
            <p:nvPr/>
          </p:nvSpPr>
          <p:spPr bwMode="auto">
            <a:xfrm>
              <a:off x="250825" y="692150"/>
              <a:ext cx="8713788" cy="10080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sz="6000" dirty="0">
                  <a:solidFill>
                    <a:srgbClr val="FF3300"/>
                  </a:solidFill>
                </a:rPr>
                <a:t>Кровеносные сосуды</a:t>
              </a:r>
              <a:endParaRPr lang="ru-RU" sz="6000" b="0" dirty="0">
                <a:solidFill>
                  <a:srgbClr val="FF3300"/>
                </a:solidFill>
              </a:endParaRPr>
            </a:p>
          </p:txBody>
        </p:sp>
        <p:grpSp>
          <p:nvGrpSpPr>
            <p:cNvPr id="38" name="Group 26"/>
            <p:cNvGrpSpPr>
              <a:grpSpLocks/>
            </p:cNvGrpSpPr>
            <p:nvPr/>
          </p:nvGrpSpPr>
          <p:grpSpPr bwMode="auto">
            <a:xfrm>
              <a:off x="323850" y="2708275"/>
              <a:ext cx="2378075" cy="2941638"/>
              <a:chOff x="295" y="1615"/>
              <a:chExt cx="1498" cy="1853"/>
            </a:xfrm>
          </p:grpSpPr>
          <p:sp>
            <p:nvSpPr>
              <p:cNvPr id="48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295" y="1615"/>
                <a:ext cx="1498" cy="954"/>
              </a:xfrm>
              <a:prstGeom prst="downArrowCallout">
                <a:avLst>
                  <a:gd name="adj1" fmla="val 39256"/>
                  <a:gd name="adj2" fmla="val 39256"/>
                  <a:gd name="adj3" fmla="val 16667"/>
                  <a:gd name="adj4" fmla="val 6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200">
                  <a:solidFill>
                    <a:schemeClr val="accent2"/>
                  </a:solidFill>
                  <a:latin typeface="Times New Roman" pitchFamily="18" charset="0"/>
                </a:endParaRPr>
              </a:p>
              <a:p>
                <a:r>
                  <a:rPr lang="ru-RU" sz="2800">
                    <a:solidFill>
                      <a:schemeClr val="accent2"/>
                    </a:solidFill>
                    <a:latin typeface="Times New Roman" pitchFamily="18" charset="0"/>
                  </a:rPr>
                  <a:t>Артерии</a:t>
                </a:r>
              </a:p>
            </p:txBody>
          </p:sp>
          <p:sp>
            <p:nvSpPr>
              <p:cNvPr id="49" name="Rectangle 17"/>
              <p:cNvSpPr>
                <a:spLocks noChangeArrowheads="1"/>
              </p:cNvSpPr>
              <p:nvPr/>
            </p:nvSpPr>
            <p:spPr bwMode="auto">
              <a:xfrm>
                <a:off x="295" y="2696"/>
                <a:ext cx="1420" cy="7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600">
                    <a:solidFill>
                      <a:srgbClr val="9A003E"/>
                    </a:solidFill>
                  </a:rPr>
                  <a:t>Сосуды, по которым кровь движется от сердца</a:t>
                </a:r>
              </a:p>
            </p:txBody>
          </p:sp>
        </p:grpSp>
        <p:grpSp>
          <p:nvGrpSpPr>
            <p:cNvPr id="39" name="Group 27"/>
            <p:cNvGrpSpPr>
              <a:grpSpLocks/>
            </p:cNvGrpSpPr>
            <p:nvPr/>
          </p:nvGrpSpPr>
          <p:grpSpPr bwMode="auto">
            <a:xfrm>
              <a:off x="3419475" y="2687638"/>
              <a:ext cx="2376488" cy="2973387"/>
              <a:chOff x="2154" y="1602"/>
              <a:chExt cx="1497" cy="1873"/>
            </a:xfrm>
          </p:grpSpPr>
          <p:sp>
            <p:nvSpPr>
              <p:cNvPr id="46" name="AutoShape 15"/>
              <p:cNvSpPr>
                <a:spLocks noChangeAspect="1" noChangeArrowheads="1"/>
              </p:cNvSpPr>
              <p:nvPr/>
            </p:nvSpPr>
            <p:spPr bwMode="auto">
              <a:xfrm>
                <a:off x="2154" y="1602"/>
                <a:ext cx="1497" cy="954"/>
              </a:xfrm>
              <a:prstGeom prst="downArrowCallout">
                <a:avLst>
                  <a:gd name="adj1" fmla="val 39230"/>
                  <a:gd name="adj2" fmla="val 39230"/>
                  <a:gd name="adj3" fmla="val 16667"/>
                  <a:gd name="adj4" fmla="val 6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200">
                  <a:solidFill>
                    <a:schemeClr val="accent2"/>
                  </a:solidFill>
                  <a:latin typeface="Times New Roman" pitchFamily="18" charset="0"/>
                </a:endParaRPr>
              </a:p>
              <a:p>
                <a:r>
                  <a:rPr lang="ru-RU" sz="2800">
                    <a:solidFill>
                      <a:schemeClr val="accent2"/>
                    </a:solidFill>
                    <a:latin typeface="Times New Roman" pitchFamily="18" charset="0"/>
                  </a:rPr>
                  <a:t>Вены</a:t>
                </a:r>
              </a:p>
              <a:p>
                <a:pPr algn="l"/>
                <a:endParaRPr lang="ru-RU" sz="2800">
                  <a:solidFill>
                    <a:schemeClr val="accent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7" name="Rectangle 18"/>
              <p:cNvSpPr>
                <a:spLocks noChangeArrowheads="1"/>
              </p:cNvSpPr>
              <p:nvPr/>
            </p:nvSpPr>
            <p:spPr bwMode="auto">
              <a:xfrm>
                <a:off x="2201" y="2703"/>
                <a:ext cx="1419" cy="7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600">
                    <a:solidFill>
                      <a:srgbClr val="9A003E"/>
                    </a:solidFill>
                  </a:rPr>
                  <a:t>Сосуды, по которым кровь движется к сердцу</a:t>
                </a:r>
              </a:p>
            </p:txBody>
          </p:sp>
        </p:grpSp>
        <p:grpSp>
          <p:nvGrpSpPr>
            <p:cNvPr id="40" name="Group 28"/>
            <p:cNvGrpSpPr>
              <a:grpSpLocks/>
            </p:cNvGrpSpPr>
            <p:nvPr/>
          </p:nvGrpSpPr>
          <p:grpSpPr bwMode="auto">
            <a:xfrm>
              <a:off x="6515100" y="2705100"/>
              <a:ext cx="2378075" cy="2955925"/>
              <a:chOff x="4051" y="1613"/>
              <a:chExt cx="1498" cy="1862"/>
            </a:xfrm>
          </p:grpSpPr>
          <p:sp>
            <p:nvSpPr>
              <p:cNvPr id="44" name="AutoShape 16"/>
              <p:cNvSpPr>
                <a:spLocks noChangeAspect="1" noChangeArrowheads="1"/>
              </p:cNvSpPr>
              <p:nvPr/>
            </p:nvSpPr>
            <p:spPr bwMode="auto">
              <a:xfrm>
                <a:off x="4051" y="1613"/>
                <a:ext cx="1498" cy="954"/>
              </a:xfrm>
              <a:prstGeom prst="downArrowCallout">
                <a:avLst>
                  <a:gd name="adj1" fmla="val 39256"/>
                  <a:gd name="adj2" fmla="val 39256"/>
                  <a:gd name="adj3" fmla="val 16667"/>
                  <a:gd name="adj4" fmla="val 6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 sz="1200" dirty="0">
                  <a:solidFill>
                    <a:schemeClr val="accent2"/>
                  </a:solidFill>
                  <a:latin typeface="Times New Roman" pitchFamily="18" charset="0"/>
                </a:endParaRPr>
              </a:p>
              <a:p>
                <a:r>
                  <a:rPr lang="ru-RU" sz="2800" dirty="0">
                    <a:solidFill>
                      <a:schemeClr val="accent2"/>
                    </a:solidFill>
                    <a:latin typeface="Times New Roman" pitchFamily="18" charset="0"/>
                  </a:rPr>
                  <a:t>Капилляры</a:t>
                </a:r>
              </a:p>
              <a:p>
                <a:pPr algn="l"/>
                <a:endParaRPr lang="ru-RU" sz="2800" dirty="0">
                  <a:solidFill>
                    <a:schemeClr val="accent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5" name="Rectangle 19"/>
              <p:cNvSpPr>
                <a:spLocks noChangeArrowheads="1"/>
              </p:cNvSpPr>
              <p:nvPr/>
            </p:nvSpPr>
            <p:spPr bwMode="auto">
              <a:xfrm>
                <a:off x="4056" y="2703"/>
                <a:ext cx="1420" cy="77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 sz="1600">
                    <a:solidFill>
                      <a:srgbClr val="9A003E"/>
                    </a:solidFill>
                  </a:rPr>
                  <a:t>Мелкие артерии, образованные одним слоем плоских клеток</a:t>
                </a:r>
              </a:p>
            </p:txBody>
          </p:sp>
        </p:grpSp>
        <p:cxnSp>
          <p:nvCxnSpPr>
            <p:cNvPr id="41" name="AutoShape 20"/>
            <p:cNvCxnSpPr>
              <a:cxnSpLocks noChangeShapeType="1"/>
              <a:stCxn id="37" idx="2"/>
              <a:endCxn id="48" idx="0"/>
            </p:cNvCxnSpPr>
            <p:nvPr/>
          </p:nvCxnSpPr>
          <p:spPr bwMode="auto">
            <a:xfrm flipH="1">
              <a:off x="1512888" y="1700213"/>
              <a:ext cx="3095625" cy="10080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2" name="AutoShape 21"/>
            <p:cNvCxnSpPr>
              <a:cxnSpLocks noChangeShapeType="1"/>
              <a:stCxn id="37" idx="2"/>
              <a:endCxn id="46" idx="0"/>
            </p:cNvCxnSpPr>
            <p:nvPr/>
          </p:nvCxnSpPr>
          <p:spPr bwMode="auto">
            <a:xfrm>
              <a:off x="4608513" y="1700213"/>
              <a:ext cx="0" cy="9874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43" name="AutoShape 22"/>
            <p:cNvCxnSpPr>
              <a:cxnSpLocks noChangeShapeType="1"/>
              <a:stCxn id="37" idx="2"/>
              <a:endCxn id="44" idx="0"/>
            </p:cNvCxnSpPr>
            <p:nvPr/>
          </p:nvCxnSpPr>
          <p:spPr bwMode="auto">
            <a:xfrm>
              <a:off x="4608513" y="1700213"/>
              <a:ext cx="3095625" cy="10048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111403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1.10625 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1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204864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Следовательно, нам природа дала самый совершенный и эффективный тип кровеносной системы. Наша задача в течение жизни сохранить и сберечь свое здоровье, главное условие долголетия и главное богатство человека.</a:t>
            </a:r>
          </a:p>
        </p:txBody>
      </p:sp>
      <p:pic>
        <p:nvPicPr>
          <p:cNvPr id="16386" name="Picture 2" descr="D:\все папки\флешка 5.11.12\ФОНЫ, КАРТИНКИ ДЛЯ ПРЕЗЕНТАЦИЙ\смайлики\0_26bee_d2fd615f_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320" y="3412"/>
            <a:ext cx="1985428" cy="198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0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Как вы считаете  </a:t>
            </a:r>
            <a:endParaRPr lang="ru-RU" sz="3600" b="1" dirty="0" smtClean="0"/>
          </a:p>
          <a:p>
            <a:pPr algn="ctr"/>
            <a:r>
              <a:rPr lang="ru-RU" sz="3600" b="1" dirty="0" smtClean="0"/>
              <a:t>«</a:t>
            </a:r>
            <a:r>
              <a:rPr lang="ru-RU" sz="3600" b="1" dirty="0"/>
              <a:t>Чем можно объяснить большую работоспособность сердца?»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956319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ВЫВОД</a:t>
            </a:r>
            <a:r>
              <a:rPr lang="ru-RU" sz="3600" b="1" dirty="0"/>
              <a:t>:</a:t>
            </a:r>
            <a:endParaRPr lang="ru-RU" sz="3600" b="1" dirty="0" smtClean="0"/>
          </a:p>
          <a:p>
            <a:r>
              <a:rPr lang="ru-RU" sz="3600" b="1" dirty="0" smtClean="0"/>
              <a:t>Высокая </a:t>
            </a:r>
            <a:r>
              <a:rPr lang="ru-RU" sz="3600" b="1" dirty="0"/>
              <a:t>работоспособность сердца обусловлена:</a:t>
            </a:r>
          </a:p>
          <a:p>
            <a:pPr marL="571500" lvl="0" indent="-571500">
              <a:buFont typeface="Wingdings" pitchFamily="2" charset="2"/>
              <a:buChar char="Ø"/>
            </a:pPr>
            <a:r>
              <a:rPr lang="ru-RU" sz="3600" b="1" dirty="0"/>
              <a:t>Высоким уровнем обменных процессов, происходящих в нём.</a:t>
            </a:r>
          </a:p>
          <a:p>
            <a:pPr marL="571500" lvl="0" indent="-571500">
              <a:buFont typeface="Wingdings" pitchFamily="2" charset="2"/>
              <a:buChar char="Ø"/>
            </a:pPr>
            <a:r>
              <a:rPr lang="ru-RU" sz="3600" b="1" dirty="0"/>
              <a:t>Усиленным снабжением его мышц кровью.</a:t>
            </a:r>
          </a:p>
          <a:p>
            <a:pPr marL="571500" lvl="0" indent="-571500">
              <a:buFont typeface="Wingdings" pitchFamily="2" charset="2"/>
              <a:buChar char="Ø"/>
            </a:pPr>
            <a:r>
              <a:rPr lang="ru-RU" sz="3600" b="1" dirty="0"/>
              <a:t>Строгим ритмом его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70384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j04387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22" y="522920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Давайте измеряем наш пульс.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6632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Известно, что сердце человека сокращается в среднем 70 раз в минуту, при каждом сокращении выбрасывая около 150 см3. крови. Какой объем крови перекачивает ваше сердце за время шести уроков в школе?</a:t>
            </a:r>
          </a:p>
        </p:txBody>
      </p:sp>
    </p:spTree>
    <p:extLst>
      <p:ext uri="{BB962C8B-B14F-4D97-AF65-F5344CB8AC3E}">
        <p14:creationId xmlns:p14="http://schemas.microsoft.com/office/powerpoint/2010/main" val="419956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3040" y="220486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Решение</a:t>
            </a:r>
            <a:r>
              <a:rPr lang="ru-RU" sz="2800" b="1" i="1" dirty="0" smtClean="0"/>
              <a:t>.</a:t>
            </a:r>
          </a:p>
          <a:p>
            <a:r>
              <a:rPr lang="ru-RU" sz="2800" b="1" i="1" dirty="0" smtClean="0"/>
              <a:t>70 </a:t>
            </a:r>
            <a:r>
              <a:rPr lang="ru-RU" sz="2800" b="1" i="1" dirty="0"/>
              <a:t>х </a:t>
            </a:r>
            <a:r>
              <a:rPr lang="ru-RU" sz="2800" b="1" i="1" dirty="0" smtClean="0"/>
              <a:t>40 </a:t>
            </a:r>
            <a:r>
              <a:rPr lang="ru-RU" sz="2800" b="1" i="1" dirty="0"/>
              <a:t>= </a:t>
            </a:r>
            <a:r>
              <a:rPr lang="ru-RU" sz="2800" b="1" i="1" dirty="0" smtClean="0"/>
              <a:t>2800 </a:t>
            </a:r>
            <a:r>
              <a:rPr lang="ru-RU" sz="2800" b="1" i="1" dirty="0"/>
              <a:t>раз сократится сердце за урок.</a:t>
            </a:r>
            <a:endParaRPr lang="ru-RU" sz="2800" b="1" dirty="0"/>
          </a:p>
          <a:p>
            <a:r>
              <a:rPr lang="ru-RU" sz="2800" b="1" i="1" dirty="0" smtClean="0"/>
              <a:t>2800 х </a:t>
            </a:r>
            <a:r>
              <a:rPr lang="ru-RU" sz="2800" b="1" i="1" dirty="0"/>
              <a:t>150 = </a:t>
            </a:r>
            <a:r>
              <a:rPr lang="ru-RU" sz="2800" b="1" i="1" dirty="0" smtClean="0"/>
              <a:t>420000 </a:t>
            </a:r>
            <a:r>
              <a:rPr lang="ru-RU" sz="2800" b="1" i="1" dirty="0"/>
              <a:t>см</a:t>
            </a:r>
            <a:r>
              <a:rPr lang="ru-RU" sz="2800" b="1" i="1" baseline="30000" dirty="0"/>
              <a:t>3</a:t>
            </a:r>
            <a:r>
              <a:rPr lang="ru-RU" sz="2800" b="1" i="1" dirty="0"/>
              <a:t> = </a:t>
            </a:r>
            <a:r>
              <a:rPr lang="ru-RU" sz="2800" b="1" i="1" dirty="0" smtClean="0"/>
              <a:t>420 л </a:t>
            </a:r>
            <a:r>
              <a:rPr lang="ru-RU" sz="2800" b="1" i="1" dirty="0"/>
              <a:t>крови будет перекачено за урок.</a:t>
            </a:r>
            <a:endParaRPr lang="ru-RU" sz="2800" b="1" dirty="0"/>
          </a:p>
          <a:p>
            <a:r>
              <a:rPr lang="ru-RU" sz="2800" b="1" i="1" dirty="0" smtClean="0"/>
              <a:t>420 х </a:t>
            </a:r>
            <a:r>
              <a:rPr lang="ru-RU" sz="2800" b="1" i="1" dirty="0"/>
              <a:t>2 = </a:t>
            </a:r>
            <a:r>
              <a:rPr lang="ru-RU" sz="2800" b="1" i="1" dirty="0" smtClean="0"/>
              <a:t>840 </a:t>
            </a:r>
            <a:r>
              <a:rPr lang="ru-RU" sz="2800" b="1" i="1" dirty="0"/>
              <a:t>л крови будет перекачено за два урока.</a:t>
            </a:r>
            <a:endParaRPr lang="ru-RU" sz="2800" b="1" dirty="0"/>
          </a:p>
          <a:p>
            <a:r>
              <a:rPr lang="ru-RU" sz="2800" b="1" i="1" dirty="0" smtClean="0"/>
              <a:t>420  </a:t>
            </a:r>
            <a:r>
              <a:rPr lang="ru-RU" sz="2800" b="1" i="1" dirty="0"/>
              <a:t>х 3 = </a:t>
            </a:r>
            <a:r>
              <a:rPr lang="ru-RU" sz="2800" b="1" i="1" dirty="0" smtClean="0"/>
              <a:t>1260 </a:t>
            </a:r>
            <a:r>
              <a:rPr lang="ru-RU" sz="2800" b="1" i="1" dirty="0"/>
              <a:t>л крови будет перекачено за три урока.</a:t>
            </a:r>
            <a:endParaRPr lang="ru-RU" sz="2800" b="1" dirty="0"/>
          </a:p>
          <a:p>
            <a:r>
              <a:rPr lang="ru-RU" sz="2800" b="1" i="1" dirty="0" smtClean="0"/>
              <a:t>420 </a:t>
            </a:r>
            <a:r>
              <a:rPr lang="ru-RU" sz="2800" b="1" i="1" dirty="0"/>
              <a:t>х 6 =</a:t>
            </a:r>
            <a:r>
              <a:rPr lang="ru-RU" sz="2800" b="1" i="1" dirty="0" smtClean="0"/>
              <a:t>2520  </a:t>
            </a:r>
            <a:r>
              <a:rPr lang="ru-RU" sz="2800" b="1" i="1" dirty="0"/>
              <a:t>л крови перекачивает сердце за 6 уроков.</a:t>
            </a:r>
            <a:endParaRPr lang="ru-RU" sz="2800" b="1" dirty="0"/>
          </a:p>
        </p:txBody>
      </p:sp>
      <p:pic>
        <p:nvPicPr>
          <p:cNvPr id="17410" name="Picture 2" descr="D:\все папки\флешка 5.11.12\ФОНЫ, КАРТИНКИ ДЛЯ ПРЕЗЕНТАЦИЙ\смайлики\0_27183_3c276d29_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86" y="0"/>
            <a:ext cx="2039931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5631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620" y="267509"/>
            <a:ext cx="7756263" cy="105425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Закрепление: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282" y="2132856"/>
            <a:ext cx="90364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Артерии – это сосуды, которые несут кровь от (А). Самая крупная из них называется (Б). Крупные артерии распадаются на более мелкие, а мелкие ветвятся и образуют сеть (В). Мельчайшие кровеносные сосуды – (Г), в 50 раз тоньше человеческого волоса. Капилляры собираются в (Д).</a:t>
            </a:r>
          </a:p>
          <a:p>
            <a:r>
              <a:rPr lang="ru-RU" sz="2400" b="1" dirty="0"/>
              <a:t>Вены – это сосуды, по которым кровь движется к (Е).</a:t>
            </a:r>
          </a:p>
          <a:p>
            <a:pPr lvl="0"/>
            <a:r>
              <a:rPr lang="ru-RU" sz="2400" b="1" dirty="0"/>
              <a:t>1) вены</a:t>
            </a:r>
          </a:p>
          <a:p>
            <a:pPr lvl="0"/>
            <a:r>
              <a:rPr lang="ru-RU" sz="2400" b="1" dirty="0"/>
              <a:t>2)аортой</a:t>
            </a:r>
          </a:p>
          <a:p>
            <a:pPr lvl="0"/>
            <a:r>
              <a:rPr lang="ru-RU" sz="2400" b="1" dirty="0" smtClean="0"/>
              <a:t>3)сердца</a:t>
            </a:r>
          </a:p>
          <a:p>
            <a:pPr lvl="0"/>
            <a:r>
              <a:rPr lang="ru-RU" sz="2400" b="1" dirty="0" smtClean="0"/>
              <a:t>4</a:t>
            </a:r>
            <a:r>
              <a:rPr lang="ru-RU" sz="2400" b="1" dirty="0"/>
              <a:t>) капилляры</a:t>
            </a:r>
          </a:p>
          <a:p>
            <a:pPr lvl="0"/>
            <a:r>
              <a:rPr lang="ru-RU" sz="2400" b="1" dirty="0"/>
              <a:t>5) сердцу</a:t>
            </a:r>
          </a:p>
          <a:p>
            <a:pPr lvl="0"/>
            <a:r>
              <a:rPr lang="ru-RU" sz="2400" b="1" dirty="0" smtClean="0"/>
              <a:t>6) капилляров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291148"/>
              </p:ext>
            </p:extLst>
          </p:nvPr>
        </p:nvGraphicFramePr>
        <p:xfrm>
          <a:off x="2915816" y="5157192"/>
          <a:ext cx="5633022" cy="1273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6235"/>
                <a:gridCol w="945138"/>
                <a:gridCol w="945138"/>
                <a:gridCol w="945138"/>
                <a:gridCol w="945138"/>
                <a:gridCol w="926235"/>
              </a:tblGrid>
              <a:tr h="636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А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Б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>
                          <a:effectLst/>
                        </a:rPr>
                        <a:t>В</a:t>
                      </a:r>
                      <a:endParaRPr lang="ru-RU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>
                          <a:effectLst/>
                        </a:rPr>
                        <a:t>Г</a:t>
                      </a:r>
                      <a:endParaRPr lang="ru-RU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Д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>
                          <a:effectLst/>
                        </a:rPr>
                        <a:t>Е</a:t>
                      </a:r>
                      <a:endParaRPr lang="ru-RU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636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67715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710449"/>
              </p:ext>
            </p:extLst>
          </p:nvPr>
        </p:nvGraphicFramePr>
        <p:xfrm>
          <a:off x="-8317432" y="4725144"/>
          <a:ext cx="8136902" cy="1800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7947"/>
                <a:gridCol w="1365252"/>
                <a:gridCol w="1365252"/>
                <a:gridCol w="1365252"/>
                <a:gridCol w="1365252"/>
                <a:gridCol w="1337947"/>
              </a:tblGrid>
              <a:tr h="900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А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Б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>
                          <a:effectLst/>
                        </a:rPr>
                        <a:t>В</a:t>
                      </a:r>
                      <a:endParaRPr lang="ru-RU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Г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>
                          <a:effectLst/>
                        </a:rPr>
                        <a:t>Д</a:t>
                      </a:r>
                      <a:endParaRPr lang="ru-RU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Е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  <a:tr h="9001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>
                          <a:effectLst/>
                        </a:rPr>
                        <a:t>3</a:t>
                      </a:r>
                      <a:endParaRPr lang="ru-RU" sz="3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2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6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4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1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3600" dirty="0">
                          <a:effectLst/>
                        </a:rPr>
                        <a:t>5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  <p:pic>
        <p:nvPicPr>
          <p:cNvPr id="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0"/>
            <a:ext cx="1528564" cy="183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472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94878 -0.2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31" y="-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1.Кровеносная система человека состоит </a:t>
            </a:r>
            <a:r>
              <a:rPr lang="ru-RU" sz="3600" b="1" dirty="0" smtClean="0"/>
              <a:t>из</a:t>
            </a:r>
            <a:endParaRPr lang="ru-RU" sz="3600" b="1" dirty="0"/>
          </a:p>
          <a:p>
            <a:endParaRPr lang="ru-RU" sz="3600" b="1" dirty="0" smtClean="0"/>
          </a:p>
          <a:p>
            <a:r>
              <a:rPr lang="ru-RU" sz="3600" b="1" dirty="0" smtClean="0"/>
              <a:t>2.Движение </a:t>
            </a:r>
            <a:r>
              <a:rPr lang="ru-RU" sz="3600" b="1" dirty="0"/>
              <a:t>крови </a:t>
            </a:r>
            <a:r>
              <a:rPr lang="ru-RU" sz="3600" b="1" dirty="0" smtClean="0"/>
              <a:t>называется</a:t>
            </a:r>
          </a:p>
          <a:p>
            <a:endParaRPr lang="ru-RU" sz="3600" b="1" dirty="0"/>
          </a:p>
          <a:p>
            <a:r>
              <a:rPr lang="ru-RU" sz="3600" b="1" dirty="0" smtClean="0"/>
              <a:t>3.Различают большой и малый (легочный) круги </a:t>
            </a:r>
          </a:p>
          <a:p>
            <a:r>
              <a:rPr lang="ru-RU" sz="3600" b="1" dirty="0" smtClean="0"/>
              <a:t>4.В </a:t>
            </a:r>
            <a:r>
              <a:rPr lang="ru-RU" sz="3600" b="1" dirty="0"/>
              <a:t>организме человека имеются сосуды: </a:t>
            </a:r>
            <a:endParaRPr lang="ru-RU" sz="3600" b="1" dirty="0" smtClean="0"/>
          </a:p>
          <a:p>
            <a:endParaRPr lang="ru-RU" sz="3600" b="1" dirty="0"/>
          </a:p>
          <a:p>
            <a:r>
              <a:rPr lang="ru-RU" sz="3600" b="1" dirty="0" smtClean="0"/>
              <a:t>5.В </a:t>
            </a:r>
            <a:r>
              <a:rPr lang="ru-RU" sz="3600" b="1" dirty="0"/>
              <a:t>капиллярах происходит обмен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28584" y="1000840"/>
            <a:ext cx="36302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сердца и сосудов</a:t>
            </a:r>
            <a:r>
              <a:rPr lang="ru-RU" sz="3600" b="1" i="1" dirty="0" smtClean="0">
                <a:solidFill>
                  <a:srgbClr val="C00000"/>
                </a:solidFill>
              </a:rPr>
              <a:t>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28584" y="1988840"/>
            <a:ext cx="39053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кровообращением</a:t>
            </a:r>
            <a:r>
              <a:rPr lang="ru-RU" b="1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73120" y="3121536"/>
            <a:ext cx="3633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кровообращения</a:t>
            </a:r>
            <a:r>
              <a:rPr lang="ru-RU" b="1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70679" y="4365104"/>
            <a:ext cx="56745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артерии, вены, капилляры</a:t>
            </a:r>
            <a:r>
              <a:rPr lang="ru-RU" b="1" i="1" dirty="0"/>
              <a:t>.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784555" y="5373216"/>
            <a:ext cx="46267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веществ и газообмен.</a:t>
            </a:r>
          </a:p>
        </p:txBody>
      </p:sp>
    </p:spTree>
    <p:extLst>
      <p:ext uri="{BB962C8B-B14F-4D97-AF65-F5344CB8AC3E}">
        <p14:creationId xmlns:p14="http://schemas.microsoft.com/office/powerpoint/2010/main" val="429196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96232 -0.028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96296E-6 L -0.96945 0.057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72" y="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-0.58681 0.0608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0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-0.96111 0.0370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56" y="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98837 0.0685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27" y="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8" y="1124743"/>
            <a:ext cx="42169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Подведение итогов.</a:t>
            </a:r>
            <a:endParaRPr lang="ru-RU" sz="3600" dirty="0"/>
          </a:p>
        </p:txBody>
      </p:sp>
      <p:pic>
        <p:nvPicPr>
          <p:cNvPr id="18434" name="Picture 2" descr="D:\все папки\флешка 5.11.12\ФОНЫ, КАРТИНКИ ДЛЯ ПРЕЗЕНТАЦИЙ\смайлики\0_1957c_f0b5008a_X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281" y="2852936"/>
            <a:ext cx="2221898" cy="219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693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16632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/>
              <a:t>Мы с вами очень плодотворно поработали! </a:t>
            </a:r>
            <a:endParaRPr lang="ru-RU" sz="3600" b="1" i="1" dirty="0" smtClean="0"/>
          </a:p>
          <a:p>
            <a:pPr algn="ctr"/>
            <a:r>
              <a:rPr lang="ru-RU" sz="3600" b="1" i="1" dirty="0" smtClean="0"/>
              <a:t>Молодцы</a:t>
            </a:r>
            <a:r>
              <a:rPr lang="ru-RU" sz="3600" b="1" i="1" dirty="0"/>
              <a:t>! </a:t>
            </a:r>
            <a:endParaRPr lang="ru-RU" sz="3600" b="1" i="1" dirty="0" smtClean="0"/>
          </a:p>
          <a:p>
            <a:pPr algn="ctr"/>
            <a:endParaRPr lang="ru-RU" sz="3600" b="1" i="1" dirty="0" smtClean="0"/>
          </a:p>
          <a:p>
            <a:pPr algn="ctr"/>
            <a:r>
              <a:rPr lang="ru-RU" sz="3600" b="1" i="1" dirty="0" smtClean="0"/>
              <a:t>Работа </a:t>
            </a:r>
            <a:r>
              <a:rPr lang="ru-RU" sz="3600" b="1" i="1" dirty="0"/>
              <a:t>каждого из вас заслуживает высокой оценки. </a:t>
            </a:r>
            <a:endParaRPr lang="ru-RU" sz="3600" b="1" i="1" dirty="0" smtClean="0"/>
          </a:p>
          <a:p>
            <a:pPr algn="ctr"/>
            <a:r>
              <a:rPr lang="ru-RU" sz="3600" b="1" i="1" dirty="0" smtClean="0"/>
              <a:t>Хочется </a:t>
            </a:r>
            <a:r>
              <a:rPr lang="ru-RU" sz="3600" b="1" i="1" dirty="0"/>
              <a:t>пожелать, чтобы ваши сердца всегда были наполнены добротой и любовью, чутко относились к окружающим, щадили сердца своих близких и конечно свое сердце!</a:t>
            </a:r>
          </a:p>
        </p:txBody>
      </p:sp>
      <p:pic>
        <p:nvPicPr>
          <p:cNvPr id="19458" name="Picture 2" descr="D:\все папки\флешка 5.11.12\ФОНЫ, КАРТИНКИ ДЛЯ ПРЕЗЕНТАЦИЙ\смайлики\Cveti7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402" y="485804"/>
            <a:ext cx="1982078" cy="157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24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Лестница успеха </a:t>
            </a:r>
            <a:endParaRPr lang="ru-RU" dirty="0"/>
          </a:p>
        </p:txBody>
      </p:sp>
      <p:pic>
        <p:nvPicPr>
          <p:cNvPr id="6150" name="Picture 6" descr="http://bigslide.ru/images/2/1689/960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002"/>
            <a:ext cx="9144000" cy="687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95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836712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Д/3: пар 34, зад </a:t>
            </a:r>
            <a:r>
              <a:rPr lang="ru-RU" sz="3600" b="1" dirty="0" err="1" smtClean="0"/>
              <a:t>стр</a:t>
            </a:r>
            <a:r>
              <a:rPr lang="ru-RU" sz="3600" b="1" dirty="0" smtClean="0"/>
              <a:t> 134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4365104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СПАСИБО ЗА  СОТРУДНИЧЕСТВО НА УРОКЕ!!!</a:t>
            </a:r>
            <a:endParaRPr lang="ru-RU" sz="3600" b="1" i="1" dirty="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739" y="1772816"/>
            <a:ext cx="3088357" cy="23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1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174</TotalTime>
  <Words>627</Words>
  <Application>Microsoft Office PowerPoint</Application>
  <PresentationFormat>Экран (4:3)</PresentationFormat>
  <Paragraphs>161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Давайте измеряем наш пульс. </vt:lpstr>
      <vt:lpstr>Презентация PowerPoint</vt:lpstr>
      <vt:lpstr>Закрепление: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Лестница успеха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Галина</cp:lastModifiedBy>
  <cp:revision>18</cp:revision>
  <dcterms:created xsi:type="dcterms:W3CDTF">2018-02-01T20:02:32Z</dcterms:created>
  <dcterms:modified xsi:type="dcterms:W3CDTF">2018-02-01T23:59:08Z</dcterms:modified>
</cp:coreProperties>
</file>