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4" r:id="rId3"/>
    <p:sldId id="265" r:id="rId4"/>
    <p:sldId id="258" r:id="rId5"/>
    <p:sldId id="259" r:id="rId6"/>
    <p:sldId id="260" r:id="rId7"/>
    <p:sldId id="269" r:id="rId8"/>
    <p:sldId id="270" r:id="rId9"/>
    <p:sldId id="271" r:id="rId10"/>
    <p:sldId id="261" r:id="rId11"/>
    <p:sldId id="262" r:id="rId12"/>
    <p:sldId id="267" r:id="rId13"/>
    <p:sldId id="268" r:id="rId14"/>
    <p:sldId id="263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199CFF"/>
    <a:srgbClr val="0033CC"/>
    <a:srgbClr val="00487E"/>
    <a:srgbClr val="7A1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BDACF-7239-4513-AE94-5E76B06EEF7D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D100E-CF8C-4C14-81B9-D69641D095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BDACF-7239-4513-AE94-5E76B06EEF7D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D100E-CF8C-4C14-81B9-D69641D095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BDACF-7239-4513-AE94-5E76B06EEF7D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D100E-CF8C-4C14-81B9-D69641D095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BDACF-7239-4513-AE94-5E76B06EEF7D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D100E-CF8C-4C14-81B9-D69641D095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BDACF-7239-4513-AE94-5E76B06EEF7D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D100E-CF8C-4C14-81B9-D69641D095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BDACF-7239-4513-AE94-5E76B06EEF7D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D100E-CF8C-4C14-81B9-D69641D095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BDACF-7239-4513-AE94-5E76B06EEF7D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D100E-CF8C-4C14-81B9-D69641D095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BDACF-7239-4513-AE94-5E76B06EEF7D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D100E-CF8C-4C14-81B9-D69641D095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BDACF-7239-4513-AE94-5E76B06EEF7D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D100E-CF8C-4C14-81B9-D69641D095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BDACF-7239-4513-AE94-5E76B06EEF7D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D100E-CF8C-4C14-81B9-D69641D095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BDACF-7239-4513-AE94-5E76B06EEF7D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D100E-CF8C-4C14-81B9-D69641D095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BDACF-7239-4513-AE94-5E76B06EEF7D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DD100E-CF8C-4C14-81B9-D69641D0958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gif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4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gif"/><Relationship Id="rId5" Type="http://schemas.openxmlformats.org/officeDocument/2006/relationships/image" Target="../media/image44.gif"/><Relationship Id="rId4" Type="http://schemas.openxmlformats.org/officeDocument/2006/relationships/image" Target="../media/image43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облака свет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55474" y="12876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727231"/>
            <a:ext cx="7958166" cy="271464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100" b="1" dirty="0" smtClean="0">
                <a:solidFill>
                  <a:schemeClr val="accent2"/>
                </a:solidFill>
                <a:latin typeface="Bookman Old Style" pitchFamily="18" charset="0"/>
              </a:rPr>
              <a:t/>
            </a:r>
            <a:br>
              <a:rPr lang="ru-RU" sz="3100" b="1" dirty="0" smtClean="0">
                <a:solidFill>
                  <a:schemeClr val="accent2"/>
                </a:solidFill>
                <a:latin typeface="Bookman Old Style" pitchFamily="18" charset="0"/>
              </a:rPr>
            </a:br>
            <a:r>
              <a:rPr lang="ru-RU" sz="3100" b="1" dirty="0" smtClean="0">
                <a:solidFill>
                  <a:schemeClr val="accent2"/>
                </a:solidFill>
                <a:latin typeface="Bookman Old Style" pitchFamily="18" charset="0"/>
              </a:rPr>
              <a:t/>
            </a:r>
            <a:br>
              <a:rPr lang="ru-RU" sz="3100" b="1" dirty="0" smtClean="0">
                <a:solidFill>
                  <a:schemeClr val="accent2"/>
                </a:solidFill>
                <a:latin typeface="Bookman Old Style" pitchFamily="18" charset="0"/>
              </a:rPr>
            </a:br>
            <a:r>
              <a:rPr lang="ru-RU" sz="7300" b="1" i="1" dirty="0" smtClean="0">
                <a:solidFill>
                  <a:srgbClr val="C00000"/>
                </a:solidFill>
                <a:latin typeface="Gabriola" pitchFamily="82" charset="0"/>
                <a:cs typeface="Times New Roman" pitchFamily="18" charset="0"/>
              </a:rPr>
              <a:t>Древние </a:t>
            </a:r>
            <a:r>
              <a:rPr lang="ru-RU" sz="7300" b="1" i="1" dirty="0">
                <a:solidFill>
                  <a:srgbClr val="C00000"/>
                </a:solidFill>
                <a:latin typeface="Gabriola" pitchFamily="82" charset="0"/>
                <a:cs typeface="Times New Roman" pitchFamily="18" charset="0"/>
              </a:rPr>
              <a:t>образы </a:t>
            </a:r>
            <a:r>
              <a:rPr lang="ru-RU" sz="7300" b="1" i="1" dirty="0" smtClean="0">
                <a:solidFill>
                  <a:srgbClr val="C00000"/>
                </a:solidFill>
                <a:latin typeface="Gabriola" pitchFamily="82" charset="0"/>
                <a:cs typeface="Times New Roman" pitchFamily="18" charset="0"/>
              </a:rPr>
              <a:t/>
            </a:r>
            <a:br>
              <a:rPr lang="ru-RU" sz="7300" b="1" i="1" dirty="0" smtClean="0">
                <a:solidFill>
                  <a:srgbClr val="C00000"/>
                </a:solidFill>
                <a:latin typeface="Gabriola" pitchFamily="82" charset="0"/>
                <a:cs typeface="Times New Roman" pitchFamily="18" charset="0"/>
              </a:rPr>
            </a:br>
            <a:r>
              <a:rPr lang="ru-RU" sz="7300" b="1" i="1" dirty="0" smtClean="0">
                <a:solidFill>
                  <a:srgbClr val="C00000"/>
                </a:solidFill>
                <a:latin typeface="Gabriola" pitchFamily="82" charset="0"/>
                <a:cs typeface="Times New Roman" pitchFamily="18" charset="0"/>
              </a:rPr>
              <a:t>в народном искусстве.</a:t>
            </a:r>
            <a:br>
              <a:rPr lang="ru-RU" sz="7300" b="1" i="1" dirty="0" smtClean="0">
                <a:solidFill>
                  <a:srgbClr val="C00000"/>
                </a:solidFill>
                <a:latin typeface="Gabriola" pitchFamily="82" charset="0"/>
                <a:cs typeface="Times New Roman" pitchFamily="18" charset="0"/>
              </a:rPr>
            </a:br>
            <a:r>
              <a:rPr lang="ru-RU" sz="7300" b="1" i="1" dirty="0" smtClean="0">
                <a:solidFill>
                  <a:srgbClr val="C00000"/>
                </a:solidFill>
                <a:latin typeface="Gabriola" pitchFamily="82" charset="0"/>
                <a:cs typeface="Times New Roman" pitchFamily="18" charset="0"/>
              </a:rPr>
              <a:t>Древо жизни.</a:t>
            </a:r>
            <a:r>
              <a:rPr lang="ru-RU" sz="7300" b="1" i="1" dirty="0">
                <a:solidFill>
                  <a:srgbClr val="C00000"/>
                </a:solidFill>
                <a:latin typeface="Gabriola" pitchFamily="82" charset="0"/>
                <a:cs typeface="Times New Roman" pitchFamily="18" charset="0"/>
              </a:rPr>
              <a:t/>
            </a:r>
            <a:br>
              <a:rPr lang="ru-RU" sz="7300" b="1" i="1" dirty="0">
                <a:solidFill>
                  <a:srgbClr val="C00000"/>
                </a:solidFill>
                <a:latin typeface="Gabriola" pitchFamily="82" charset="0"/>
                <a:cs typeface="Times New Roman" pitchFamily="18" charset="0"/>
              </a:rPr>
            </a:br>
            <a:endParaRPr lang="ru-RU" sz="7300" b="1" dirty="0">
              <a:solidFill>
                <a:srgbClr val="C00000"/>
              </a:solidFill>
              <a:latin typeface="Gabriola" pitchFamily="82" charset="0"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971800"/>
          </a:xfrm>
          <a:solidFill>
            <a:srgbClr val="00B0F0"/>
          </a:solidFill>
        </p:spPr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ru-RU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Урок изобразительного искусства в 6 классе</a:t>
            </a:r>
          </a:p>
          <a:p>
            <a:pPr>
              <a:defRPr/>
            </a:pPr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программе Т.Я. </a:t>
            </a:r>
            <a:r>
              <a:rPr lang="ru-RU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Шпикаловой</a:t>
            </a:r>
            <a:endParaRPr lang="ru-RU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ru-RU" sz="4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Дегтярева Татьяна Николаевна</a:t>
            </a:r>
          </a:p>
          <a:p>
            <a:pPr>
              <a:defRPr/>
            </a:pP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учитель изобразительного искусства</a:t>
            </a:r>
            <a:endParaRPr lang="ru-RU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МБОУ СОШ № 16 ЩМР  Московской области</a:t>
            </a:r>
          </a:p>
          <a:p>
            <a:pPr>
              <a:defRPr/>
            </a:pP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города Щёлково</a:t>
            </a:r>
          </a:p>
          <a:p>
            <a:pPr>
              <a:defRPr/>
            </a:pP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2017г.</a:t>
            </a:r>
            <a:endParaRPr lang="ru-RU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облака свет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642910" y="1000109"/>
            <a:ext cx="8143932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363" algn="just">
              <a:defRPr/>
            </a:pPr>
            <a:r>
              <a:rPr lang="ru-RU" sz="20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Наши далекие предки украшали свои изделия простейшими орнаментами. Человек пытался разобраться, как устроен мир, найти объяснения непонятному, загадочному, таинственному. Он стремился привлечь к себе добрые силы природы, и защититься от злых .</a:t>
            </a:r>
          </a:p>
          <a:p>
            <a:pPr algn="just">
              <a:defRPr/>
            </a:pPr>
            <a:endParaRPr lang="ru-RU" kern="0" dirty="0" smtClean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57290" y="214290"/>
            <a:ext cx="70009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Raavi" pitchFamily="34" charset="0"/>
              </a:rPr>
              <a:t>Символика древних славян</a:t>
            </a:r>
            <a:r>
              <a:rPr lang="ru-RU" sz="4800" b="1" kern="10" dirty="0" smtClean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D60093"/>
                    </a:gs>
                    <a:gs pos="100000">
                      <a:schemeClr val="bg1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Raavi" pitchFamily="34" charset="0"/>
              </a:rPr>
              <a:t/>
            </a:r>
            <a:br>
              <a:rPr lang="ru-RU" sz="4800" b="1" kern="10" dirty="0" smtClean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D60093"/>
                    </a:gs>
                    <a:gs pos="100000">
                      <a:schemeClr val="bg1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Raavi" pitchFamily="34" charset="0"/>
              </a:rPr>
            </a:br>
            <a:endParaRPr lang="ru-RU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cs typeface="Raavi" pitchFamily="34" charset="0"/>
            </a:endParaRPr>
          </a:p>
        </p:txBody>
      </p:sp>
      <p:pic>
        <p:nvPicPr>
          <p:cNvPr id="7" name="Рисунок 6" descr="городец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0192" y="2357430"/>
            <a:ext cx="2843808" cy="40959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яйцо городец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2714620"/>
            <a:ext cx="2127598" cy="37387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gorodec9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2413318" y="3043234"/>
            <a:ext cx="4030889" cy="31004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процесс 6"/>
          <p:cNvSpPr/>
          <p:nvPr/>
        </p:nvSpPr>
        <p:spPr>
          <a:xfrm>
            <a:off x="5286380" y="3857628"/>
            <a:ext cx="3500462" cy="278608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4" descr="облака свет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79934" y="1052736"/>
            <a:ext cx="4463991" cy="53103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8" descr="D:\ШКОЛА\Кал.пл\планы уроков\изо\5кл\русский народный орнамент\Символы\Slavic_ornaments_in_traditi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076056" y="1196752"/>
            <a:ext cx="3960440" cy="51663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714348" y="214291"/>
            <a:ext cx="764386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Raavi" pitchFamily="34" charset="0"/>
              </a:rPr>
              <a:t>Символика древних славян</a:t>
            </a:r>
            <a:r>
              <a:rPr lang="ru-RU" sz="4400" b="1" kern="10" dirty="0" smtClean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D60093"/>
                    </a:gs>
                    <a:gs pos="100000">
                      <a:schemeClr val="bg1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Raavi" pitchFamily="34" charset="0"/>
              </a:rPr>
              <a:t/>
            </a:r>
            <a:br>
              <a:rPr lang="ru-RU" sz="4400" b="1" kern="10" dirty="0" smtClean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D60093"/>
                    </a:gs>
                    <a:gs pos="100000">
                      <a:schemeClr val="bg1"/>
                    </a:gs>
                  </a:gsLst>
                  <a:lin ang="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Raavi" pitchFamily="34" charset="0"/>
              </a:rPr>
            </a:b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cs typeface="Raav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облака свет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857224" y="285728"/>
            <a:ext cx="750099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kern="10" dirty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107763" dir="13500000" algn="ctr" rotWithShape="0">
                    <a:srgbClr val="C0C0C0">
                      <a:alpha val="50000"/>
                    </a:srgbClr>
                  </a:outerShdw>
                </a:effectLst>
                <a:latin typeface="Monotype Corsiva" pitchFamily="66" charset="0"/>
                <a:cs typeface="Raavi" pitchFamily="34" charset="0"/>
              </a:rPr>
              <a:t>Символика древних славян</a:t>
            </a:r>
            <a:r>
              <a:rPr lang="ru-RU" sz="4800" b="1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D60093"/>
                    </a:gs>
                    <a:gs pos="100000">
                      <a:schemeClr val="bg1"/>
                    </a:gs>
                  </a:gsLst>
                  <a:lin ang="0" scaled="1"/>
                </a:gradFill>
                <a:effectLst>
                  <a:outerShdw dist="107763" dir="13500000" algn="ctr" rotWithShape="0">
                    <a:srgbClr val="C0C0C0">
                      <a:alpha val="50000"/>
                    </a:srgbClr>
                  </a:outerShdw>
                </a:effectLst>
                <a:latin typeface="Monotype Corsiva" pitchFamily="66" charset="0"/>
                <a:cs typeface="Raavi" pitchFamily="34" charset="0"/>
              </a:rPr>
              <a:t/>
            </a:r>
            <a:br>
              <a:rPr lang="ru-RU" sz="4800" b="1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D60093"/>
                    </a:gs>
                    <a:gs pos="100000">
                      <a:schemeClr val="bg1"/>
                    </a:gs>
                  </a:gsLst>
                  <a:lin ang="0" scaled="1"/>
                </a:gradFill>
                <a:effectLst>
                  <a:outerShdw dist="107763" dir="13500000" algn="ctr" rotWithShape="0">
                    <a:srgbClr val="C0C0C0">
                      <a:alpha val="50000"/>
                    </a:srgbClr>
                  </a:outerShdw>
                </a:effectLst>
                <a:latin typeface="Monotype Corsiva" pitchFamily="66" charset="0"/>
                <a:cs typeface="Raavi" pitchFamily="34" charset="0"/>
              </a:rPr>
            </a:br>
            <a:endParaRPr lang="ru-RU" sz="4800" b="1" dirty="0">
              <a:latin typeface="Monotype Corsiva" pitchFamily="66" charset="0"/>
              <a:cs typeface="Raavi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357298"/>
            <a:ext cx="414337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Свои понятия о мире человек выражал условными знаками. </a:t>
            </a:r>
          </a:p>
          <a:p>
            <a:pPr algn="ctr"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  делал он это при помощи  искусства.</a:t>
            </a:r>
          </a:p>
          <a:p>
            <a:pPr algn="ctr"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 	отдельных элементов и 	их сочетаний выстраивался узор.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4071934" y="1285860"/>
            <a:ext cx="4862512" cy="5175250"/>
            <a:chOff x="4071934" y="1285860"/>
            <a:chExt cx="4863021" cy="5175263"/>
          </a:xfrm>
        </p:grpSpPr>
        <p:pic>
          <p:nvPicPr>
            <p:cNvPr id="5" name="Picture 5" descr="vinogr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6429388" y="1285860"/>
              <a:ext cx="2505567" cy="20717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5" descr="img10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4071934" y="1285860"/>
              <a:ext cx="2205072" cy="30718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3" descr="C:\Documents and Settings\YA_MAKAK\Мои документы\С флешки\русский костюм\Cost_52.jp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572264" y="3571876"/>
              <a:ext cx="2357454" cy="28892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6" descr="кострома"/>
            <p:cNvPicPr>
              <a:picLocks noChangeAspect="1" noChangeArrowheads="1"/>
            </p:cNvPicPr>
            <p:nvPr/>
          </p:nvPicPr>
          <p:blipFill>
            <a:blip r:embed="rId6" cstate="email"/>
            <a:srcRect/>
            <a:stretch>
              <a:fillRect/>
            </a:stretch>
          </p:blipFill>
          <p:spPr bwMode="auto">
            <a:xfrm>
              <a:off x="4214810" y="4500570"/>
              <a:ext cx="2000264" cy="1928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 descr="облака свет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-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714612" y="214290"/>
            <a:ext cx="621510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107763" dir="13500000" algn="ctr" rotWithShape="0">
                    <a:srgbClr val="C0C0C0">
                      <a:alpha val="50000"/>
                    </a:srgbClr>
                  </a:outerShdw>
                </a:effectLst>
                <a:latin typeface="Monotype Corsiva" pitchFamily="66" charset="0"/>
                <a:cs typeface="Times New Roman"/>
              </a:rPr>
              <a:t>Символы солнца</a:t>
            </a:r>
            <a:endParaRPr lang="ru-RU" sz="6000" b="1" dirty="0">
              <a:latin typeface="Monotype Corsiva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7504" y="909504"/>
            <a:ext cx="2786082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Образ солнца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занимает одно из главных мест в украшении жилища. Солнце в виде круглых розеток, ромбов, коней можно найти в разных видах народного искусства.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Picture 5" descr="http://kultros.ru/art/kesk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80000" y="3637400"/>
            <a:ext cx="5572131" cy="30689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399692" y="1052736"/>
            <a:ext cx="5132748" cy="2520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AutoShape 31"/>
          <p:cNvSpPr>
            <a:spLocks noChangeArrowheads="1"/>
          </p:cNvSpPr>
          <p:nvPr/>
        </p:nvSpPr>
        <p:spPr bwMode="auto">
          <a:xfrm>
            <a:off x="108644" y="3957434"/>
            <a:ext cx="2857520" cy="2428892"/>
          </a:xfrm>
          <a:prstGeom prst="sun">
            <a:avLst>
              <a:gd name="adj" fmla="val 25000"/>
            </a:avLst>
          </a:prstGeom>
          <a:solidFill>
            <a:srgbClr val="FFC000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>
              <a:ln>
                <a:solidFill>
                  <a:srgbClr val="FFFF00"/>
                </a:solidFill>
              </a:ln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облака свет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214414" y="214290"/>
            <a:ext cx="6858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6600" b="1" kern="10" dirty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107763" dir="13500000" algn="ctr" rotWithShape="0">
                    <a:srgbClr val="C0C0C0">
                      <a:alpha val="50000"/>
                    </a:srgbClr>
                  </a:outerShdw>
                </a:effectLst>
                <a:latin typeface="Monotype Corsiva" pitchFamily="66" charset="0"/>
                <a:cs typeface="Times New Roman"/>
              </a:rPr>
              <a:t>Символы земли</a:t>
            </a:r>
            <a:endParaRPr lang="ru-RU" sz="6600" b="1" kern="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5" name="Picture 7" descr="111008m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27887" y="1352751"/>
            <a:ext cx="2089150" cy="202088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Picture 8" descr="111009m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8024" y="1352751"/>
            <a:ext cx="1939925" cy="187801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Picture 2" descr="C:\Users\КАТЯ\Desktop\Рисунки РУССКАЯ ИЗБА\img12.jpg"/>
          <p:cNvPicPr>
            <a:picLocks noChangeAspect="1" noChangeArrowheads="1"/>
          </p:cNvPicPr>
          <p:nvPr/>
        </p:nvPicPr>
        <p:blipFill>
          <a:blip r:embed="rId5" cstate="email">
            <a:duotone>
              <a:prstClr val="black"/>
              <a:schemeClr val="accent1">
                <a:lumMod val="50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643439" y="3542137"/>
            <a:ext cx="4473598" cy="310953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142844" y="1156401"/>
            <a:ext cx="4429156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Землю изображали в виде ромбов, четырехугольников, квадратов, влажную в виде волнистой линии</a:t>
            </a:r>
          </a:p>
          <a:p>
            <a:pPr algn="just">
              <a:spcBef>
                <a:spcPct val="50000"/>
              </a:spcBef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распаханную землю сеяли, бросали семена. Семена изображали в виде точек. Семена – точки можно увидеть в квадратах и ромбах орнамента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18" descr="242_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12616" y="5256649"/>
            <a:ext cx="1428760" cy="1395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8" descr="242_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1695" y="5429240"/>
            <a:ext cx="1463310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9" descr="сканирование0021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AFCFB"/>
              </a:clrFrom>
              <a:clrTo>
                <a:srgbClr val="FAFCFB">
                  <a:alpha val="0"/>
                </a:srgbClr>
              </a:clrTo>
            </a:clrChange>
            <a:lum bright="-18000"/>
          </a:blip>
          <a:srcRect/>
          <a:stretch>
            <a:fillRect/>
          </a:stretch>
        </p:blipFill>
        <p:spPr bwMode="auto">
          <a:xfrm>
            <a:off x="683568" y="3542137"/>
            <a:ext cx="1491538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9" descr="сканирование0021"/>
          <p:cNvPicPr>
            <a:picLocks noChangeAspect="1" noChangeArrowheads="1"/>
          </p:cNvPicPr>
          <p:nvPr/>
        </p:nvPicPr>
        <p:blipFill>
          <a:blip r:embed="rId8" cstate="email">
            <a:clrChange>
              <a:clrFrom>
                <a:srgbClr val="FAFCFB"/>
              </a:clrFrom>
              <a:clrTo>
                <a:srgbClr val="FAFCFB">
                  <a:alpha val="0"/>
                </a:srgbClr>
              </a:clrTo>
            </a:clrChange>
            <a:lum bright="-18000"/>
          </a:blip>
          <a:srcRect/>
          <a:stretch>
            <a:fillRect/>
          </a:stretch>
        </p:blipFill>
        <p:spPr bwMode="auto">
          <a:xfrm>
            <a:off x="2483768" y="3470699"/>
            <a:ext cx="1553686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облака свет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714348" y="214290"/>
            <a:ext cx="785818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66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107763" dir="13500000" algn="ctr" rotWithShape="0">
                    <a:srgbClr val="C0C0C0">
                      <a:alpha val="50000"/>
                    </a:srgbClr>
                  </a:outerShdw>
                </a:effectLst>
                <a:latin typeface="Monotype Corsiva" pitchFamily="66" charset="0"/>
                <a:cs typeface="Times New Roman"/>
              </a:rPr>
              <a:t>Символы воды</a:t>
            </a:r>
            <a:endParaRPr lang="ru-RU" sz="6600" b="1" kern="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229" y="1222627"/>
            <a:ext cx="335758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древности, люди связывали воду с хаосом, с рождением (плетение волн), с речью, с веткой, с  женскими волосами (они подобны дождю). Вода является источником жизни.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древности, люди не поливали свои поля. Их смачивали только дождь и роса. О дожде молились особенно усердно и старательно в четверг. Этот день недели был посвящен на Руси богу грома и молнии Перуну. </a:t>
            </a:r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11" name="Picture 12" descr="сканирование0032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1920" y="3637753"/>
            <a:ext cx="4793723" cy="615950"/>
          </a:xfrm>
          <a:prstGeom prst="rect">
            <a:avLst/>
          </a:prstGeom>
          <a:noFill/>
          <a:ln w="9525">
            <a:solidFill>
              <a:srgbClr val="FFFF99"/>
            </a:solidFill>
            <a:miter lim="800000"/>
            <a:headEnd/>
            <a:tailEnd/>
          </a:ln>
        </p:spPr>
      </p:pic>
      <p:pic>
        <p:nvPicPr>
          <p:cNvPr id="12" name="Picture 20" descr="сканирование0021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AFCFB"/>
              </a:clrFrom>
              <a:clrTo>
                <a:srgbClr val="FAFCFB">
                  <a:alpha val="0"/>
                </a:srgbClr>
              </a:clrTo>
            </a:clrChange>
            <a:lum bright="-18000"/>
          </a:blip>
          <a:srcRect/>
          <a:stretch>
            <a:fillRect/>
          </a:stretch>
        </p:blipFill>
        <p:spPr bwMode="auto">
          <a:xfrm>
            <a:off x="6643702" y="4929198"/>
            <a:ext cx="736610" cy="181217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3" name="Picture 22" descr="сканирование0021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AFCFB"/>
              </a:clrFrom>
              <a:clrTo>
                <a:srgbClr val="FAFCFB">
                  <a:alpha val="0"/>
                </a:srgbClr>
              </a:clrTo>
            </a:clrChange>
            <a:lum bright="-18000"/>
          </a:blip>
          <a:srcRect/>
          <a:stretch>
            <a:fillRect/>
          </a:stretch>
        </p:blipFill>
        <p:spPr bwMode="auto">
          <a:xfrm>
            <a:off x="8028384" y="5001206"/>
            <a:ext cx="792088" cy="166815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4000496" y="1214422"/>
            <a:ext cx="49292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Волнистая горизонтальная линия –вода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000496" y="4500570"/>
            <a:ext cx="51435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Вертикальная волнистая линия – дождь</a:t>
            </a:r>
            <a:endParaRPr lang="ru-RU" sz="2000" b="1" dirty="0">
              <a:solidFill>
                <a:srgbClr val="FF0000"/>
              </a:solidFill>
            </a:endParaRPr>
          </a:p>
        </p:txBody>
      </p:sp>
      <p:pic>
        <p:nvPicPr>
          <p:cNvPr id="16" name="Picture 4" descr="C:\Users\КАТЯ\Desktop\imagesCAG9PH7G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51920" y="4786322"/>
            <a:ext cx="2301228" cy="20716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3" descr="C:\Users\КАТЯ\Desktop\Рисунки РУССКАЯ ИЗБА\img11.jpg"/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 bwMode="auto">
          <a:xfrm>
            <a:off x="3707904" y="1614532"/>
            <a:ext cx="5112568" cy="19461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облака свет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42844" y="1214422"/>
            <a:ext cx="421484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давние времена люди верили, что птицы прогоняли своим звонким пением зимний мрак, стужу и приносят на крыльях весну красную. Люди особенно готовились к встрече весны – выпекали в форме птиц обрядовое печенье “жаворонки”. Птицы символизировали свет, тепло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14414" y="285728"/>
            <a:ext cx="72866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72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/>
              </a:rPr>
              <a:t>Образ птицы</a:t>
            </a:r>
            <a:endParaRPr lang="ru-RU" sz="7200" b="1" kern="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9" name="Picture 2" descr="C:\Users\КАТЯ\Desktop\imagesCAAAKQI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357298"/>
            <a:ext cx="432105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3" descr="C:\Users\КАТЯ\Desktop\imagesCAAMOWSM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365104"/>
            <a:ext cx="4857752" cy="23183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365104"/>
            <a:ext cx="2376264" cy="2492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облака свет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14282" y="1428736"/>
            <a:ext cx="421484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Конь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один из древнейших и любимых образов народного искусства. Конь был столь же необходим крестьянину, чтобы выращивать хлеб, как и само солнце. Солнце принимало образ коня, а конь как бы приобретал животворящую силу солнца.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6" descr="03_s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1500174"/>
            <a:ext cx="4786313" cy="2500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5" name="Группа 10"/>
          <p:cNvGrpSpPr>
            <a:grpSpLocks/>
          </p:cNvGrpSpPr>
          <p:nvPr/>
        </p:nvGrpSpPr>
        <p:grpSpPr bwMode="auto">
          <a:xfrm>
            <a:off x="285750" y="4214813"/>
            <a:ext cx="8591550" cy="2500312"/>
            <a:chOff x="285720" y="4214817"/>
            <a:chExt cx="8591856" cy="2500331"/>
          </a:xfrm>
        </p:grpSpPr>
        <p:pic>
          <p:nvPicPr>
            <p:cNvPr id="6" name="Picture 15" descr="konek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85720" y="4357693"/>
              <a:ext cx="2071762" cy="228601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7" name="Picture 20" descr="1-12-4"/>
            <p:cNvPicPr>
              <a:picLocks noChangeAspect="1" noChangeArrowheads="1"/>
            </p:cNvPicPr>
            <p:nvPr/>
          </p:nvPicPr>
          <p:blipFill>
            <a:blip r:embed="rId5">
              <a:lum bright="-28000" contrast="44000"/>
            </a:blip>
            <a:srcRect/>
            <a:stretch>
              <a:fillRect/>
            </a:stretch>
          </p:blipFill>
          <p:spPr bwMode="auto">
            <a:xfrm>
              <a:off x="2928926" y="4214818"/>
              <a:ext cx="3198816" cy="2482959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8" name="Picture 19" descr="сканирование0104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6715140" y="4214817"/>
              <a:ext cx="2162436" cy="250033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sp>
        <p:nvSpPr>
          <p:cNvPr id="9" name="Прямоугольник 8"/>
          <p:cNvSpPr/>
          <p:nvPr/>
        </p:nvSpPr>
        <p:spPr>
          <a:xfrm>
            <a:off x="571472" y="142852"/>
            <a:ext cx="828680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66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107763" dir="13500000" algn="ctr" rotWithShape="0">
                    <a:srgbClr val="C0C0C0">
                      <a:alpha val="50000"/>
                    </a:srgbClr>
                  </a:outerShdw>
                </a:effectLst>
                <a:latin typeface="Monotype Corsiva" pitchFamily="66" charset="0"/>
                <a:cs typeface="Times New Roman"/>
              </a:rPr>
              <a:t>Образ коня</a:t>
            </a:r>
            <a:endParaRPr lang="ru-RU" sz="6600" b="1" kern="0" dirty="0" smtClean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облака свет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785918" y="357166"/>
            <a:ext cx="671517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6600" b="1" kern="10" dirty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107763" dir="13500000" algn="ctr" rotWithShape="0">
                    <a:srgbClr val="C0C0C0">
                      <a:alpha val="50000"/>
                    </a:srgbClr>
                  </a:outerShdw>
                </a:effectLst>
                <a:latin typeface="Monotype Corsiva" pitchFamily="66" charset="0"/>
                <a:cs typeface="Times New Roman"/>
              </a:rPr>
              <a:t>Древняя </a:t>
            </a:r>
            <a:r>
              <a:rPr lang="ru-RU" sz="66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107763" dir="13500000" algn="ctr" rotWithShape="0">
                    <a:srgbClr val="C0C0C0">
                      <a:alpha val="50000"/>
                    </a:srgbClr>
                  </a:outerShdw>
                </a:effectLst>
                <a:latin typeface="Monotype Corsiva" pitchFamily="66" charset="0"/>
                <a:cs typeface="Times New Roman"/>
              </a:rPr>
              <a:t>богиня</a:t>
            </a:r>
            <a:endParaRPr lang="ru-RU" sz="6600" b="1" kern="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3" name="Picture 2" descr="C:\Users\КАТЯ\Desktop\image007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1500188"/>
            <a:ext cx="219075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5" descr="C:\Users\КАТЯ\Desktop\imagesCATAK7CJ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72313" y="1500188"/>
            <a:ext cx="17907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Группа 8"/>
          <p:cNvGrpSpPr>
            <a:grpSpLocks/>
          </p:cNvGrpSpPr>
          <p:nvPr/>
        </p:nvGrpSpPr>
        <p:grpSpPr bwMode="auto">
          <a:xfrm>
            <a:off x="642938" y="4714875"/>
            <a:ext cx="7715250" cy="1857375"/>
            <a:chOff x="642910" y="4714884"/>
            <a:chExt cx="7715304" cy="1857388"/>
          </a:xfrm>
        </p:grpSpPr>
        <p:pic>
          <p:nvPicPr>
            <p:cNvPr id="6" name="Picture 4" descr="C:\Users\КАТЯ\Desktop\imagesCA3LZW4T.jp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42910" y="4714884"/>
              <a:ext cx="1714512" cy="1851038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</p:pic>
        <p:pic>
          <p:nvPicPr>
            <p:cNvPr id="7" name="Picture 19" descr="сканирование0066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143240" y="4731389"/>
              <a:ext cx="3071834" cy="18408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22" descr="4247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6929454" y="4714884"/>
              <a:ext cx="1428760" cy="1857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Прямоугольник 8"/>
          <p:cNvSpPr/>
          <p:nvPr/>
        </p:nvSpPr>
        <p:spPr>
          <a:xfrm>
            <a:off x="2571736" y="1428736"/>
            <a:ext cx="428626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Женская фигура (берегиня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–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это божество, выражающее представление о земле, которая родит, и о женщине – продолжательнице рода. Называют этот образ по-разному: великая богиня земли, плодородия, мать-сыра земля, Макошь, что означает  “мать хорошего урожая”.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облака свет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C:\Users\КАТЯ\Desktop\183959_183606448348144_180384535337002_389668_7455252_n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4282" y="1357298"/>
            <a:ext cx="2463757" cy="25003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 descr="C:\Users\КАТЯ\Desktop\imagesCAJ94MWQ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86512" y="4110896"/>
            <a:ext cx="2714612" cy="25328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2786050" y="1214422"/>
            <a:ext cx="364333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Мировое древо - олицетворяет в себе единство всего мира. Это своеобразная модель вселенной и человека, где для каждого существа, предмета или явления есть своё место. Это также посредник между мирами — своеобразная дорога, мост, лестница. О древе жизни в мире создано множество легенд, сказок, этот символ нашёл отображение в орнаментике многих народов. </a:t>
            </a:r>
          </a:p>
          <a:p>
            <a:pPr algn="ctr"/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85786" y="214290"/>
            <a:ext cx="778674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60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107763" dir="13500000" algn="ctr" rotWithShape="0">
                    <a:srgbClr val="C0C0C0">
                      <a:alpha val="50000"/>
                    </a:srgbClr>
                  </a:outerShdw>
                </a:effectLst>
                <a:latin typeface="Monotype Corsiva" pitchFamily="66" charset="0"/>
                <a:cs typeface="Times New Roman"/>
              </a:rPr>
              <a:t>Мировое дерево</a:t>
            </a:r>
            <a:endParaRPr lang="ru-RU" sz="6000" b="1" kern="0" dirty="0" smtClean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12" name="Рисунок 11" descr="C:\Users\Public\Pictures\Sample Pictures\55855789_derevo_copy.gif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3929066"/>
            <a:ext cx="2428892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C:\Users\Public\Pictures\Sample Pictures\a3(2).jpg"/>
          <p:cNvPicPr/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286512" y="1357298"/>
            <a:ext cx="2643206" cy="2714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облака свет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786050" y="500042"/>
            <a:ext cx="6072230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80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107763" dir="13500000" algn="ctr" rotWithShape="0">
                    <a:srgbClr val="C0C0C0">
                      <a:alpha val="50000"/>
                    </a:srgbClr>
                  </a:outerShdw>
                </a:effectLst>
                <a:latin typeface="Monotype Corsiva" pitchFamily="66" charset="0"/>
                <a:cs typeface="Times New Roman"/>
              </a:rPr>
              <a:t>Древо жизни</a:t>
            </a:r>
            <a:endParaRPr lang="ru-RU" sz="8000" b="1" kern="0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algn="ctr">
              <a:defRPr/>
            </a:pPr>
            <a:endParaRPr lang="ru-RU" sz="7200" b="1" spc="50" dirty="0">
              <a:ln w="12700" cmpd="sng">
                <a:solidFill>
                  <a:srgbClr val="FF6600"/>
                </a:solidFill>
                <a:prstDash val="solid"/>
              </a:ln>
              <a:solidFill>
                <a:srgbClr val="FF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Monotype Corsiva" pitchFamily="66" charset="0"/>
            </a:endParaRPr>
          </a:p>
        </p:txBody>
      </p:sp>
      <p:pic>
        <p:nvPicPr>
          <p:cNvPr id="4" name="Picture 5" descr="D:\ШКОЛА\Кал.пл\планы уроков\изо\5кл\gizn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500042"/>
            <a:ext cx="2500330" cy="21786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357158" y="2571744"/>
            <a:ext cx="45720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C:\Users\Public\Pictures\Sample Pictures\636752ae40418fd2540aea49367_prev(2).jpg"/>
          <p:cNvPicPr/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000628" y="1785926"/>
            <a:ext cx="3786214" cy="46434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214282" y="2214554"/>
            <a:ext cx="457203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мировым деревом соотносятся три первоэлемента мира: ветви – огонь, ствол – земля, корни – вода.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народных представлениях оно было символом растительных сил земли, вечно живой, процветающей природы. Его изображение символизировало счастливое продолжение рода.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облака свет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000100" y="714356"/>
            <a:ext cx="39290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7" name="Picture 2" descr="D:\ШКОЛА\Кал.пл\планы уроков\изо\5кл\русский народный орнамент\Символы\mirdrevo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286512" y="285728"/>
            <a:ext cx="2071702" cy="308267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571472" y="500042"/>
            <a:ext cx="471490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произведениях народного искусства встречается причудливый узор – разветвленное растение, иногда с крупными цветами, плодами, птицами, сидящими на ветках. Это мировое дерево (космическое, небесное, Древо жизни).</a:t>
            </a:r>
          </a:p>
        </p:txBody>
      </p:sp>
      <p:pic>
        <p:nvPicPr>
          <p:cNvPr id="9" name="Рисунок 8" descr="http://festival.1september.ru/articles/505244/img-2.gi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2786058"/>
            <a:ext cx="1896745" cy="26612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Рисунок 9" descr="http://festival.1september.ru/articles/505244/img-3.gif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0298" y="3214686"/>
            <a:ext cx="1896745" cy="25793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Рисунок 10" descr="http://festival.1september.ru/articles/505244/img-4.gif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14876" y="3500438"/>
            <a:ext cx="1910715" cy="26206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Рисунок 11" descr="http://festival.1september.ru/articles/505244/img-5.gif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929454" y="3714752"/>
            <a:ext cx="1896745" cy="25387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4929190" y="6357958"/>
          <a:ext cx="3643338" cy="369570"/>
        </p:xfrm>
        <a:graphic>
          <a:graphicData uri="http://schemas.openxmlformats.org/drawingml/2006/table">
            <a:tbl>
              <a:tblPr/>
              <a:tblGrid>
                <a:gridCol w="1821669"/>
                <a:gridCol w="1821669"/>
              </a:tblGrid>
              <a:tr h="28575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1000100" y="6342126"/>
          <a:ext cx="2976562" cy="369570"/>
        </p:xfrm>
        <a:graphic>
          <a:graphicData uri="http://schemas.openxmlformats.org/drawingml/2006/table">
            <a:tbl>
              <a:tblPr/>
              <a:tblGrid>
                <a:gridCol w="1488281"/>
                <a:gridCol w="1488281"/>
              </a:tblGrid>
              <a:tr h="15278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214282" y="5572140"/>
            <a:ext cx="22072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Мезенская роспись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357422" y="5786454"/>
            <a:ext cx="24288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Хохломская роспись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572000" y="6072206"/>
            <a:ext cx="22031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Городецкая роспись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665629" y="6286520"/>
            <a:ext cx="24783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Пермогорская роспись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облака свет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428596" y="285728"/>
            <a:ext cx="87154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60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107763" dir="13500000" algn="ctr" rotWithShape="0">
                    <a:srgbClr val="C0C0C0">
                      <a:alpha val="50000"/>
                    </a:srgbClr>
                  </a:outerShdw>
                </a:effectLst>
                <a:latin typeface="Monotype Corsiva" pitchFamily="66" charset="0"/>
                <a:cs typeface="Times New Roman"/>
              </a:rPr>
              <a:t>Задание:</a:t>
            </a:r>
          </a:p>
          <a:p>
            <a:pPr algn="ctr">
              <a:defRPr/>
            </a:pPr>
            <a:endParaRPr lang="ru-RU" sz="6000" b="1" kern="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00100" y="1285860"/>
            <a:ext cx="76438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Рисунок на тему древних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образов.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18" descr="сканирование009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59887" y="2492896"/>
            <a:ext cx="2143125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птица в блюде"/>
          <p:cNvPicPr/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357422" y="2420888"/>
            <a:ext cx="3929090" cy="33576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3" descr="C:\Users\КАТЯ\Desktop\imagesCAOFDL1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86512" y="2285855"/>
            <a:ext cx="2641600" cy="349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545</TotalTime>
  <Words>552</Words>
  <Application>Microsoft Office PowerPoint</Application>
  <PresentationFormat>Экран (4:3)</PresentationFormat>
  <Paragraphs>45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  Древние образы  в народном искусстве. Древо жизни.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«Древние образы в народном искусстве»</dc:title>
  <dc:creator>user</dc:creator>
  <cp:lastModifiedBy>user</cp:lastModifiedBy>
  <cp:revision>54</cp:revision>
  <dcterms:created xsi:type="dcterms:W3CDTF">2014-02-24T17:30:13Z</dcterms:created>
  <dcterms:modified xsi:type="dcterms:W3CDTF">2018-02-05T15:40:13Z</dcterms:modified>
</cp:coreProperties>
</file>