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19"/>
  </p:notesMasterIdLst>
  <p:sldIdLst>
    <p:sldId id="265" r:id="rId2"/>
    <p:sldId id="298" r:id="rId3"/>
    <p:sldId id="263" r:id="rId4"/>
    <p:sldId id="269" r:id="rId5"/>
    <p:sldId id="270" r:id="rId6"/>
    <p:sldId id="264" r:id="rId7"/>
    <p:sldId id="267" r:id="rId8"/>
    <p:sldId id="271" r:id="rId9"/>
    <p:sldId id="272" r:id="rId10"/>
    <p:sldId id="278" r:id="rId11"/>
    <p:sldId id="268" r:id="rId12"/>
    <p:sldId id="273" r:id="rId13"/>
    <p:sldId id="274" r:id="rId14"/>
    <p:sldId id="279" r:id="rId15"/>
    <p:sldId id="280" r:id="rId16"/>
    <p:sldId id="281" r:id="rId17"/>
    <p:sldId id="297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5383BD"/>
    <a:srgbClr val="749BCA"/>
    <a:srgbClr val="4889B6"/>
    <a:srgbClr val="00FF00"/>
    <a:srgbClr val="3788FF"/>
    <a:srgbClr val="0000CC"/>
    <a:srgbClr val="0000FF"/>
    <a:srgbClr val="FEE9B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530" autoAdjust="0"/>
  </p:normalViewPr>
  <p:slideViewPr>
    <p:cSldViewPr>
      <p:cViewPr>
        <p:scale>
          <a:sx n="66" d="100"/>
          <a:sy n="66" d="100"/>
        </p:scale>
        <p:origin x="-1506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18284C-FAEB-4661-A3D5-9FD5B798F4AE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D589E3-3D40-4E27-A367-4C899679C40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Музыка включается автоматически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589E3-3D40-4E27-A367-4C899679C40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Для</a:t>
            </a:r>
            <a:r>
              <a:rPr lang="ru-RU" baseline="0" dirty="0" smtClean="0"/>
              <a:t> смены слайда нужно щёлкнуть по логотипу.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589E3-3D40-4E27-A367-4C899679C404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Для смены слайда нужно щёлкнуть по логотипу.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589E3-3D40-4E27-A367-4C899679C404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Для смены слайда нужно щёлкнуть по логотипу.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589E3-3D40-4E27-A367-4C899679C404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000" dirty="0" smtClean="0"/>
              <a:t>Алгоритм:</a:t>
            </a:r>
            <a:r>
              <a:rPr lang="ru-RU" sz="1000" baseline="0" dirty="0" smtClean="0"/>
              <a:t> н</a:t>
            </a:r>
            <a:r>
              <a:rPr lang="ru-RU" sz="1000" dirty="0" smtClean="0"/>
              <a:t>ажимаем</a:t>
            </a:r>
            <a:r>
              <a:rPr lang="ru-RU" sz="1000" baseline="0" dirty="0" smtClean="0"/>
              <a:t> на красную звёздочку</a:t>
            </a:r>
            <a:r>
              <a:rPr lang="ru-RU" sz="1000" dirty="0" smtClean="0"/>
              <a:t> (в любом порядке), затем отгадываем автора книг, возвращаемся назад и открываем первую</a:t>
            </a:r>
            <a:r>
              <a:rPr lang="ru-RU" sz="1000" baseline="0" dirty="0" smtClean="0"/>
              <a:t> букву его фамилии в слове </a:t>
            </a:r>
            <a:r>
              <a:rPr lang="ru-RU" sz="1000" baseline="0" dirty="0" err="1" smtClean="0"/>
              <a:t>Маугли</a:t>
            </a:r>
            <a:r>
              <a:rPr lang="ru-RU" sz="1000" baseline="0" dirty="0" smtClean="0"/>
              <a:t>. Синюю звезду оставляем напоследок.</a:t>
            </a:r>
            <a:endParaRPr lang="ru-RU" sz="1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589E3-3D40-4E27-A367-4C899679C404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751900-4EB3-4155-8094-14BEFCDA6DB4}" type="datetimeFigureOut">
              <a:rPr lang="ru-RU"/>
              <a:pPr>
                <a:defRPr/>
              </a:pPr>
              <a:t>26.01.2018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C163F-84B4-46F9-87A5-38D5BE2379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981FEE-DA03-4D98-BB3C-BB00F4BF6E2B}" type="datetimeFigureOut">
              <a:rPr lang="ru-RU"/>
              <a:pPr>
                <a:defRPr/>
              </a:pPr>
              <a:t>26.01.2018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9195C-87C9-44E8-8406-45A655D9F1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F048D-2E04-4D23-A779-683EF582B477}" type="datetimeFigureOut">
              <a:rPr lang="ru-RU"/>
              <a:pPr>
                <a:defRPr/>
              </a:pPr>
              <a:t>26.01.2018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02350-A9A0-469A-BBA1-8F982894BB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B3EB45-A568-436E-A9B7-B718C8828D26}" type="datetimeFigureOut">
              <a:rPr lang="ru-RU"/>
              <a:pPr>
                <a:defRPr/>
              </a:pPr>
              <a:t>26.01.2018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4A45C-126A-485A-B9FC-293298D461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DD282B-F58C-4C3D-90C4-A60D0F2ACDA1}" type="datetimeFigureOut">
              <a:rPr lang="ru-RU"/>
              <a:pPr>
                <a:defRPr/>
              </a:pPr>
              <a:t>26.01.2018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B72DE-E45F-4829-920F-EB617A9ECD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/>
          <a:lstStyle>
            <a:lvl1pPr algn="l">
              <a:defRPr sz="46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06CF5-4411-4549-946C-C597671F21EE}" type="datetimeFigureOut">
              <a:rPr lang="ru-RU"/>
              <a:pPr>
                <a:defRPr/>
              </a:pPr>
              <a:t>26.01.2018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B265E-C65E-4FC3-974F-52D969760A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FD1734-7335-45A3-B5AB-5C9412249B5E}" type="datetimeFigureOut">
              <a:rPr lang="ru-RU"/>
              <a:pPr>
                <a:defRPr/>
              </a:pPr>
              <a:t>26.01.2018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D1816-4D83-47EB-ACD3-3116C60049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25B57-E00C-4E99-A32F-926CBA2C2A46}" type="datetimeFigureOut">
              <a:rPr lang="ru-RU"/>
              <a:pPr>
                <a:defRPr/>
              </a:pPr>
              <a:t>26.01.2018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575" y="6421438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CD02C6-C444-4CE2-BCFB-858ED459C9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15834-8712-4A5D-831C-04C31CBB00C5}" type="datetimeFigureOut">
              <a:rPr lang="ru-RU"/>
              <a:pPr>
                <a:defRPr/>
              </a:pPr>
              <a:t>26.01.2018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860853-FC32-47A8-BB40-BA4098568F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3525CA-1302-4059-AD4C-7256022602B2}" type="datetimeFigureOut">
              <a:rPr lang="ru-RU"/>
              <a:pPr>
                <a:defRPr/>
              </a:pPr>
              <a:t>26.01.2018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153C8-288C-45D0-9C2C-933DE463B7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C51AC-5A31-4CA4-92F1-C763CAA9DD48}" type="datetimeFigureOut">
              <a:rPr lang="ru-RU"/>
              <a:pPr>
                <a:defRPr/>
              </a:pPr>
              <a:t>26.01.2018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8DBEB-4341-437C-89BE-83AF9482C4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78000"/>
                <a:satMod val="220000"/>
                <a:alpha val="19000"/>
              </a:schemeClr>
            </a:gs>
            <a:gs pos="100000">
              <a:schemeClr val="bg2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A54AA34-CB0F-402A-8739-013AA00B807B}" type="datetimeFigureOut">
              <a:rPr lang="ru-RU"/>
              <a:pPr>
                <a:defRPr/>
              </a:pPr>
              <a:t>26.01.2018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71E28E1-447D-4586-9788-20F57EE319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87" r:id="rId1"/>
    <p:sldLayoutId id="2147483979" r:id="rId2"/>
    <p:sldLayoutId id="2147483988" r:id="rId3"/>
    <p:sldLayoutId id="2147483980" r:id="rId4"/>
    <p:sldLayoutId id="2147483981" r:id="rId5"/>
    <p:sldLayoutId id="2147483982" r:id="rId6"/>
    <p:sldLayoutId id="2147483983" r:id="rId7"/>
    <p:sldLayoutId id="2147483989" r:id="rId8"/>
    <p:sldLayoutId id="2147483984" r:id="rId9"/>
    <p:sldLayoutId id="2147483985" r:id="rId10"/>
    <p:sldLayoutId id="2147483986" r:id="rId11"/>
  </p:sldLayoutIdLst>
  <p:transition>
    <p:fade thruBlk="1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9pPr>
    </p:titleStyle>
    <p:bodyStyle>
      <a:lvl1pPr marL="419100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555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Arial" charset="0"/>
        <a:buChar char="○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36538" algn="l" rtl="0" eaLnBrk="0" fontAlgn="base" hangingPunct="0">
        <a:spcBef>
          <a:spcPct val="20000"/>
        </a:spcBef>
        <a:spcAft>
          <a:spcPct val="0"/>
        </a:spcAft>
        <a:buClr>
          <a:srgbClr val="A04DA3"/>
        </a:buClr>
        <a:buSzPct val="9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89075" indent="-182563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SzPct val="100000"/>
        <a:buFont typeface="Arial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&#1047;&#1057;&#1055;+&#1050;&#1089;&#1102;&#1096;&#1072;%20&#1082;&#1086;&#1085;&#1082;&#1091;&#1088;&#1089;&#1099;,%20&#1086;&#1087;&#1091;&#1073;&#1083;&#1080;&#1082;&#1086;&#1074;&#1072;&#1085;&#1086;%20&#1074;%20&#1057;&#1052;&#1048;\&#1056;&#1086;&#1089;&#1089;&#1080;&#1103;\&#1050;&#1083;&#1072;&#1076;&#1086;&#1074;&#1072;&#1103;%20&#1088;&#1072;&#1079;&#1074;&#1083;&#1077;&#1095;&#1077;&#1085;&#1080;&#1081;\&#1087;&#1086;&#1083;&#1077;%20&#1095;&#1091;&#1076;&#1077;&#1089;%20&#1076;&#1083;&#1103;%20&#1050;&#1083;&#1072;&#1076;&#1086;&#1074;&#1086;&#1081;%20&#1088;&#1072;&#1079;&#1074;&#1083;&#1077;&#1095;&#1077;&#1085;&#1080;&#1081;\pole%20tema%20nov.mp3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47;&#1057;&#1055;+&#1050;&#1089;&#1102;&#1096;&#1072;%20&#1082;&#1086;&#1085;&#1082;&#1091;&#1088;&#1089;&#1099;,%20&#1086;&#1087;&#1091;&#1073;&#1083;&#1080;&#1082;&#1086;&#1074;&#1072;&#1085;&#1086;%20&#1074;%20&#1057;&#1052;&#1048;\&#1056;&#1086;&#1089;&#1089;&#1080;&#1103;\&#1050;&#1083;&#1072;&#1076;&#1086;&#1074;&#1072;&#1103;%20&#1088;&#1072;&#1079;&#1074;&#1083;&#1077;&#1095;&#1077;&#1085;&#1080;&#1081;\&#1087;&#1086;&#1083;&#1077;%20&#1095;&#1091;&#1076;&#1077;&#1089;%20&#1076;&#1083;&#1103;%20&#1050;&#1083;&#1072;&#1076;&#1086;&#1074;&#1086;&#1081;%20&#1088;&#1072;&#1079;&#1074;&#1083;&#1077;&#1095;&#1077;&#1085;&#1080;&#1081;\pole%20tema%20nov.mp3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1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5445224"/>
            <a:ext cx="58326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+mn-cs"/>
              </a:rPr>
              <a:t>Автор: </a:t>
            </a:r>
            <a:r>
              <a:rPr lang="ru-RU" sz="1600" b="1" i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+mn-cs"/>
              </a:rPr>
              <a:t>Жиркова</a:t>
            </a:r>
            <a:r>
              <a:rPr lang="ru-RU" sz="1600" b="1" i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+mn-cs"/>
              </a:rPr>
              <a:t> Тамара Егоровна, воспитатель  ГКУ РС(Я) «ХСРЦН»</a:t>
            </a:r>
            <a:endParaRPr lang="ru-RU" sz="16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404664"/>
            <a:ext cx="7386614" cy="707886"/>
          </a:xfrm>
          <a:prstGeom prst="rect">
            <a:avLst/>
          </a:prstGeom>
          <a:scene3d>
            <a:camera prst="orthographicFront"/>
            <a:lightRig rig="balanced" dir="t">
              <a:rot lat="0" lon="0" rev="2100000"/>
            </a:lightRig>
          </a:scene3d>
          <a:sp3d>
            <a:bevelT w="101600" prst="riblet"/>
          </a:sp3d>
        </p:spPr>
        <p:txBody>
          <a:bodyPr>
            <a:spAutoFit/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smtClean="0">
                <a:ln w="50800"/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60007" dir="5400000" sy="-100000" algn="bl" rotWithShape="0"/>
                </a:effectLst>
                <a:latin typeface="Bookman Old Style" pitchFamily="18" charset="0"/>
                <a:cs typeface="+mn-cs"/>
              </a:rPr>
              <a:t>ЭКОЛОГИЧЕСКАЯ </a:t>
            </a:r>
            <a:r>
              <a:rPr lang="ru-RU" sz="4000" b="1" dirty="0">
                <a:ln w="50800"/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60007" dir="5400000" sy="-100000" algn="bl" rotWithShape="0"/>
                </a:effectLst>
                <a:latin typeface="Bookman Old Style" pitchFamily="18" charset="0"/>
                <a:cs typeface="+mn-cs"/>
              </a:rPr>
              <a:t>ИГРА</a:t>
            </a:r>
          </a:p>
        </p:txBody>
      </p:sp>
      <p:pic>
        <p:nvPicPr>
          <p:cNvPr id="5124" name="Picture 6" descr="C:\Users\Svetlana\Desktop\ЗСП поле чудес\поле чудес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39750" y="1412875"/>
            <a:ext cx="6624638" cy="371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6" descr="C:\Users\Svetlana\Desktop\ЗСП поле чудес\Рисунок1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435600" y="2278063"/>
            <a:ext cx="3708400" cy="457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ole tema nov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email"/>
          <a:stretch>
            <a:fillRect/>
          </a:stretch>
        </p:blipFill>
        <p:spPr>
          <a:xfrm>
            <a:off x="899592" y="472514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9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ПРАВИЛА ИГРЫ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dirty="0" smtClean="0"/>
              <a:t> не подсказывать, иначе будет удаление из игры</a:t>
            </a:r>
          </a:p>
          <a:p>
            <a:r>
              <a:rPr lang="ru-RU" sz="4000" dirty="0" smtClean="0"/>
              <a:t> отвечать только тогда, когда подойдет очередь</a:t>
            </a:r>
            <a:endParaRPr lang="ru-RU" sz="40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27088" y="2276475"/>
            <a:ext cx="6048375" cy="31700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+mn-cs"/>
              </a:rPr>
              <a:t>Вырос мягкий стебелек, </a:t>
            </a:r>
          </a:p>
          <a:p>
            <a:pPr>
              <a:defRPr/>
            </a:pP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+mn-cs"/>
              </a:rPr>
              <a:t>Он и ростом не высок, </a:t>
            </a:r>
          </a:p>
          <a:p>
            <a:pPr>
              <a:defRPr/>
            </a:pP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+mn-cs"/>
              </a:rPr>
              <a:t>Достает до ног едва, </a:t>
            </a:r>
          </a:p>
          <a:p>
            <a:pPr>
              <a:defRPr/>
            </a:pP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+mn-cs"/>
              </a:rPr>
              <a:t>Называется…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cs typeface="+mn-cs"/>
            </a:endParaRPr>
          </a:p>
          <a:p>
            <a:pPr marL="342900" indent="-342900">
              <a:defRPr/>
            </a:pPr>
            <a:endParaRPr lang="ru-RU" sz="2000" b="1" dirty="0" smtClean="0">
              <a:solidFill>
                <a:srgbClr val="0000FF"/>
              </a:solidFill>
              <a:latin typeface="Book Antiqua" pitchFamily="18" charset="0"/>
              <a:cs typeface="+mn-cs"/>
            </a:endParaRPr>
          </a:p>
          <a:p>
            <a:pPr marL="342900" indent="-342900">
              <a:defRPr/>
            </a:pPr>
            <a:r>
              <a:rPr lang="ru-RU" sz="3200" b="1" dirty="0" smtClean="0">
                <a:solidFill>
                  <a:srgbClr val="FF0000"/>
                </a:solidFill>
                <a:latin typeface="Book Antiqua" pitchFamily="18" charset="0"/>
                <a:cs typeface="+mn-cs"/>
              </a:rPr>
              <a:t>Трава</a:t>
            </a:r>
            <a:endParaRPr lang="ru-RU" sz="3200" b="1" dirty="0">
              <a:solidFill>
                <a:srgbClr val="FF0000"/>
              </a:solidFill>
              <a:latin typeface="Book Antiqua" pitchFamily="18" charset="0"/>
              <a:cs typeface="+mn-cs"/>
            </a:endParaRPr>
          </a:p>
          <a:p>
            <a:pPr marL="342900" indent="-342900">
              <a:defRPr/>
            </a:pPr>
            <a:endParaRPr lang="ru-RU" sz="2000" b="1" dirty="0">
              <a:solidFill>
                <a:srgbClr val="0000FF"/>
              </a:solidFill>
              <a:latin typeface="Book Antiqua" pitchFamily="18" charset="0"/>
              <a:cs typeface="+mn-cs"/>
            </a:endParaRPr>
          </a:p>
        </p:txBody>
      </p:sp>
      <p:pic>
        <p:nvPicPr>
          <p:cNvPr id="6150" name="Picture 4" descr="C:\Users\Svetlana\Desktop\ЗСП поле чудес\Рисунок 2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948488" y="333375"/>
            <a:ext cx="1919287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AutoShape 35"/>
          <p:cNvSpPr>
            <a:spLocks noChangeArrowheads="1"/>
          </p:cNvSpPr>
          <p:nvPr/>
        </p:nvSpPr>
        <p:spPr bwMode="auto">
          <a:xfrm>
            <a:off x="-3977680" y="332656"/>
            <a:ext cx="3977680" cy="718592"/>
          </a:xfrm>
          <a:prstGeom prst="wave">
            <a:avLst>
              <a:gd name="adj1" fmla="val 13005"/>
              <a:gd name="adj2" fmla="val 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</a:rPr>
              <a:t>I отборочный тур</a:t>
            </a:r>
            <a:endParaRPr lang="ru-RU" sz="28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216 -0.00139 C -0.04549 -0.02732 -0.029 -0.05232 -0.0066 -0.04723 C 0.01562 -0.04213 0.04531 0.02801 0.07222 0.03055 C 0.09895 0.0331 0.12777 -0.02987 0.15364 -0.03172 C 0.17934 -0.03334 0.20312 0.01828 0.22743 0.0199 C 0.25208 0.02152 0.27621 -0.02176 0.30017 -0.02269 C 0.32447 -0.02315 0.34826 0.01759 0.37291 0.0162 C 0.39774 0.01527 0.42378 -0.03426 0.44913 -0.02987 C 0.47447 -0.02547 0.49409 0.04027 0.52517 0.04259 C 0.55659 0.04537 0.61909 -0.00625 0.63663 -0.01528 C 0.65451 -0.025 0.63333 -0.01667 0.63125 -0.01389 C 0.62916 -0.01088 0.62621 -0.00556 0.62343 0.00023 " pathEditMode="relative" rAng="0" ptsTypes="aaaaaaaaaaaA">
                                      <p:cBhvr>
                                        <p:cTn id="6" dur="1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" y="-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MPAUD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27088" y="1484784"/>
            <a:ext cx="6840537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endParaRPr lang="ru-RU" sz="2000" b="1" dirty="0">
              <a:solidFill>
                <a:srgbClr val="0000FF"/>
              </a:solidFill>
              <a:latin typeface="Book Antiqua" pitchFamily="18" charset="0"/>
              <a:cs typeface="+mn-cs"/>
            </a:endParaRPr>
          </a:p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Высоченный великан</a:t>
            </a:r>
          </a:p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Будто угодил в капкан, </a:t>
            </a:r>
          </a:p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Никуда он не идет, </a:t>
            </a:r>
          </a:p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На одной ноге растет.</a:t>
            </a:r>
          </a:p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Как огромными руками,</a:t>
            </a:r>
          </a:p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По ветру шуршит руками.</a:t>
            </a:r>
          </a:p>
          <a:p>
            <a:endParaRPr lang="ru-RU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Дерево</a:t>
            </a:r>
          </a:p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cs typeface="+mn-cs"/>
            </a:endParaRPr>
          </a:p>
        </p:txBody>
      </p:sp>
      <p:pic>
        <p:nvPicPr>
          <p:cNvPr id="7174" name="Picture 4" descr="C:\Users\Svetlana\Desktop\ЗСП поле чудес\Рисунок 2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948488" y="333375"/>
            <a:ext cx="1919287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AutoShape 35"/>
          <p:cNvSpPr>
            <a:spLocks noChangeArrowheads="1"/>
          </p:cNvSpPr>
          <p:nvPr/>
        </p:nvSpPr>
        <p:spPr bwMode="auto">
          <a:xfrm>
            <a:off x="1835696" y="332656"/>
            <a:ext cx="3977680" cy="718592"/>
          </a:xfrm>
          <a:prstGeom prst="wave">
            <a:avLst>
              <a:gd name="adj1" fmla="val 13005"/>
              <a:gd name="adj2" fmla="val 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</a:rPr>
              <a:t>I отборочный тур</a:t>
            </a:r>
            <a:endParaRPr lang="ru-RU" sz="28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95288" y="2133600"/>
            <a:ext cx="676900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Красные, черные глазки видны,</a:t>
            </a:r>
          </a:p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Значит, уже подоспели они.</a:t>
            </a:r>
          </a:p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Спрятались в травке, притихли и ждут,</a:t>
            </a:r>
          </a:p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Когда на варенье их всех соберут.</a:t>
            </a:r>
          </a:p>
          <a:p>
            <a:endParaRPr lang="ru-RU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cs typeface="+mn-cs"/>
            </a:endParaRPr>
          </a:p>
          <a:p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+mn-cs"/>
              </a:rPr>
              <a:t>Ягоды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cs typeface="+mn-cs"/>
            </a:endParaRPr>
          </a:p>
        </p:txBody>
      </p:sp>
      <p:pic>
        <p:nvPicPr>
          <p:cNvPr id="8196" name="Picture 4" descr="C:\Users\Svetlana\Desktop\ЗСП поле чудес\Рисунок 2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948488" y="333375"/>
            <a:ext cx="1919287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AutoShape 35"/>
          <p:cNvSpPr>
            <a:spLocks noChangeArrowheads="1"/>
          </p:cNvSpPr>
          <p:nvPr/>
        </p:nvSpPr>
        <p:spPr bwMode="auto">
          <a:xfrm>
            <a:off x="1835696" y="332656"/>
            <a:ext cx="3977680" cy="718592"/>
          </a:xfrm>
          <a:prstGeom prst="wave">
            <a:avLst>
              <a:gd name="adj1" fmla="val 13005"/>
              <a:gd name="adj2" fmla="val 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</a:rPr>
              <a:t>I отборочный тур</a:t>
            </a:r>
            <a:endParaRPr lang="ru-RU" sz="28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042988" y="1052513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chemeClr val="bg1"/>
                </a:solidFill>
                <a:latin typeface="Cambria" pitchFamily="18" charset="0"/>
              </a:rPr>
              <a:t>М</a:t>
            </a: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10243" name="Picture 4" descr="C:\Users\Svetlana\Desktop\ЗСП поле чудес\Рисунок1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881688" y="2636838"/>
            <a:ext cx="3262312" cy="403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979613" y="1052513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chemeClr val="bg1"/>
                </a:solidFill>
                <a:latin typeface="Cambria" pitchFamily="18" charset="0"/>
              </a:rPr>
              <a:t>А</a:t>
            </a: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916238" y="1052513"/>
            <a:ext cx="719137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chemeClr val="bg1"/>
                </a:solidFill>
                <a:latin typeface="Cambria" pitchFamily="18" charset="0"/>
              </a:rPr>
              <a:t>Н</a:t>
            </a: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851275" y="1052513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chemeClr val="bg1"/>
                </a:solidFill>
                <a:latin typeface="Cambria" pitchFamily="18" charset="0"/>
              </a:rPr>
              <a:t>Ч</a:t>
            </a: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87900" y="1052513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chemeClr val="bg1"/>
                </a:solidFill>
                <a:latin typeface="Cambria" pitchFamily="18" charset="0"/>
              </a:rPr>
              <a:t>А</a:t>
            </a: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27" name="Скругленная прямоугольная выноска 26"/>
          <p:cNvSpPr/>
          <p:nvPr/>
        </p:nvSpPr>
        <p:spPr>
          <a:xfrm>
            <a:off x="827088" y="2420938"/>
            <a:ext cx="5256212" cy="1728787"/>
          </a:xfrm>
          <a:prstGeom prst="wedgeRoundRectCallout">
            <a:avLst>
              <a:gd name="adj1" fmla="val 68738"/>
              <a:gd name="adj2" fmla="val 39259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Назовите национального героя якутского народа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043608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979712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915816" y="1052736"/>
            <a:ext cx="719137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851920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4788024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10261" name="Picture 23" descr="C:\Users\Svetlana\Desktop\ЗСП поле чудес\Рисунок 2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763713" y="4508500"/>
            <a:ext cx="3770312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AutoShape 35"/>
          <p:cNvSpPr>
            <a:spLocks noChangeArrowheads="1"/>
          </p:cNvSpPr>
          <p:nvPr/>
        </p:nvSpPr>
        <p:spPr bwMode="auto">
          <a:xfrm>
            <a:off x="-2556792" y="260648"/>
            <a:ext cx="2356992" cy="718592"/>
          </a:xfrm>
          <a:prstGeom prst="wave">
            <a:avLst>
              <a:gd name="adj1" fmla="val 13005"/>
              <a:gd name="adj2" fmla="val 0"/>
            </a:avLst>
          </a:prstGeom>
          <a:solidFill>
            <a:srgbClr val="3788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</a:rPr>
              <a:t>I раунд</a:t>
            </a:r>
            <a:endParaRPr lang="ru-RU" sz="2800" b="1" i="1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52120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chemeClr val="bg1"/>
                </a:solidFill>
                <a:latin typeface="Cambria" pitchFamily="18" charset="0"/>
              </a:rPr>
              <a:t>А</a:t>
            </a: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516216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chemeClr val="bg1"/>
                </a:solidFill>
                <a:latin typeface="Cambria" pitchFamily="18" charset="0"/>
              </a:rPr>
              <a:t>Р</a:t>
            </a: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52120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516216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452320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chemeClr val="bg1"/>
                </a:solidFill>
                <a:latin typeface="Cambria" pitchFamily="18" charset="0"/>
              </a:rPr>
              <a:t>Ы</a:t>
            </a: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452320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006 -0.01179 C 0.07413 -0.03768 0.08767 -0.06266 0.10625 -0.05757 C 0.12447 -0.05248 0.14913 0.01758 0.171 0.02012 C 0.19305 0.02266 0.21684 -0.04023 0.23836 -0.04208 C 0.25954 -0.0437 0.27899 0.00786 0.2993 0.00948 C 0.31961 0.0111 0.33958 -0.03214 0.35937 -0.03306 C 0.37934 -0.03352 0.39895 0.00717 0.41927 0.00578 C 0.44027 0.00486 0.46163 -0.04462 0.48263 -0.04023 C 0.50329 -0.03583 0.51979 0.02983 0.54548 0.03214 C 0.57152 0.03492 0.62326 -0.01664 0.63767 -0.02566 C 0.6526 -0.03537 0.63489 -0.02705 0.63316 -0.02427 C 0.63125 -0.02127 0.62899 -0.01595 0.62691 -0.01017 " pathEditMode="relative" rAng="0" ptsTypes="aaaaaaaaaaaA">
                                      <p:cBhvr>
                                        <p:cTn id="6" dur="1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" y="-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MPAUD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0"/>
                            </p:stCondLst>
                            <p:childTnLst>
                              <p:par>
                                <p:cTn id="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decel="100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decel="100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decel="100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decel="100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decel="100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decel="100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" decel="100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decel="100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" decel="100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" decel="100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" decel="100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36" grpId="0" animBg="1"/>
      <p:bldP spid="37" grpId="0" animBg="1"/>
      <p:bldP spid="38" grpId="0" animBg="1"/>
      <p:bldP spid="39" grpId="0" animBg="1"/>
      <p:bldP spid="22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Box 6"/>
          <p:cNvSpPr txBox="1">
            <a:spLocks noChangeArrowheads="1"/>
          </p:cNvSpPr>
          <p:nvPr/>
        </p:nvSpPr>
        <p:spPr bwMode="auto">
          <a:xfrm>
            <a:off x="395536" y="1844824"/>
            <a:ext cx="856932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Первый весенний цветок</a:t>
            </a:r>
          </a:p>
          <a:p>
            <a:endParaRPr lang="ru-RU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cs typeface="+mn-cs"/>
            </a:endParaRPr>
          </a:p>
          <a:p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+mn-cs"/>
              </a:rPr>
              <a:t>Подснежник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cs typeface="+mn-cs"/>
            </a:endParaRPr>
          </a:p>
        </p:txBody>
      </p:sp>
      <p:pic>
        <p:nvPicPr>
          <p:cNvPr id="12292" name="Picture 4" descr="C:\Users\Svetlana\Desktop\ЗСП поле чудес\Рисунок 2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019925" y="404813"/>
            <a:ext cx="1919288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utoShape 35"/>
          <p:cNvSpPr>
            <a:spLocks noChangeArrowheads="1"/>
          </p:cNvSpPr>
          <p:nvPr/>
        </p:nvSpPr>
        <p:spPr bwMode="auto">
          <a:xfrm>
            <a:off x="-3977680" y="332656"/>
            <a:ext cx="3977680" cy="718592"/>
          </a:xfrm>
          <a:prstGeom prst="wave">
            <a:avLst>
              <a:gd name="adj1" fmla="val 13005"/>
              <a:gd name="adj2" fmla="val 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</a:rPr>
              <a:t>I</a:t>
            </a:r>
            <a:r>
              <a:rPr lang="en-US" sz="2800" b="1" i="1" dirty="0" smtClean="0">
                <a:solidFill>
                  <a:schemeClr val="bg1"/>
                </a:solidFill>
              </a:rPr>
              <a:t>I</a:t>
            </a:r>
            <a:r>
              <a:rPr lang="ru-RU" sz="2800" b="1" i="1" dirty="0" smtClean="0">
                <a:solidFill>
                  <a:schemeClr val="bg1"/>
                </a:solidFill>
              </a:rPr>
              <a:t> отборочный тур</a:t>
            </a:r>
            <a:endParaRPr lang="ru-RU" sz="28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216 -0.00139 C -0.04549 -0.02732 -0.029 -0.05232 -0.0066 -0.04723 C 0.01562 -0.04213 0.04531 0.02801 0.07222 0.03055 C 0.09895 0.0331 0.12777 -0.02987 0.15364 -0.03172 C 0.17934 -0.03334 0.20312 0.01828 0.22743 0.0199 C 0.25208 0.02152 0.27621 -0.02176 0.30017 -0.02269 C 0.32447 -0.02315 0.34826 0.01759 0.37291 0.0162 C 0.39774 0.01527 0.42378 -0.03426 0.44913 -0.02987 C 0.47447 -0.02547 0.49409 0.04027 0.52517 0.04259 C 0.55659 0.04537 0.61909 -0.00625 0.63663 -0.01528 C 0.65451 -0.025 0.63333 -0.01667 0.63125 -0.01389 C 0.62916 -0.01088 0.62621 -0.00556 0.62343 0.00023 " pathEditMode="relative" rAng="0" ptsTypes="aaaaaaaaaaaA">
                                      <p:cBhvr>
                                        <p:cTn id="6" dur="1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" y="-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MPAUD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Box 6"/>
          <p:cNvSpPr txBox="1">
            <a:spLocks noChangeArrowheads="1"/>
          </p:cNvSpPr>
          <p:nvPr/>
        </p:nvSpPr>
        <p:spPr bwMode="auto">
          <a:xfrm>
            <a:off x="323528" y="1700808"/>
            <a:ext cx="8569325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Он без рук, он без ног</a:t>
            </a:r>
          </a:p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Из земли пробиться смог</a:t>
            </a:r>
          </a:p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Нас он летом, в самый зной,</a:t>
            </a:r>
          </a:p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Ледяной поит водой.             </a:t>
            </a:r>
          </a:p>
          <a:p>
            <a:endParaRPr lang="ru-RU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Родник, ключ</a:t>
            </a:r>
          </a:p>
          <a:p>
            <a:pPr>
              <a:defRPr/>
            </a:pP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cs typeface="+mn-cs"/>
            </a:endParaRPr>
          </a:p>
        </p:txBody>
      </p:sp>
      <p:pic>
        <p:nvPicPr>
          <p:cNvPr id="13316" name="Picture 4" descr="C:\Users\Svetlana\Desktop\ЗСП поле чудес\Рисунок 2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019925" y="404813"/>
            <a:ext cx="1919288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utoShape 35"/>
          <p:cNvSpPr>
            <a:spLocks noChangeArrowheads="1"/>
          </p:cNvSpPr>
          <p:nvPr/>
        </p:nvSpPr>
        <p:spPr bwMode="auto">
          <a:xfrm>
            <a:off x="1835696" y="332656"/>
            <a:ext cx="3977680" cy="718592"/>
          </a:xfrm>
          <a:prstGeom prst="wave">
            <a:avLst>
              <a:gd name="adj1" fmla="val 13005"/>
              <a:gd name="adj2" fmla="val 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</a:rPr>
              <a:t>I</a:t>
            </a:r>
            <a:r>
              <a:rPr lang="en-US" sz="2800" b="1" i="1" dirty="0" smtClean="0">
                <a:solidFill>
                  <a:schemeClr val="bg1"/>
                </a:solidFill>
              </a:rPr>
              <a:t>I</a:t>
            </a:r>
            <a:r>
              <a:rPr lang="ru-RU" sz="2800" b="1" i="1" dirty="0" smtClean="0">
                <a:solidFill>
                  <a:schemeClr val="bg1"/>
                </a:solidFill>
              </a:rPr>
              <a:t> отборочный тур</a:t>
            </a:r>
            <a:endParaRPr lang="ru-RU" sz="28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11188" y="1773238"/>
            <a:ext cx="7921625" cy="46474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defRPr/>
            </a:pPr>
            <a:endParaRPr lang="ru-RU" sz="2000" b="1" dirty="0">
              <a:solidFill>
                <a:srgbClr val="FF0000"/>
              </a:solidFill>
              <a:latin typeface="Book Antiqua" pitchFamily="18" charset="0"/>
              <a:cs typeface="+mn-cs"/>
            </a:endParaRPr>
          </a:p>
          <a:p>
            <a:pPr lvl="0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Погляди на молодцов: веселы и бойки.</a:t>
            </a:r>
          </a:p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Волокут со всех сторон материал для стройки.</a:t>
            </a:r>
          </a:p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Без работы, хоть убей, жить не может …                 </a:t>
            </a:r>
          </a:p>
          <a:p>
            <a:endParaRPr lang="ru-RU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Муравей</a:t>
            </a:r>
          </a:p>
          <a:p>
            <a:pPr marL="342900" indent="-342900">
              <a:defRPr/>
            </a:pPr>
            <a:endParaRPr lang="ru-RU" sz="2000" b="1" dirty="0">
              <a:solidFill>
                <a:srgbClr val="0000FF"/>
              </a:solidFill>
              <a:latin typeface="Book Antiqua" pitchFamily="18" charset="0"/>
              <a:cs typeface="+mn-cs"/>
            </a:endParaRPr>
          </a:p>
        </p:txBody>
      </p:sp>
      <p:pic>
        <p:nvPicPr>
          <p:cNvPr id="14340" name="Picture 4" descr="C:\Users\Svetlana\Desktop\ЗСП поле чудес\Рисунок 2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019925" y="404813"/>
            <a:ext cx="1919288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AutoShape 35"/>
          <p:cNvSpPr>
            <a:spLocks noChangeArrowheads="1"/>
          </p:cNvSpPr>
          <p:nvPr/>
        </p:nvSpPr>
        <p:spPr bwMode="auto">
          <a:xfrm>
            <a:off x="1835696" y="332656"/>
            <a:ext cx="3977680" cy="718592"/>
          </a:xfrm>
          <a:prstGeom prst="wave">
            <a:avLst>
              <a:gd name="adj1" fmla="val 13005"/>
              <a:gd name="adj2" fmla="val 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</a:rPr>
              <a:t>I</a:t>
            </a:r>
            <a:r>
              <a:rPr lang="en-US" sz="2800" b="1" i="1" dirty="0" smtClean="0">
                <a:solidFill>
                  <a:schemeClr val="bg1"/>
                </a:solidFill>
              </a:rPr>
              <a:t>I</a:t>
            </a:r>
            <a:r>
              <a:rPr lang="ru-RU" sz="2800" b="1" i="1" dirty="0" smtClean="0">
                <a:solidFill>
                  <a:schemeClr val="bg1"/>
                </a:solidFill>
              </a:rPr>
              <a:t> отборочный тур</a:t>
            </a:r>
            <a:endParaRPr lang="ru-RU" sz="28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79512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chemeClr val="bg1"/>
                </a:solidFill>
                <a:latin typeface="Cambria" pitchFamily="18" charset="0"/>
              </a:rPr>
              <a:t>К</a:t>
            </a: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16387" name="Picture 4" descr="C:\Users\Svetlana\Desktop\ЗСП поле чудес\Рисунок1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881688" y="2636838"/>
            <a:ext cx="3262312" cy="403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971600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chemeClr val="bg1"/>
                </a:solidFill>
                <a:latin typeface="Cambria" pitchFamily="18" charset="0"/>
              </a:rPr>
              <a:t>С</a:t>
            </a: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63688" y="1052736"/>
            <a:ext cx="719138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chemeClr val="bg1"/>
                </a:solidFill>
                <a:latin typeface="Cambria" pitchFamily="18" charset="0"/>
              </a:rPr>
              <a:t>Е</a:t>
            </a: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55776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chemeClr val="bg1"/>
                </a:solidFill>
                <a:latin typeface="Cambria" pitchFamily="18" charset="0"/>
              </a:rPr>
              <a:t>Н</a:t>
            </a: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347864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chemeClr val="bg1"/>
                </a:solidFill>
                <a:latin typeface="Cambria" pitchFamily="18" charset="0"/>
              </a:rPr>
              <a:t>О</a:t>
            </a: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211960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chemeClr val="bg1"/>
                </a:solidFill>
                <a:latin typeface="Cambria" pitchFamily="18" charset="0"/>
              </a:rPr>
              <a:t>Ф</a:t>
            </a: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796136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chemeClr val="bg1"/>
                </a:solidFill>
                <a:latin typeface="Cambria" pitchFamily="18" charset="0"/>
              </a:rPr>
              <a:t>Н</a:t>
            </a: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27" name="Скругленная прямоугольная выноска 26"/>
          <p:cNvSpPr/>
          <p:nvPr/>
        </p:nvSpPr>
        <p:spPr>
          <a:xfrm>
            <a:off x="684213" y="2349500"/>
            <a:ext cx="5256212" cy="2232025"/>
          </a:xfrm>
          <a:prstGeom prst="wedgeRoundRectCallout">
            <a:avLst>
              <a:gd name="adj1" fmla="val 71589"/>
              <a:gd name="adj2" fmla="val 23786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В 1962 г. в п.Покровск был открыт краеведческий музей, назовите чью фамилию носит этот музей. 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79512" y="1052736"/>
            <a:ext cx="719137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971600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763688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555776" y="1052736"/>
            <a:ext cx="719138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347864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4211960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6407" name="Picture 23" descr="C:\Users\Svetlana\Desktop\ЗСП поле чудес\Рисунок 2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619250" y="4797425"/>
            <a:ext cx="3482975" cy="173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AutoShape 35"/>
          <p:cNvSpPr>
            <a:spLocks noChangeArrowheads="1"/>
          </p:cNvSpPr>
          <p:nvPr/>
        </p:nvSpPr>
        <p:spPr bwMode="auto">
          <a:xfrm>
            <a:off x="-2556792" y="260648"/>
            <a:ext cx="2356992" cy="718592"/>
          </a:xfrm>
          <a:prstGeom prst="wave">
            <a:avLst>
              <a:gd name="adj1" fmla="val 13005"/>
              <a:gd name="adj2" fmla="val 0"/>
            </a:avLst>
          </a:prstGeom>
          <a:solidFill>
            <a:srgbClr val="3788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</a:rPr>
              <a:t>I</a:t>
            </a:r>
            <a:r>
              <a:rPr lang="en-US" sz="2800" b="1" i="1" dirty="0" smtClean="0">
                <a:solidFill>
                  <a:schemeClr val="bg1"/>
                </a:solidFill>
              </a:rPr>
              <a:t>I</a:t>
            </a:r>
            <a:r>
              <a:rPr lang="ru-RU" sz="2800" b="1" i="1" dirty="0" smtClean="0">
                <a:solidFill>
                  <a:schemeClr val="bg1"/>
                </a:solidFill>
              </a:rPr>
              <a:t> раунд</a:t>
            </a:r>
            <a:endParaRPr lang="ru-RU" sz="2800" b="1" i="1" dirty="0">
              <a:solidFill>
                <a:schemeClr val="bg1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004048" y="1052736"/>
            <a:ext cx="720725" cy="99972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chemeClr val="bg1"/>
                </a:solidFill>
                <a:latin typeface="Cambria" pitchFamily="18" charset="0"/>
              </a:rPr>
              <a:t>О</a:t>
            </a: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8244408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chemeClr val="bg1"/>
                </a:solidFill>
                <a:latin typeface="Cambria" pitchFamily="18" charset="0"/>
              </a:rPr>
              <a:t>В</a:t>
            </a: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7380312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chemeClr val="bg1"/>
                </a:solidFill>
                <a:latin typeface="Cambria" pitchFamily="18" charset="0"/>
              </a:rPr>
              <a:t>О</a:t>
            </a: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588224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chemeClr val="bg1"/>
                </a:solidFill>
                <a:latin typeface="Cambria" pitchFamily="18" charset="0"/>
              </a:rPr>
              <a:t>Т</a:t>
            </a: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5004048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5796136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6588224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7380312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8244408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006 -0.01179 C 0.07413 -0.03768 0.08767 -0.06266 0.10625 -0.05757 C 0.12447 -0.05248 0.14913 0.01758 0.171 0.02012 C 0.19305 0.02266 0.21684 -0.04023 0.23836 -0.04208 C 0.25954 -0.0437 0.27899 0.00786 0.2993 0.00948 C 0.31961 0.0111 0.33958 -0.03214 0.35937 -0.03306 C 0.37934 -0.03352 0.39895 0.00717 0.41927 0.00578 C 0.44027 0.00486 0.46163 -0.04462 0.48263 -0.04023 C 0.50329 -0.03583 0.51979 0.02983 0.54548 0.03214 C 0.57152 0.03492 0.62326 -0.01664 0.63767 -0.02566 C 0.6526 -0.03537 0.63489 -0.02705 0.63316 -0.02427 C 0.63125 -0.02127 0.62899 -0.01595 0.62691 -0.01017 " pathEditMode="relative" rAng="0" ptsTypes="aaaaaaaaaaaA">
                                      <p:cBhvr>
                                        <p:cTn id="6" dur="1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" y="-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MPAUD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0"/>
                            </p:stCondLst>
                            <p:childTnLst>
                              <p:par>
                                <p:cTn id="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decel="100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decel="100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decel="100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decel="100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decel="100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decel="100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" decel="100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decel="100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" decel="100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" decel="100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" decel="100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  <p:bldLst>
      <p:bldP spid="27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6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Box 6"/>
          <p:cNvSpPr txBox="1">
            <a:spLocks noChangeArrowheads="1"/>
          </p:cNvSpPr>
          <p:nvPr/>
        </p:nvSpPr>
        <p:spPr bwMode="auto">
          <a:xfrm>
            <a:off x="684213" y="2133600"/>
            <a:ext cx="467995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+mn-cs"/>
              </a:rPr>
              <a:t>Летит без крыльев и поет, прохожих задирает: одним проходу не дает, других он подгоняет. 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cs typeface="+mn-cs"/>
            </a:endParaRPr>
          </a:p>
        </p:txBody>
      </p:sp>
      <p:pic>
        <p:nvPicPr>
          <p:cNvPr id="18436" name="Picture 4" descr="C:\Users\Svetlana\Desktop\ЗСП поле чудес\Рисунок 2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875463" y="476250"/>
            <a:ext cx="1919287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2" name="TextBox 8"/>
          <p:cNvSpPr txBox="1">
            <a:spLocks noChangeArrowheads="1"/>
          </p:cNvSpPr>
          <p:nvPr/>
        </p:nvSpPr>
        <p:spPr bwMode="auto">
          <a:xfrm>
            <a:off x="899592" y="5661248"/>
            <a:ext cx="40322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 smtClean="0">
                <a:solidFill>
                  <a:srgbClr val="FF0000"/>
                </a:solidFill>
                <a:cs typeface="+mn-cs"/>
              </a:rPr>
              <a:t>Ветер</a:t>
            </a:r>
            <a:endParaRPr lang="ru-RU" sz="3600" b="1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7" name="AutoShape 35"/>
          <p:cNvSpPr>
            <a:spLocks noChangeArrowheads="1"/>
          </p:cNvSpPr>
          <p:nvPr/>
        </p:nvSpPr>
        <p:spPr bwMode="auto">
          <a:xfrm>
            <a:off x="-3977680" y="332656"/>
            <a:ext cx="3977680" cy="718592"/>
          </a:xfrm>
          <a:prstGeom prst="wave">
            <a:avLst>
              <a:gd name="adj1" fmla="val 13005"/>
              <a:gd name="adj2" fmla="val 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</a:rPr>
              <a:t>I</a:t>
            </a:r>
            <a:r>
              <a:rPr lang="en-US" sz="2800" b="1" i="1" dirty="0" smtClean="0">
                <a:solidFill>
                  <a:schemeClr val="bg1"/>
                </a:solidFill>
              </a:rPr>
              <a:t>II</a:t>
            </a:r>
            <a:r>
              <a:rPr lang="ru-RU" sz="2800" b="1" i="1" dirty="0" smtClean="0">
                <a:solidFill>
                  <a:schemeClr val="bg1"/>
                </a:solidFill>
              </a:rPr>
              <a:t> отборочный тур</a:t>
            </a:r>
            <a:endParaRPr lang="ru-RU" sz="28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7037E-7 C 0.01597 -0.02477 0.03108 -0.04838 0.05208 -0.04375 C 0.07274 -0.03889 0.10052 0.02801 0.12552 0.03056 C 0.15052 0.03287 0.17726 -0.02708 0.20104 -0.02894 C 0.22517 -0.03032 0.2474 0.01875 0.26962 0.02037 C 0.29271 0.02176 0.31528 -0.01944 0.33767 -0.02037 C 0.36024 -0.0206 0.38247 0.01806 0.40556 0.01667 C 0.42882 0.01597 0.45295 -0.03125 0.47656 -0.02708 C 0.50017 -0.02292 0.5184 0.03981 0.54757 0.0419 C 0.57691 0.04468 0.63507 -0.00463 0.65139 -0.01319 C 0.6684 -0.02245 0.64844 -0.01458 0.64636 -0.01181 C 0.64427 -0.00903 0.64167 -0.00394 0.63906 0.00162 " pathEditMode="relative" rAng="0" ptsTypes="aaaaaaaaaaaA">
                                      <p:cBhvr>
                                        <p:cTn id="6" dur="1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4" y="-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MPAUD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2" grpId="0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39750" y="2133600"/>
            <a:ext cx="6553200" cy="236988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+mn-cs"/>
              </a:rPr>
              <a:t>Что за чудо – красота: расписные ворота показались на пути, в них не въехать, не войти.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cs typeface="+mn-cs"/>
            </a:endParaRPr>
          </a:p>
          <a:p>
            <a:pPr marL="342900" indent="-342900">
              <a:defRPr/>
            </a:pPr>
            <a:endParaRPr lang="ru-RU" sz="2000" b="1" dirty="0">
              <a:solidFill>
                <a:srgbClr val="0000FF"/>
              </a:solidFill>
              <a:latin typeface="Book Antiqua" pitchFamily="18" charset="0"/>
              <a:cs typeface="+mn-cs"/>
            </a:endParaRPr>
          </a:p>
        </p:txBody>
      </p:sp>
      <p:pic>
        <p:nvPicPr>
          <p:cNvPr id="19460" name="Picture 4" descr="C:\Users\Svetlana\Desktop\ЗСП поле чудес\Рисунок 2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875463" y="476250"/>
            <a:ext cx="1919287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11188" y="4797425"/>
            <a:ext cx="381635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Радуга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8" name="AutoShape 35"/>
          <p:cNvSpPr>
            <a:spLocks noChangeArrowheads="1"/>
          </p:cNvSpPr>
          <p:nvPr/>
        </p:nvSpPr>
        <p:spPr bwMode="auto">
          <a:xfrm>
            <a:off x="1835696" y="332656"/>
            <a:ext cx="3977680" cy="718592"/>
          </a:xfrm>
          <a:prstGeom prst="wave">
            <a:avLst>
              <a:gd name="adj1" fmla="val 13005"/>
              <a:gd name="adj2" fmla="val 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</a:rPr>
              <a:t>I</a:t>
            </a:r>
            <a:r>
              <a:rPr lang="en-US" sz="2800" b="1" i="1" dirty="0" smtClean="0">
                <a:solidFill>
                  <a:schemeClr val="bg1"/>
                </a:solidFill>
              </a:rPr>
              <a:t>II</a:t>
            </a:r>
            <a:r>
              <a:rPr lang="ru-RU" sz="2800" b="1" i="1" dirty="0" smtClean="0">
                <a:solidFill>
                  <a:schemeClr val="bg1"/>
                </a:solidFill>
              </a:rPr>
              <a:t> отборочный тур</a:t>
            </a:r>
            <a:endParaRPr lang="ru-RU" sz="28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11560" y="2420888"/>
            <a:ext cx="6553200" cy="236988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+mn-cs"/>
              </a:rPr>
              <a:t>Этот газ занимает одну пятую часть объема воздуха, необходимого для дыхания живых существ.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cs typeface="+mn-cs"/>
            </a:endParaRPr>
          </a:p>
          <a:p>
            <a:pPr marL="342900" indent="-342900">
              <a:defRPr/>
            </a:pPr>
            <a:endParaRPr lang="ru-RU" sz="2000" b="1" dirty="0">
              <a:solidFill>
                <a:srgbClr val="0000FF"/>
              </a:solidFill>
              <a:latin typeface="Book Antiqua" pitchFamily="18" charset="0"/>
              <a:cs typeface="+mn-cs"/>
            </a:endParaRPr>
          </a:p>
        </p:txBody>
      </p:sp>
      <p:pic>
        <p:nvPicPr>
          <p:cNvPr id="20484" name="Picture 4" descr="C:\Users\Svetlana\Desktop\ЗСП поле чудес\Рисунок 2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875463" y="476250"/>
            <a:ext cx="1919287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1116013" y="4868863"/>
            <a:ext cx="4319587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Кислород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8" name="AutoShape 35"/>
          <p:cNvSpPr>
            <a:spLocks noChangeArrowheads="1"/>
          </p:cNvSpPr>
          <p:nvPr/>
        </p:nvSpPr>
        <p:spPr bwMode="auto">
          <a:xfrm>
            <a:off x="1835696" y="332656"/>
            <a:ext cx="3977680" cy="718592"/>
          </a:xfrm>
          <a:prstGeom prst="wave">
            <a:avLst>
              <a:gd name="adj1" fmla="val 13005"/>
              <a:gd name="adj2" fmla="val 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</a:rPr>
              <a:t>I</a:t>
            </a:r>
            <a:r>
              <a:rPr lang="en-US" sz="2800" b="1" i="1" dirty="0" smtClean="0">
                <a:solidFill>
                  <a:schemeClr val="bg1"/>
                </a:solidFill>
              </a:rPr>
              <a:t>II</a:t>
            </a:r>
            <a:r>
              <a:rPr lang="ru-RU" sz="2800" b="1" i="1" dirty="0" smtClean="0">
                <a:solidFill>
                  <a:schemeClr val="bg1"/>
                </a:solidFill>
              </a:rPr>
              <a:t> отборочный тур</a:t>
            </a:r>
            <a:endParaRPr lang="ru-RU" sz="28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619250" y="1052513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err="1" smtClean="0">
                <a:solidFill>
                  <a:schemeClr val="bg1"/>
                </a:solidFill>
                <a:latin typeface="Cambria" pitchFamily="18" charset="0"/>
              </a:rPr>
              <a:t>О</a:t>
            </a: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22531" name="Picture 4" descr="C:\Users\Svetlana\Desktop\ЗСП поле чудес\Рисунок1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881688" y="2636838"/>
            <a:ext cx="3262312" cy="403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484438" y="1052513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chemeClr val="bg1"/>
                </a:solidFill>
                <a:latin typeface="Cambria" pitchFamily="18" charset="0"/>
              </a:rPr>
              <a:t>Х</a:t>
            </a: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48038" y="1052513"/>
            <a:ext cx="719137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chemeClr val="bg1"/>
                </a:solidFill>
                <a:latin typeface="Cambria" pitchFamily="18" charset="0"/>
              </a:rPr>
              <a:t>Л</a:t>
            </a: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11638" y="1052513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chemeClr val="bg1"/>
                </a:solidFill>
                <a:latin typeface="Cambria" pitchFamily="18" charset="0"/>
              </a:rPr>
              <a:t>О</a:t>
            </a: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76825" y="1052513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chemeClr val="bg1"/>
                </a:solidFill>
                <a:latin typeface="Cambria" pitchFamily="18" charset="0"/>
              </a:rPr>
              <a:t>П</a:t>
            </a: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940425" y="1052513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chemeClr val="bg1"/>
                </a:solidFill>
                <a:latin typeface="Cambria" pitchFamily="18" charset="0"/>
              </a:rPr>
              <a:t>К</a:t>
            </a: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804025" y="1052513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chemeClr val="bg1"/>
                </a:solidFill>
                <a:latin typeface="Cambria" pitchFamily="18" charset="0"/>
              </a:rPr>
              <a:t>О</a:t>
            </a: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27" name="Скругленная прямоугольная выноска 26"/>
          <p:cNvSpPr/>
          <p:nvPr/>
        </p:nvSpPr>
        <p:spPr>
          <a:xfrm>
            <a:off x="323850" y="2420938"/>
            <a:ext cx="6335713" cy="2232025"/>
          </a:xfrm>
          <a:prstGeom prst="wedgeRoundRectCallout">
            <a:avLst>
              <a:gd name="adj1" fmla="val 56717"/>
              <a:gd name="adj2" fmla="val 22786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Якутянин</a:t>
            </a:r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– герой СССР, знаменитый снайпер </a:t>
            </a: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619672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483768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347864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211960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076056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940152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804248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22547" name="Picture 23" descr="C:\Users\Svetlana\Desktop\ЗСП поле чудес\Рисунок 2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619250" y="4797425"/>
            <a:ext cx="3482975" cy="173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AutoShape 35"/>
          <p:cNvSpPr>
            <a:spLocks noChangeArrowheads="1"/>
          </p:cNvSpPr>
          <p:nvPr/>
        </p:nvSpPr>
        <p:spPr bwMode="auto">
          <a:xfrm>
            <a:off x="-2556792" y="260648"/>
            <a:ext cx="2356992" cy="718592"/>
          </a:xfrm>
          <a:prstGeom prst="wave">
            <a:avLst>
              <a:gd name="adj1" fmla="val 13005"/>
              <a:gd name="adj2" fmla="val 0"/>
            </a:avLst>
          </a:prstGeom>
          <a:solidFill>
            <a:srgbClr val="3788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</a:rPr>
              <a:t>I</a:t>
            </a:r>
            <a:r>
              <a:rPr lang="en-US" sz="2800" b="1" i="1" dirty="0" smtClean="0">
                <a:solidFill>
                  <a:schemeClr val="bg1"/>
                </a:solidFill>
              </a:rPr>
              <a:t>II</a:t>
            </a:r>
            <a:r>
              <a:rPr lang="ru-RU" sz="2800" b="1" i="1" dirty="0" smtClean="0">
                <a:solidFill>
                  <a:schemeClr val="bg1"/>
                </a:solidFill>
              </a:rPr>
              <a:t> раунд</a:t>
            </a:r>
            <a:endParaRPr lang="ru-RU" sz="2800" b="1" i="1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668344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chemeClr val="bg1"/>
                </a:solidFill>
                <a:latin typeface="Cambria" pitchFamily="18" charset="0"/>
              </a:rPr>
              <a:t>В</a:t>
            </a: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668344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006 -0.01179 C 0.07413 -0.03768 0.08767 -0.06266 0.10625 -0.05757 C 0.12447 -0.05248 0.14913 0.01758 0.171 0.02012 C 0.19305 0.02266 0.21684 -0.04023 0.23836 -0.04208 C 0.25954 -0.0437 0.27899 0.00786 0.2993 0.00948 C 0.31961 0.0111 0.33958 -0.03214 0.35937 -0.03306 C 0.37934 -0.03352 0.39895 0.00717 0.41927 0.00578 C 0.44027 0.00486 0.46163 -0.04462 0.48263 -0.04023 C 0.50329 -0.03583 0.51979 0.02983 0.54548 0.03214 C 0.57152 0.03492 0.62326 -0.01664 0.63767 -0.02566 C 0.6526 -0.03537 0.63489 -0.02705 0.63316 -0.02427 C 0.63125 -0.02127 0.62899 -0.01595 0.62691 -0.01017 " pathEditMode="relative" rAng="0" ptsTypes="aaaaaaaaaaaA">
                                      <p:cBhvr>
                                        <p:cTn id="6" dur="1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" y="-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MPAUD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0"/>
                            </p:stCondLst>
                            <p:childTnLst>
                              <p:par>
                                <p:cTn id="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decel="100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decel="100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decel="100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decel="100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decel="100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decel="100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" decel="100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decel="100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" decel="100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7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2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11188" y="1052513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chemeClr val="bg1"/>
                </a:solidFill>
                <a:latin typeface="Cambria" pitchFamily="18" charset="0"/>
              </a:rPr>
              <a:t>Л</a:t>
            </a: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24579" name="Picture 4" descr="C:\Users\Svetlana\Desktop\ЗСП поле чудес\Рисунок1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881688" y="2636838"/>
            <a:ext cx="3262312" cy="403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547813" y="1052513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chemeClr val="bg1"/>
                </a:solidFill>
                <a:latin typeface="Cambria" pitchFamily="18" charset="0"/>
              </a:rPr>
              <a:t>Е</a:t>
            </a: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484438" y="1052513"/>
            <a:ext cx="719137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chemeClr val="bg1"/>
                </a:solidFill>
                <a:latin typeface="Cambria" pitchFamily="18" charset="0"/>
              </a:rPr>
              <a:t>Д</a:t>
            </a: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419475" y="1052513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chemeClr val="bg1"/>
                </a:solidFill>
                <a:latin typeface="Cambria" pitchFamily="18" charset="0"/>
              </a:rPr>
              <a:t>О</a:t>
            </a: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56100" y="1052513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chemeClr val="bg1"/>
                </a:solidFill>
                <a:latin typeface="Cambria" pitchFamily="18" charset="0"/>
              </a:rPr>
              <a:t>В</a:t>
            </a: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292725" y="1052513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chemeClr val="bg1"/>
                </a:solidFill>
                <a:latin typeface="Cambria" pitchFamily="18" charset="0"/>
              </a:rPr>
              <a:t>И</a:t>
            </a: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227763" y="1052513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chemeClr val="bg1"/>
                </a:solidFill>
                <a:latin typeface="Cambria" pitchFamily="18" charset="0"/>
              </a:rPr>
              <a:t>Т</a:t>
            </a: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27" name="Скругленная прямоугольная выноска 26"/>
          <p:cNvSpPr/>
          <p:nvPr/>
        </p:nvSpPr>
        <p:spPr>
          <a:xfrm>
            <a:off x="395288" y="2420938"/>
            <a:ext cx="5905500" cy="2447925"/>
          </a:xfrm>
          <a:prstGeom prst="wedgeRoundRectCallout">
            <a:avLst>
              <a:gd name="adj1" fmla="val 62735"/>
              <a:gd name="adj2" fmla="val 15521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В какой океан впадают реки Якутии? </a:t>
            </a: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11560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547664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483768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419872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355976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292080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228184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24599" name="Picture 23" descr="C:\Users\Svetlana\Desktop\ЗСП поле чудес\Рисунок 2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051050" y="5157788"/>
            <a:ext cx="3051175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AutoShape 35"/>
          <p:cNvSpPr>
            <a:spLocks noChangeArrowheads="1"/>
          </p:cNvSpPr>
          <p:nvPr/>
        </p:nvSpPr>
        <p:spPr bwMode="auto">
          <a:xfrm>
            <a:off x="-2556792" y="260648"/>
            <a:ext cx="2356992" cy="718592"/>
          </a:xfrm>
          <a:prstGeom prst="wave">
            <a:avLst>
              <a:gd name="adj1" fmla="val 13005"/>
              <a:gd name="adj2" fmla="val 0"/>
            </a:avLst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</a:rPr>
              <a:t>Финал</a:t>
            </a:r>
            <a:endParaRPr lang="ru-RU" sz="2800" b="1" i="1" dirty="0">
              <a:solidFill>
                <a:schemeClr val="bg1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164288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chemeClr val="bg1"/>
                </a:solidFill>
                <a:latin typeface="Cambria" pitchFamily="18" charset="0"/>
              </a:rPr>
              <a:t>Ы</a:t>
            </a: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8100392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chemeClr val="bg1"/>
                </a:solidFill>
                <a:latin typeface="Cambria" pitchFamily="18" charset="0"/>
              </a:rPr>
              <a:t>Й</a:t>
            </a: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164288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8100392" y="1052736"/>
            <a:ext cx="720725" cy="10080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6000" b="1" dirty="0">
              <a:solidFill>
                <a:schemeClr val="bg1"/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006 -0.01179 C 0.07413 -0.03768 0.08767 -0.06266 0.10625 -0.05757 C 0.12447 -0.05248 0.14913 0.01758 0.171 0.02012 C 0.19305 0.02266 0.21684 -0.04023 0.23836 -0.04208 C 0.25954 -0.0437 0.27899 0.00786 0.2993 0.00948 C 0.31961 0.0111 0.33958 -0.03214 0.35937 -0.03306 C 0.37934 -0.03352 0.39895 0.00717 0.41927 0.00578 C 0.44027 0.00486 0.46163 -0.04462 0.48263 -0.04023 C 0.50329 -0.03583 0.51979 0.02983 0.54548 0.03214 C 0.57152 0.03492 0.62326 -0.01664 0.63767 -0.02566 C 0.6526 -0.03537 0.63489 -0.02705 0.63316 -0.02427 C 0.63125 -0.02127 0.62899 -0.01595 0.62691 -0.01017 " pathEditMode="relative" rAng="0" ptsTypes="aaaaaaaaaaaA">
                                      <p:cBhvr>
                                        <p:cTn id="6" dur="1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" y="-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MPAUD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0"/>
                            </p:stCondLst>
                            <p:childTnLst>
                              <p:par>
                                <p:cTn id="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decel="100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decel="100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decel="100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decel="100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decel="100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decel="100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" decel="100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decel="100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" decel="100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27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6" grpId="0" animBg="1"/>
      <p:bldP spid="28" grpId="0" animBg="1"/>
      <p:bldP spid="2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 descr="C:\Users\Svetlana\Desktop\ЗСП поле чудес\Рисунок1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300192" y="3356992"/>
            <a:ext cx="2620962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23"/>
          <p:cNvSpPr txBox="1"/>
          <p:nvPr/>
        </p:nvSpPr>
        <p:spPr>
          <a:xfrm>
            <a:off x="899592" y="188913"/>
            <a:ext cx="7632847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pPr algn="ctr">
              <a:defRPr/>
            </a:pPr>
            <a:r>
              <a:rPr lang="ru-RU" sz="4400" b="1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+mn-cs"/>
              </a:rPr>
              <a:t>СУПЕР ИГРА</a:t>
            </a:r>
            <a:endParaRPr lang="ru-RU" sz="4400" b="1" dirty="0">
              <a:solidFill>
                <a:srgbClr val="00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cs typeface="+mn-cs"/>
            </a:endParaRPr>
          </a:p>
        </p:txBody>
      </p:sp>
      <p:sp>
        <p:nvSpPr>
          <p:cNvPr id="27" name="Скругленная прямоугольная выноска 26"/>
          <p:cNvSpPr/>
          <p:nvPr/>
        </p:nvSpPr>
        <p:spPr>
          <a:xfrm>
            <a:off x="1043608" y="2564904"/>
            <a:ext cx="5832673" cy="2736304"/>
          </a:xfrm>
          <a:prstGeom prst="wedgeRoundRectCallout">
            <a:avLst>
              <a:gd name="adj1" fmla="val 64237"/>
              <a:gd name="adj2" fmla="val 30754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Назовите автора большой этнографической работы «Якуты», опубликованной в 1896 году в Санкт-Петербурге.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pic>
        <p:nvPicPr>
          <p:cNvPr id="26629" name="Picture 2" descr="C:\Users\Svetlana\Desktop\ЗСП поле чудес\Рисунок 2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132138" y="5300663"/>
            <a:ext cx="2355850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908175" y="1125538"/>
            <a:ext cx="647700" cy="863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 smtClean="0">
                <a:solidFill>
                  <a:schemeClr val="bg1"/>
                </a:solidFill>
              </a:rPr>
              <a:t>Р</a:t>
            </a: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00338" y="1125538"/>
            <a:ext cx="647700" cy="863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 smtClean="0">
                <a:solidFill>
                  <a:schemeClr val="bg1"/>
                </a:solidFill>
              </a:rPr>
              <a:t>О</a:t>
            </a: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92500" y="1125538"/>
            <a:ext cx="647700" cy="863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 smtClean="0">
                <a:solidFill>
                  <a:schemeClr val="bg1"/>
                </a:solidFill>
              </a:rPr>
              <a:t>Ш</a:t>
            </a: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356100" y="1125538"/>
            <a:ext cx="647700" cy="863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 smtClean="0">
                <a:solidFill>
                  <a:schemeClr val="bg1"/>
                </a:solidFill>
              </a:rPr>
              <a:t>Е</a:t>
            </a: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219700" y="1125538"/>
            <a:ext cx="647700" cy="863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 smtClean="0">
                <a:solidFill>
                  <a:schemeClr val="bg1"/>
                </a:solidFill>
              </a:rPr>
              <a:t>В</a:t>
            </a: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084888" y="1125538"/>
            <a:ext cx="647700" cy="863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 smtClean="0">
                <a:solidFill>
                  <a:schemeClr val="bg1"/>
                </a:solidFill>
              </a:rPr>
              <a:t>С</a:t>
            </a: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907704" y="1124744"/>
            <a:ext cx="647700" cy="863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699792" y="1124744"/>
            <a:ext cx="647700" cy="863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491880" y="1124744"/>
            <a:ext cx="647700" cy="863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355976" y="1124744"/>
            <a:ext cx="647700" cy="863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220072" y="1124744"/>
            <a:ext cx="647700" cy="863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084168" y="1124744"/>
            <a:ext cx="647700" cy="863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22" name="5-конечная звезда 21">
            <a:hlinkClick r:id="" action="ppaction://noaction"/>
          </p:cNvPr>
          <p:cNvSpPr/>
          <p:nvPr/>
        </p:nvSpPr>
        <p:spPr>
          <a:xfrm>
            <a:off x="2051050" y="2133600"/>
            <a:ext cx="360363" cy="287338"/>
          </a:xfrm>
          <a:prstGeom prst="star5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5-конечная звезда 22">
            <a:hlinkClick r:id="" action="ppaction://noaction"/>
          </p:cNvPr>
          <p:cNvSpPr/>
          <p:nvPr/>
        </p:nvSpPr>
        <p:spPr>
          <a:xfrm>
            <a:off x="2843213" y="2133600"/>
            <a:ext cx="360362" cy="28733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5-конечная звезда 24">
            <a:hlinkClick r:id="" action="ppaction://noaction"/>
          </p:cNvPr>
          <p:cNvSpPr/>
          <p:nvPr/>
        </p:nvSpPr>
        <p:spPr>
          <a:xfrm>
            <a:off x="3635375" y="2133600"/>
            <a:ext cx="360363" cy="28733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5-конечная звезда 25">
            <a:hlinkClick r:id="" action="ppaction://noaction"/>
          </p:cNvPr>
          <p:cNvSpPr/>
          <p:nvPr/>
        </p:nvSpPr>
        <p:spPr>
          <a:xfrm>
            <a:off x="4572000" y="2133600"/>
            <a:ext cx="360363" cy="28733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" name="5-конечная звезда 27">
            <a:hlinkClick r:id="" action="ppaction://noaction"/>
          </p:cNvPr>
          <p:cNvSpPr/>
          <p:nvPr/>
        </p:nvSpPr>
        <p:spPr>
          <a:xfrm>
            <a:off x="5364163" y="2133600"/>
            <a:ext cx="360362" cy="28733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9" name="5-конечная звезда 28">
            <a:hlinkClick r:id="" action="ppaction://noaction"/>
          </p:cNvPr>
          <p:cNvSpPr/>
          <p:nvPr/>
        </p:nvSpPr>
        <p:spPr>
          <a:xfrm>
            <a:off x="6227763" y="2133600"/>
            <a:ext cx="360362" cy="28733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" name="Стрелка вправо 29">
            <a:hlinkClick r:id="" action="ppaction://noaction"/>
          </p:cNvPr>
          <p:cNvSpPr/>
          <p:nvPr/>
        </p:nvSpPr>
        <p:spPr>
          <a:xfrm>
            <a:off x="8388424" y="6309320"/>
            <a:ext cx="647005" cy="504056"/>
          </a:xfrm>
          <a:prstGeom prst="rightArrow">
            <a:avLst>
              <a:gd name="adj1" fmla="val 50000"/>
              <a:gd name="adj2" fmla="val 29843"/>
            </a:avLst>
          </a:prstGeom>
          <a:solidFill>
            <a:srgbClr val="FF000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1115616" y="1124744"/>
            <a:ext cx="647700" cy="863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 smtClean="0">
                <a:solidFill>
                  <a:schemeClr val="bg1"/>
                </a:solidFill>
              </a:rPr>
              <a:t>Е</a:t>
            </a: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23528" y="1124744"/>
            <a:ext cx="647700" cy="863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 smtClean="0">
                <a:solidFill>
                  <a:schemeClr val="bg1"/>
                </a:solidFill>
              </a:rPr>
              <a:t>С</a:t>
            </a: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876256" y="1124744"/>
            <a:ext cx="647700" cy="863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 smtClean="0">
                <a:solidFill>
                  <a:schemeClr val="bg1"/>
                </a:solidFill>
              </a:rPr>
              <a:t>К</a:t>
            </a: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596336" y="1124744"/>
            <a:ext cx="647700" cy="863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 smtClean="0">
                <a:solidFill>
                  <a:schemeClr val="bg1"/>
                </a:solidFill>
              </a:rPr>
              <a:t>И</a:t>
            </a: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316416" y="1124744"/>
            <a:ext cx="647700" cy="863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 smtClean="0">
                <a:solidFill>
                  <a:schemeClr val="bg1"/>
                </a:solidFill>
              </a:rPr>
              <a:t>Й</a:t>
            </a: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323528" y="1124744"/>
            <a:ext cx="647700" cy="863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115616" y="1124744"/>
            <a:ext cx="647700" cy="863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6876256" y="1124744"/>
            <a:ext cx="647700" cy="863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7596336" y="1124744"/>
            <a:ext cx="647700" cy="863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8316416" y="1124744"/>
            <a:ext cx="647700" cy="863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39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0" fill="hold">
                      <p:stCondLst>
                        <p:cond delay="0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</p:childTnLst>
        </p:cTn>
      </p:par>
    </p:tnLst>
    <p:bldLst>
      <p:bldP spid="27" grpId="0" animBg="1"/>
      <p:bldP spid="13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3" name="Picture 3" descr="C:\Users\Svetlana\Desktop\ЗСП поле чудес\0_68c81_d29fd08a_orig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95536" y="7245424"/>
            <a:ext cx="8456613" cy="431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Picture 5" descr="C:\Users\Svetlana\Desktop\ЗСП поле чудес\33eh8y0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55650" y="4005263"/>
            <a:ext cx="7561263" cy="219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ole tema nov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email"/>
          <a:stretch>
            <a:fillRect/>
          </a:stretch>
        </p:blipFill>
        <p:spPr>
          <a:xfrm>
            <a:off x="467544" y="6237312"/>
            <a:ext cx="304800" cy="3048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668344" y="4005064"/>
            <a:ext cx="648072" cy="216024"/>
          </a:xfrm>
          <a:prstGeom prst="rect">
            <a:avLst/>
          </a:prstGeom>
          <a:solidFill>
            <a:srgbClr val="538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00225 -0.16717 L 0.00225 -1.01665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2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68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1519</TotalTime>
  <Words>430</Words>
  <Application>Microsoft Office PowerPoint</Application>
  <PresentationFormat>Экран (4:3)</PresentationFormat>
  <Paragraphs>124</Paragraphs>
  <Slides>17</Slides>
  <Notes>5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Тема1</vt:lpstr>
      <vt:lpstr>Слайд 1</vt:lpstr>
      <vt:lpstr>ПРАВИЛА ИГРЫ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Iyatta</dc:creator>
  <cp:keywords>Поле чудес</cp:keywords>
  <cp:lastModifiedBy>Admin</cp:lastModifiedBy>
  <cp:revision>167</cp:revision>
  <dcterms:created xsi:type="dcterms:W3CDTF">2012-08-17T15:16:29Z</dcterms:created>
  <dcterms:modified xsi:type="dcterms:W3CDTF">2018-01-26T01:42:02Z</dcterms:modified>
</cp:coreProperties>
</file>