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17.jpeg" ContentType="image/jpeg"/>
  <Override PartName="/ppt/media/image3.png" ContentType="image/png"/>
  <Override PartName="/ppt/media/image1.jpeg" ContentType="image/jpeg"/>
  <Override PartName="/ppt/media/image2.jpeg" ContentType="image/jpeg"/>
  <Override PartName="/ppt/media/image4.png" ContentType="image/png"/>
  <Override PartName="/ppt/media/image7.png" ContentType="image/png"/>
  <Override PartName="/ppt/media/image5.jpeg" ContentType="image/jpeg"/>
  <Override PartName="/ppt/media/image8.jpeg" ContentType="image/jpeg"/>
  <Override PartName="/ppt/media/image6.png" ContentType="image/png"/>
  <Override PartName="/ppt/media/image9.png" ContentType="image/png"/>
  <Override PartName="/ppt/media/image10.png" ContentType="image/png"/>
  <Override PartName="/ppt/media/image11.jpeg" ContentType="image/jpeg"/>
  <Override PartName="/ppt/media/image18.jpeg" ContentType="image/jpeg"/>
  <Override PartName="/ppt/media/image12.png" ContentType="image/pn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9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320040"/>
            <a:ext cx="72417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4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320040"/>
            <a:ext cx="72417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320040"/>
            <a:ext cx="72417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457200" y="320040"/>
            <a:ext cx="72417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62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cc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 flipH="1">
            <a:off x="8152560" y="0"/>
            <a:ext cx="990360" cy="685764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  <a:effectLst>
            <a:innerShdw blurRad="63500" dir="10800000" dist="4445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 flipH="1">
            <a:off x="2666160" y="0"/>
            <a:ext cx="6476760" cy="6857640"/>
          </a:xfrm>
          <a:prstGeom prst="rect">
            <a:avLst/>
          </a:prstGeom>
          <a:blipFill>
            <a:blip r:embed="rId3"/>
            <a:tile/>
          </a:blipFill>
          <a:ln>
            <a:noFill/>
          </a:ln>
          <a:effectLst>
            <a:innerShdw blurRad="63500" dir="10800000" dist="4445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 flipV="1">
            <a:off x="2666880" y="0"/>
            <a:ext cx="360" cy="6858000"/>
          </a:xfrm>
          <a:prstGeom prst="line">
            <a:avLst/>
          </a:prstGeom>
          <a:ln w="11520">
            <a:solidFill>
              <a:schemeClr val="bg1">
                <a:shade val="95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3366720" y="533520"/>
            <a:ext cx="5105160" cy="2867760"/>
          </a:xfrm>
          <a:prstGeom prst="rect">
            <a:avLst/>
          </a:prstGeom>
        </p:spPr>
        <p:txBody>
          <a:bodyPr lIns="45720" rIns="45720" tIns="0" bIns="0" anchor="b"/>
          <a:p>
            <a:pPr algn="r">
              <a:lnSpc>
                <a:spcPct val="100000"/>
              </a:lnSpc>
            </a:pPr>
            <a:r>
              <a:rPr b="1" lang="ru-RU" sz="42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5871240" y="6558120"/>
            <a:ext cx="2001960" cy="226440"/>
          </a:xfrm>
          <a:prstGeom prst="rect">
            <a:avLst/>
          </a:prstGeom>
        </p:spPr>
        <p:txBody>
          <a:bodyPr lIns="90000" rIns="90000" tIns="0" bIns="0" anchor="b"/>
          <a:p>
            <a:pPr>
              <a:lnSpc>
                <a:spcPct val="100000"/>
              </a:lnSpc>
            </a:pPr>
            <a:fld id="{FA0846D3-B052-4E8C-8CE0-E62BB2C875E9}" type="datetime">
              <a:rPr b="0" lang="ru-RU" sz="1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13.2.18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2819520" y="6558120"/>
            <a:ext cx="2927520" cy="228240"/>
          </a:xfrm>
          <a:prstGeom prst="rect">
            <a:avLst/>
          </a:prstGeom>
        </p:spPr>
        <p:txBody>
          <a:bodyPr lIns="90000" rIns="9000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7880760" y="6556320"/>
            <a:ext cx="587880" cy="2282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3AE99DDE-A194-4FCC-8E30-F7A53BAB5B02}" type="slidenum">
              <a:rPr b="0" lang="ru-RU" sz="1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 структуры</a:t>
            </a:r>
            <a:endParaRPr b="0" lang="ru-RU" sz="20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cc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 flipH="1">
            <a:off x="8152560" y="0"/>
            <a:ext cx="990360" cy="685764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  <a:effectLst>
            <a:innerShdw blurRad="63500" dir="10800000" dist="4445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8520" cy="1142640"/>
          </a:xfrm>
          <a:prstGeom prst="rect">
            <a:avLst/>
          </a:prstGeom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609560"/>
            <a:ext cx="7238520" cy="48459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 структуры</a:t>
            </a:r>
            <a:endParaRPr b="0" lang="ru-RU" sz="26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Четвёртый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Шестой уровень структуры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  <a:buClr>
                <a:srgbClr val="b13f9a"/>
              </a:buClr>
              <a:buSzPct val="73000"/>
              <a:buFont typeface="Wingdings 2" charset="2"/>
              <a:buChar char="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Седьмой уровень структурыОбразец текста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52128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"/>
            </a:pPr>
            <a:r>
              <a:rPr b="0" lang="ru-RU" sz="23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758880" indent="-228240">
              <a:lnSpc>
                <a:spcPct val="100000"/>
              </a:lnSpc>
              <a:buClr>
                <a:srgbClr val="f9b639"/>
              </a:buClr>
              <a:buSzPct val="60000"/>
              <a:buFont typeface="Wingdings" charset="2"/>
              <a:buChar char="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</a:t>
            </a:r>
            <a:endParaRPr b="0" lang="ru-RU" sz="26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00584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Четвертый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1280160" indent="-228240">
              <a:lnSpc>
                <a:spcPct val="100000"/>
              </a:lnSpc>
              <a:buClr>
                <a:srgbClr val="f9b639"/>
              </a:buClr>
              <a:buSzPct val="70000"/>
              <a:buFont typeface="Wingdings" charset="2"/>
              <a:buChar char="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4245840" y="6558120"/>
            <a:ext cx="2001960" cy="226440"/>
          </a:xfrm>
          <a:prstGeom prst="rect">
            <a:avLst/>
          </a:prstGeom>
        </p:spPr>
        <p:txBody>
          <a:bodyPr lIns="90000" rIns="90000" tIns="0" bIns="0" anchor="b"/>
          <a:p>
            <a:pPr>
              <a:lnSpc>
                <a:spcPct val="100000"/>
              </a:lnSpc>
            </a:pPr>
            <a:fld id="{B5F81C8A-F881-4106-8657-18FDDB0F65F9}" type="datetime">
              <a:rPr b="0" lang="ru-RU" sz="10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13.2.18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457200" y="6558120"/>
            <a:ext cx="3657240" cy="228240"/>
          </a:xfrm>
          <a:prstGeom prst="rect">
            <a:avLst/>
          </a:prstGeom>
        </p:spPr>
        <p:txBody>
          <a:bodyPr lIns="90000" rIns="9000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6251400" y="6556320"/>
            <a:ext cx="587880" cy="2282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6F83C141-46FB-45AD-9ADB-924371F2E41C}" type="slidenum">
              <a:rPr b="0" lang="ru-RU" sz="11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cc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 flipH="1">
            <a:off x="8152560" y="0"/>
            <a:ext cx="990360" cy="685764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  <a:effectLst>
            <a:innerShdw blurRad="63500" dir="10800000" dist="4445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245840" y="6558120"/>
            <a:ext cx="2001960" cy="226440"/>
          </a:xfrm>
          <a:prstGeom prst="rect">
            <a:avLst/>
          </a:prstGeom>
        </p:spPr>
        <p:txBody>
          <a:bodyPr lIns="90000" rIns="90000" tIns="0" bIns="0" anchor="b"/>
          <a:p>
            <a:pPr>
              <a:lnSpc>
                <a:spcPct val="100000"/>
              </a:lnSpc>
            </a:pPr>
            <a:fld id="{C7600BDE-1B95-4B2A-97AE-FE61DF382BC3}" type="datetime">
              <a:rPr b="0" lang="ru-RU" sz="10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13.2.18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457200" y="6558120"/>
            <a:ext cx="3657240" cy="228240"/>
          </a:xfrm>
          <a:prstGeom prst="rect">
            <a:avLst/>
          </a:prstGeom>
        </p:spPr>
        <p:txBody>
          <a:bodyPr lIns="90000" rIns="9000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251400" y="6556320"/>
            <a:ext cx="587880" cy="2282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72585A45-4EFB-4851-93A6-A2F717B7D68F}" type="slidenum">
              <a:rPr b="0" lang="ru-RU" sz="11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Для правки структуры щёлкните мышью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 структуры</a:t>
            </a:r>
            <a:endParaRPr b="0" lang="ru-RU" sz="20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cc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 flipH="1">
            <a:off x="8152560" y="0"/>
            <a:ext cx="990360" cy="685764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  <a:effectLst>
            <a:innerShdw blurRad="63500" dir="10800000" dist="4445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3" name="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1760" cy="1142640"/>
          </a:xfrm>
          <a:prstGeom prst="rect">
            <a:avLst/>
          </a:prstGeom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3520080" cy="45255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 структуры</a:t>
            </a:r>
            <a:endParaRPr b="0" lang="ru-RU" sz="28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Шестой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  <a:buClr>
                <a:srgbClr val="b13f9a"/>
              </a:buClr>
              <a:buSzPct val="73000"/>
              <a:buFont typeface="Wingdings 2" charset="2"/>
              <a:buChar char="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Седьмой уровень структурыОбразец текста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52128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"/>
            </a:pPr>
            <a:r>
              <a:rPr b="0" lang="ru-RU" sz="24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758880" indent="-228240">
              <a:lnSpc>
                <a:spcPct val="100000"/>
              </a:lnSpc>
              <a:buClr>
                <a:srgbClr val="f9b639"/>
              </a:buClr>
              <a:buSzPct val="60000"/>
              <a:buFont typeface="Wingdings" charset="2"/>
              <a:buChar char="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</a:t>
            </a:r>
            <a:endParaRPr b="0" lang="ru-RU" sz="28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00584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Четвертый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1280160" indent="-228240">
              <a:lnSpc>
                <a:spcPct val="100000"/>
              </a:lnSpc>
              <a:buClr>
                <a:srgbClr val="f9b639"/>
              </a:buClr>
              <a:buSzPct val="70000"/>
              <a:buFont typeface="Wingdings" charset="2"/>
              <a:buChar char="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178880" y="1600200"/>
            <a:ext cx="3520080" cy="45255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 структуры</a:t>
            </a:r>
            <a:endParaRPr b="0" lang="ru-RU" sz="28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Шестой уровень структуры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  <a:buClr>
                <a:srgbClr val="b13f9a"/>
              </a:buClr>
              <a:buSzPct val="73000"/>
              <a:buFont typeface="Wingdings 2" charset="2"/>
              <a:buChar char=""/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Седьмой уровень структурыОбразец текста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1" marL="52128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"/>
            </a:pPr>
            <a:r>
              <a:rPr b="0" lang="ru-RU" sz="24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2" marL="758880" indent="-228240">
              <a:lnSpc>
                <a:spcPct val="100000"/>
              </a:lnSpc>
              <a:buClr>
                <a:srgbClr val="f9b639"/>
              </a:buClr>
              <a:buSzPct val="60000"/>
              <a:buFont typeface="Wingdings" charset="2"/>
              <a:buChar char="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Третий уровень</a:t>
            </a:r>
            <a:endParaRPr b="0" lang="ru-RU" sz="2800" spc="-1" strike="noStrike">
              <a:solidFill>
                <a:srgbClr val="6f6f6f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3" marL="1005840" indent="-228240">
              <a:lnSpc>
                <a:spcPct val="100000"/>
              </a:lnSpc>
              <a:buClr>
                <a:srgbClr val="f9b639"/>
              </a:buClr>
              <a:buSzPct val="80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6f6f6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Четвертый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lvl="4" marL="1280160" indent="-228240">
              <a:lnSpc>
                <a:spcPct val="100000"/>
              </a:lnSpc>
              <a:buClr>
                <a:srgbClr val="f9b639"/>
              </a:buClr>
              <a:buSzPct val="70000"/>
              <a:buFont typeface="Wingdings" charset="2"/>
              <a:buChar char="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Пятый уровень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dt"/>
          </p:nvPr>
        </p:nvSpPr>
        <p:spPr>
          <a:xfrm>
            <a:off x="4245840" y="6558120"/>
            <a:ext cx="2001960" cy="226440"/>
          </a:xfrm>
          <a:prstGeom prst="rect">
            <a:avLst/>
          </a:prstGeom>
        </p:spPr>
        <p:txBody>
          <a:bodyPr lIns="90000" rIns="90000" tIns="0" bIns="0" anchor="b"/>
          <a:p>
            <a:pPr>
              <a:lnSpc>
                <a:spcPct val="100000"/>
              </a:lnSpc>
            </a:pPr>
            <a:fld id="{754A6B14-27E4-4B2A-A6DA-6432FA2998A9}" type="datetime">
              <a:rPr b="0" lang="ru-RU" sz="10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13.2.18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ftr"/>
          </p:nvPr>
        </p:nvSpPr>
        <p:spPr>
          <a:xfrm>
            <a:off x="457200" y="6558120"/>
            <a:ext cx="3657240" cy="228240"/>
          </a:xfrm>
          <a:prstGeom prst="rect">
            <a:avLst/>
          </a:prstGeom>
        </p:spPr>
        <p:txBody>
          <a:bodyPr lIns="90000" rIns="90000" tIns="0" bIns="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 type="sldNum"/>
          </p:nvPr>
        </p:nvSpPr>
        <p:spPr>
          <a:xfrm>
            <a:off x="6251400" y="6556320"/>
            <a:ext cx="587880" cy="22824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770F55D7-CB3A-47E5-A4D1-96234325C20D}" type="slidenum">
              <a:rPr b="0" lang="ru-RU" sz="1100" spc="-1" strike="noStrike">
                <a:solidFill>
                  <a:srgbClr val="b13f9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slideLayout" Target="../slideLayouts/slideLayout4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2857320" y="1500120"/>
            <a:ext cx="5600520" cy="209988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r">
              <a:lnSpc>
                <a:spcPct val="100000"/>
              </a:lnSpc>
            </a:pPr>
            <a:r>
              <a:rPr b="1" lang="ru-RU" sz="44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Clothes</a:t>
            </a:r>
            <a:r>
              <a:rPr b="1" lang="ru-RU" sz="44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44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or I will not     </a:t>
            </a:r>
            <a:r>
              <a:rPr b="1" lang="ru-RU" sz="44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3354480" y="3539880"/>
            <a:ext cx="5114520" cy="453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wipe dir="r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320040"/>
            <a:ext cx="7238520" cy="75132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Фонетическая зарядка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457200" y="1609560"/>
            <a:ext cx="7238520" cy="4845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[i:]           [e]           [au]                [æ]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Tea           head          mouth          hamster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Eat          bread          house           black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Clean       sweater      trousers        jacket      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457200" y="1428840"/>
            <a:ext cx="8186400" cy="29286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just"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Never  put off till tomorrow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what  you can do today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-144000" y="0"/>
            <a:ext cx="7241760" cy="7920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b83d6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800" spc="-1" strike="noStrike" cap="all">
                <a:solidFill>
                  <a:srgbClr val="b83d6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800" spc="-1" strike="noStrike" cap="all">
                <a:solidFill>
                  <a:srgbClr val="b83d6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What is it?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pic>
        <p:nvPicPr>
          <p:cNvPr id="169" name="Объект 4" descr=""/>
          <p:cNvPicPr/>
          <p:nvPr/>
        </p:nvPicPr>
        <p:blipFill>
          <a:blip r:embed="rId1"/>
          <a:stretch/>
        </p:blipFill>
        <p:spPr>
          <a:xfrm rot="21111000">
            <a:off x="3644280" y="183240"/>
            <a:ext cx="2718720" cy="1838880"/>
          </a:xfrm>
          <a:prstGeom prst="rect">
            <a:avLst/>
          </a:prstGeom>
          <a:ln>
            <a:noFill/>
          </a:ln>
        </p:spPr>
      </p:pic>
      <p:pic>
        <p:nvPicPr>
          <p:cNvPr id="170" name="Объект 5" descr=""/>
          <p:cNvPicPr/>
          <p:nvPr/>
        </p:nvPicPr>
        <p:blipFill>
          <a:blip r:embed="rId2"/>
          <a:stretch/>
        </p:blipFill>
        <p:spPr>
          <a:xfrm rot="297600">
            <a:off x="6822720" y="668880"/>
            <a:ext cx="2239920" cy="1973880"/>
          </a:xfrm>
          <a:prstGeom prst="rect">
            <a:avLst/>
          </a:prstGeom>
          <a:ln>
            <a:noFill/>
          </a:ln>
        </p:spPr>
      </p:pic>
      <p:pic>
        <p:nvPicPr>
          <p:cNvPr id="171" name="" descr=""/>
          <p:cNvPicPr/>
          <p:nvPr/>
        </p:nvPicPr>
        <p:blipFill>
          <a:blip r:embed="rId3"/>
          <a:stretch/>
        </p:blipFill>
        <p:spPr>
          <a:xfrm>
            <a:off x="270720" y="1450080"/>
            <a:ext cx="2880360" cy="2437920"/>
          </a:xfrm>
          <a:prstGeom prst="rect">
            <a:avLst/>
          </a:prstGeom>
          <a:ln>
            <a:noFill/>
          </a:ln>
        </p:spPr>
      </p:pic>
      <p:pic>
        <p:nvPicPr>
          <p:cNvPr id="172" name="" descr=""/>
          <p:cNvPicPr/>
          <p:nvPr/>
        </p:nvPicPr>
        <p:blipFill>
          <a:blip r:embed="rId4"/>
          <a:stretch/>
        </p:blipFill>
        <p:spPr>
          <a:xfrm>
            <a:off x="6696000" y="3600000"/>
            <a:ext cx="2215080" cy="2473920"/>
          </a:xfrm>
          <a:prstGeom prst="rect">
            <a:avLst/>
          </a:prstGeom>
          <a:ln>
            <a:noFill/>
          </a:ln>
        </p:spPr>
      </p:pic>
      <p:pic>
        <p:nvPicPr>
          <p:cNvPr id="173" name="" descr=""/>
          <p:cNvPicPr/>
          <p:nvPr/>
        </p:nvPicPr>
        <p:blipFill>
          <a:blip r:embed="rId5"/>
          <a:stretch/>
        </p:blipFill>
        <p:spPr>
          <a:xfrm>
            <a:off x="792000" y="4248000"/>
            <a:ext cx="2531520" cy="2485440"/>
          </a:xfrm>
          <a:prstGeom prst="rect">
            <a:avLst/>
          </a:prstGeom>
          <a:ln>
            <a:noFill/>
          </a:ln>
        </p:spPr>
      </p:pic>
      <p:pic>
        <p:nvPicPr>
          <p:cNvPr id="174" name="" descr=""/>
          <p:cNvPicPr/>
          <p:nvPr/>
        </p:nvPicPr>
        <p:blipFill>
          <a:blip r:embed="rId6"/>
          <a:stretch/>
        </p:blipFill>
        <p:spPr>
          <a:xfrm>
            <a:off x="3687480" y="2719800"/>
            <a:ext cx="2648520" cy="2536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457200" y="320040"/>
            <a:ext cx="7238520" cy="11426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b23b7e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Future simple</a:t>
            </a:r>
            <a:r>
              <a:rPr b="1" lang="ru-RU" sz="3200" spc="-1" strike="noStrike" cap="all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3200" spc="-1" strike="noStrike" cap="all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утвердительное предложение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6" name="TextShape 2"/>
          <p:cNvSpPr txBox="1"/>
          <p:nvPr/>
        </p:nvSpPr>
        <p:spPr>
          <a:xfrm>
            <a:off x="500040" y="2000160"/>
            <a:ext cx="7238520" cy="3785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Схема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Подлежащее    WILL      сказуемое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run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jump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bye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457200" y="320040"/>
            <a:ext cx="7238520" cy="11426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200" spc="-1" strike="noStrike" cap="all">
                <a:solidFill>
                  <a:srgbClr val="b23b7e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Future simple</a:t>
            </a:r>
            <a:r>
              <a:rPr b="1" lang="ru-RU" sz="3200" spc="-1" strike="noStrike" cap="all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lang="ru-RU" sz="3200" spc="-1" strike="noStrike" cap="all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отрицательное предложение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78" name="TextShape 2"/>
          <p:cNvSpPr txBox="1"/>
          <p:nvPr/>
        </p:nvSpPr>
        <p:spPr>
          <a:xfrm>
            <a:off x="285840" y="1643040"/>
            <a:ext cx="7238520" cy="4845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      </a:t>
            </a:r>
            <a:r>
              <a:rPr b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Схема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Подлежащее  WILL  NOT сказуемое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сокращение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WILL NOT = WON’T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not  run   =   I won’t  run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not jump =   I won’t jump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</a:t>
            </a:r>
            <a:r>
              <a:rPr b="0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will not bye   =    I won’t bye 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457200" y="285840"/>
            <a:ext cx="7238520" cy="128556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i="1" lang="ru-RU" sz="3200" spc="-1" strike="noStrike" cap="all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make up two pares sentences, following the model:</a:t>
            </a:r>
            <a:r>
              <a:rPr b="1" lang="ru-RU" sz="3200" spc="-1" strike="noStrike" cap="all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457200" y="1500120"/>
            <a:ext cx="7238520" cy="3642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b="1"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1"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b="1" i="1" lang="ru-RU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b="1" i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  will  bye </a:t>
            </a:r>
            <a:r>
              <a:rPr b="1" i="1" lang="ru-RU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shoes.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1" i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b="1" i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	</a:t>
            </a:r>
            <a:r>
              <a:rPr b="1" i="1" lang="ru-RU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I  won’t  bye </a:t>
            </a:r>
            <a:r>
              <a:rPr b="1" i="1" lang="ru-RU" sz="3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shoes.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457200" y="320040"/>
            <a:ext cx="7238520" cy="82260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Физкультминутка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457200" y="1609560"/>
            <a:ext cx="7238520" cy="4845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</a:pP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         </a:t>
            </a:r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Let’s  have a rest.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Hands on shoulders, 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(ладони на плечи)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Hands on knees.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(ладони на колени)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Hands behind you,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(руки за спину)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if you please;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Touch your shoulders,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(снова ладони на плечи)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Now your nose, 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(пальцем дотронуться до носа)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Now your hair and now your toes;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(дотронуться до волос, затем до пальцев на ногах)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Hands up high in the air, 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(руки вверх)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Down at your sides, and touch your hair; 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(руки по швам,  дотронуться до волос)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Hands up high as before, 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(снова руки вверх)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 marL="274320" indent="-273960"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Now clap your hands, one-two-three-four!</a:t>
            </a:r>
            <a:r>
              <a:rPr b="0" i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 (хлопаем в ладоши 4 раза)</a:t>
            </a: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  <a:p>
            <a:pPr>
              <a:lnSpc>
                <a:spcPct val="100000"/>
              </a:lnSpc>
            </a:pPr>
            <a:endParaRPr b="0" lang="ru-RU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457200" y="1071720"/>
            <a:ext cx="7241760" cy="414288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>
              <a:lnSpc>
                <a:spcPct val="100000"/>
              </a:lnSpc>
            </a:pPr>
            <a:r>
              <a:rPr b="0" i="1" lang="ru-RU" sz="3800" spc="-1" strike="noStrike" cap="all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finish the sentences 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know about …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	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r>
              <a:rPr b="1" i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 can speak about … </a:t>
            </a:r>
            <a:r>
              <a:rPr b="1" lang="ru-RU" sz="3800" spc="-1" strike="noStrike" cap="all">
                <a:solidFill>
                  <a:srgbClr val="fdf2e8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
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Application>LibreOffice/5.2.0.4$Windows_x86 LibreOffice_project/066b007f5ebcc236395c7d282ba488bca6720265</Application>
  <Words>61</Words>
  <Paragraphs>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2017-08-25T05:58:14Z</dcterms:created>
  <dc:creator>admin</dc:creator>
  <dc:description/>
  <dc:language>ru-RU</dc:language>
  <cp:lastModifiedBy/>
  <dcterms:modified xsi:type="dcterms:W3CDTF">2018-02-13T15:12:23Z</dcterms:modified>
  <cp:revision>12</cp:revision>
  <dc:subject/>
  <dc:title>Clothes I will or I will not     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9</vt:i4>
  </property>
</Properties>
</file>