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8" r:id="rId3"/>
    <p:sldId id="259" r:id="rId4"/>
    <p:sldId id="260" r:id="rId5"/>
    <p:sldId id="287" r:id="rId6"/>
    <p:sldId id="288" r:id="rId7"/>
    <p:sldId id="261" r:id="rId8"/>
    <p:sldId id="269" r:id="rId9"/>
    <p:sldId id="275" r:id="rId10"/>
    <p:sldId id="276" r:id="rId11"/>
    <p:sldId id="270" r:id="rId12"/>
    <p:sldId id="277" r:id="rId13"/>
    <p:sldId id="282" r:id="rId14"/>
    <p:sldId id="271" r:id="rId15"/>
    <p:sldId id="278" r:id="rId16"/>
    <p:sldId id="286" r:id="rId17"/>
    <p:sldId id="272" r:id="rId18"/>
    <p:sldId id="279" r:id="rId19"/>
    <p:sldId id="283" r:id="rId20"/>
    <p:sldId id="273" r:id="rId21"/>
    <p:sldId id="280" r:id="rId22"/>
    <p:sldId id="284" r:id="rId23"/>
    <p:sldId id="274" r:id="rId24"/>
    <p:sldId id="281" r:id="rId25"/>
    <p:sldId id="285" r:id="rId26"/>
    <p:sldId id="262" r:id="rId27"/>
    <p:sldId id="263" r:id="rId28"/>
    <p:sldId id="264" r:id="rId29"/>
    <p:sldId id="265" r:id="rId30"/>
    <p:sldId id="266" r:id="rId31"/>
    <p:sldId id="267" r:id="rId32"/>
    <p:sldId id="268" r:id="rId3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A8CD6"/>
    <a:srgbClr val="FF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228" y="-2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89607-71D5-47D3-8FD7-771AF0E8576F}" type="datetimeFigureOut">
              <a:rPr lang="ru-RU" smtClean="0"/>
              <a:t>17.04.2017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7A67C-7254-405F-A37F-2992BF8542FB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89607-71D5-47D3-8FD7-771AF0E8576F}" type="datetimeFigureOut">
              <a:rPr lang="ru-RU" smtClean="0"/>
              <a:t>17.04.2017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7A67C-7254-405F-A37F-2992BF8542FB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89607-71D5-47D3-8FD7-771AF0E8576F}" type="datetimeFigureOut">
              <a:rPr lang="ru-RU" smtClean="0"/>
              <a:t>17.04.2017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7A67C-7254-405F-A37F-2992BF8542F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89607-71D5-47D3-8FD7-771AF0E8576F}" type="datetimeFigureOut">
              <a:rPr lang="ru-RU" smtClean="0"/>
              <a:t>17.04.2017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7A67C-7254-405F-A37F-2992BF8542FB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89607-71D5-47D3-8FD7-771AF0E8576F}" type="datetimeFigureOut">
              <a:rPr lang="ru-RU" smtClean="0"/>
              <a:t>17.04.2017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7A67C-7254-405F-A37F-2992BF8542FB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89607-71D5-47D3-8FD7-771AF0E8576F}" type="datetimeFigureOut">
              <a:rPr lang="ru-RU" smtClean="0"/>
              <a:t>17.04.2017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7A67C-7254-405F-A37F-2992BF8542F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89607-71D5-47D3-8FD7-771AF0E8576F}" type="datetimeFigureOut">
              <a:rPr lang="ru-RU" smtClean="0"/>
              <a:t>17.04.2017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7A67C-7254-405F-A37F-2992BF8542F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89607-71D5-47D3-8FD7-771AF0E8576F}" type="datetimeFigureOut">
              <a:rPr lang="ru-RU" smtClean="0"/>
              <a:t>17.04.2017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7A67C-7254-405F-A37F-2992BF8542F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89607-71D5-47D3-8FD7-771AF0E8576F}" type="datetimeFigureOut">
              <a:rPr lang="ru-RU" smtClean="0"/>
              <a:t>17.04.2017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7A67C-7254-405F-A37F-2992BF8542FB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89607-71D5-47D3-8FD7-771AF0E8576F}" type="datetimeFigureOut">
              <a:rPr lang="ru-RU" smtClean="0"/>
              <a:t>17.04.2017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7A67C-7254-405F-A37F-2992BF8542F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89607-71D5-47D3-8FD7-771AF0E8576F}" type="datetimeFigureOut">
              <a:rPr lang="ru-RU" smtClean="0"/>
              <a:t>17.04.2017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7A67C-7254-405F-A37F-2992BF8542F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74D89607-71D5-47D3-8FD7-771AF0E8576F}" type="datetimeFigureOut">
              <a:rPr lang="ru-RU" smtClean="0"/>
              <a:t>17.04.2017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AB27A67C-7254-405F-A37F-2992BF8542FB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g"/><Relationship Id="rId5" Type="http://schemas.openxmlformats.org/officeDocument/2006/relationships/image" Target="../media/image9.jpeg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Relationship Id="rId4" Type="http://schemas.openxmlformats.org/officeDocument/2006/relationships/slide" Target="slide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Relationship Id="rId4" Type="http://schemas.openxmlformats.org/officeDocument/2006/relationships/slide" Target="slide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Relationship Id="rId4" Type="http://schemas.openxmlformats.org/officeDocument/2006/relationships/slide" Target="slide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Relationship Id="rId4" Type="http://schemas.openxmlformats.org/officeDocument/2006/relationships/slide" Target="slide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Relationship Id="rId4" Type="http://schemas.openxmlformats.org/officeDocument/2006/relationships/slide" Target="slide1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Relationship Id="rId4" Type="http://schemas.openxmlformats.org/officeDocument/2006/relationships/slide" Target="slide1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Relationship Id="rId4" Type="http://schemas.openxmlformats.org/officeDocument/2006/relationships/slide" Target="slide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Relationship Id="rId4" Type="http://schemas.openxmlformats.org/officeDocument/2006/relationships/slide" Target="slide2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21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Relationship Id="rId4" Type="http://schemas.openxmlformats.org/officeDocument/2006/relationships/slide" Target="slide2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Relationship Id="rId4" Type="http://schemas.openxmlformats.org/officeDocument/2006/relationships/slide" Target="slide2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2985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980728"/>
            <a:ext cx="8064896" cy="1470025"/>
          </a:xfrm>
        </p:spPr>
        <p:txBody>
          <a:bodyPr>
            <a:normAutofit fontScale="90000"/>
          </a:bodyPr>
          <a:lstStyle/>
          <a:p>
            <a:r>
              <a:rPr lang="en-U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Welcome to Russia</a:t>
            </a:r>
            <a:endParaRPr lang="ru-RU" sz="8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2709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0" y="-1"/>
            <a:ext cx="9140111" cy="731208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547664" y="332656"/>
            <a:ext cx="68407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latin typeface="Comic Sans MS" pitchFamily="66" charset="0"/>
              </a:rPr>
              <a:t>Фонетическая зарядка</a:t>
            </a:r>
            <a:endParaRPr lang="ru-RU" sz="4400" b="1" dirty="0">
              <a:latin typeface="Comic Sans MS" pitchFamily="66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395536" y="1556792"/>
            <a:ext cx="1368152" cy="639762"/>
          </a:xfrm>
        </p:spPr>
        <p:txBody>
          <a:bodyPr/>
          <a:lstStyle/>
          <a:p>
            <a:r>
              <a:rPr lang="en-US" sz="4800" dirty="0" smtClean="0">
                <a:solidFill>
                  <a:schemeClr val="tx1"/>
                </a:solidFill>
              </a:rPr>
              <a:t>[</a:t>
            </a:r>
            <a:r>
              <a:rPr lang="el-GR" sz="4800" dirty="0" smtClean="0">
                <a:solidFill>
                  <a:schemeClr val="tx1"/>
                </a:solidFill>
              </a:rPr>
              <a:t>Λ</a:t>
            </a:r>
            <a:r>
              <a:rPr lang="en-US" sz="4800" dirty="0" smtClean="0">
                <a:solidFill>
                  <a:schemeClr val="tx1"/>
                </a:solidFill>
              </a:rPr>
              <a:t>]</a:t>
            </a:r>
            <a:endParaRPr lang="ru-RU" sz="4800" dirty="0">
              <a:solidFill>
                <a:schemeClr val="tx1"/>
              </a:solidFill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251520" y="2708920"/>
            <a:ext cx="2304256" cy="369175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n-US" sz="4300" b="1" i="1" dirty="0">
                <a:solidFill>
                  <a:schemeClr val="tx1"/>
                </a:solidFill>
              </a:rPr>
              <a:t>b</a:t>
            </a:r>
            <a:r>
              <a:rPr lang="en-US" sz="4300" b="1" i="1" dirty="0" smtClean="0">
                <a:solidFill>
                  <a:schemeClr val="tx1"/>
                </a:solidFill>
              </a:rPr>
              <a:t>ut</a:t>
            </a:r>
          </a:p>
          <a:p>
            <a:pPr marL="45720" indent="0">
              <a:buNone/>
            </a:pPr>
            <a:r>
              <a:rPr lang="en-US" sz="4300" b="1" i="1" dirty="0" smtClean="0">
                <a:solidFill>
                  <a:schemeClr val="tx1"/>
                </a:solidFill>
              </a:rPr>
              <a:t>Russia</a:t>
            </a:r>
          </a:p>
          <a:p>
            <a:pPr marL="45720" indent="0">
              <a:buNone/>
            </a:pPr>
            <a:r>
              <a:rPr lang="en-US" sz="4300" b="1" i="1" dirty="0" smtClean="0">
                <a:solidFill>
                  <a:schemeClr val="tx1"/>
                </a:solidFill>
              </a:rPr>
              <a:t>Russian</a:t>
            </a:r>
          </a:p>
          <a:p>
            <a:pPr marL="45720" indent="0">
              <a:buNone/>
            </a:pPr>
            <a:r>
              <a:rPr lang="en-US" sz="4300" b="1" i="1" dirty="0">
                <a:solidFill>
                  <a:schemeClr val="tx1"/>
                </a:solidFill>
              </a:rPr>
              <a:t>country</a:t>
            </a:r>
          </a:p>
          <a:p>
            <a:pPr marL="45720" indent="0">
              <a:buNone/>
            </a:pPr>
            <a:endParaRPr lang="en-US" sz="4300" b="1" i="1" dirty="0" smtClean="0">
              <a:solidFill>
                <a:schemeClr val="tx1"/>
              </a:solidFill>
            </a:endParaRPr>
          </a:p>
          <a:p>
            <a:pPr marL="45720" indent="0">
              <a:buNone/>
            </a:pPr>
            <a:endParaRPr lang="ru-RU" sz="4000" b="1" dirty="0">
              <a:solidFill>
                <a:schemeClr val="tx1"/>
              </a:solidFill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>
          <a:xfrm>
            <a:off x="2699792" y="1493094"/>
            <a:ext cx="1673352" cy="639762"/>
          </a:xfrm>
        </p:spPr>
        <p:txBody>
          <a:bodyPr/>
          <a:lstStyle/>
          <a:p>
            <a:r>
              <a:rPr lang="en-US" sz="4800" dirty="0" smtClean="0">
                <a:solidFill>
                  <a:schemeClr val="tx1"/>
                </a:solidFill>
              </a:rPr>
              <a:t>[</a:t>
            </a:r>
            <a:r>
              <a:rPr lang="en-US" sz="4800" dirty="0">
                <a:solidFill>
                  <a:schemeClr val="tx1"/>
                </a:solidFill>
              </a:rPr>
              <a:t>æ</a:t>
            </a:r>
            <a:r>
              <a:rPr lang="en-US" sz="4800" dirty="0" smtClean="0">
                <a:solidFill>
                  <a:schemeClr val="tx1"/>
                </a:solidFill>
              </a:rPr>
              <a:t>]</a:t>
            </a:r>
            <a:endParaRPr lang="ru-RU" sz="4800" dirty="0">
              <a:solidFill>
                <a:schemeClr val="tx1"/>
              </a:solidFill>
            </a:endParaRPr>
          </a:p>
        </p:txBody>
      </p:sp>
      <p:sp>
        <p:nvSpPr>
          <p:cNvPr id="8" name="Объект 7"/>
          <p:cNvSpPr>
            <a:spLocks noGrp="1"/>
          </p:cNvSpPr>
          <p:nvPr>
            <p:ph sz="quarter" idx="4"/>
          </p:nvPr>
        </p:nvSpPr>
        <p:spPr>
          <a:xfrm>
            <a:off x="2555776" y="2636912"/>
            <a:ext cx="2066571" cy="504056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en-US" sz="4000" b="1" i="1" dirty="0" smtClean="0">
                <a:solidFill>
                  <a:schemeClr val="tx1"/>
                </a:solidFill>
              </a:rPr>
              <a:t>man</a:t>
            </a:r>
          </a:p>
          <a:p>
            <a:pPr marL="45720" indent="0">
              <a:buNone/>
            </a:pPr>
            <a:r>
              <a:rPr lang="en-US" sz="4000" b="1" i="1" dirty="0">
                <a:solidFill>
                  <a:schemeClr val="tx1"/>
                </a:solidFill>
              </a:rPr>
              <a:t>flag</a:t>
            </a:r>
          </a:p>
          <a:p>
            <a:pPr marL="45720" indent="0">
              <a:buNone/>
            </a:pPr>
            <a:r>
              <a:rPr lang="en-US" sz="4000" b="1" i="1" dirty="0" smtClean="0">
                <a:solidFill>
                  <a:schemeClr val="tx1"/>
                </a:solidFill>
              </a:rPr>
              <a:t>Canada</a:t>
            </a:r>
          </a:p>
          <a:p>
            <a:pPr marL="45720" indent="0">
              <a:buNone/>
            </a:pPr>
            <a:r>
              <a:rPr lang="en-US" sz="4000" b="1" i="1" dirty="0">
                <a:solidFill>
                  <a:schemeClr val="tx1"/>
                </a:solidFill>
              </a:rPr>
              <a:t>a</a:t>
            </a:r>
            <a:r>
              <a:rPr lang="en-US" sz="4000" b="1" i="1" dirty="0" smtClean="0">
                <a:solidFill>
                  <a:schemeClr val="tx1"/>
                </a:solidFill>
              </a:rPr>
              <a:t>nimal</a:t>
            </a:r>
          </a:p>
          <a:p>
            <a:pPr marL="45720" indent="0">
              <a:buNone/>
            </a:pPr>
            <a:r>
              <a:rPr lang="en-US" sz="4000" b="1" i="1" dirty="0" smtClean="0">
                <a:solidFill>
                  <a:schemeClr val="tx1"/>
                </a:solidFill>
              </a:rPr>
              <a:t>capital</a:t>
            </a:r>
            <a:endParaRPr lang="ru-RU" sz="4000" b="1" i="1" dirty="0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76056" y="1301859"/>
            <a:ext cx="10081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latin typeface="+mj-lt"/>
              </a:rPr>
              <a:t>[</a:t>
            </a:r>
            <a:r>
              <a:rPr lang="el-GR" sz="4800" b="1" dirty="0" smtClean="0">
                <a:latin typeface="+mj-lt"/>
              </a:rPr>
              <a:t>Ι</a:t>
            </a:r>
            <a:r>
              <a:rPr lang="en-US" sz="4800" b="1" dirty="0" smtClean="0">
                <a:latin typeface="+mj-lt"/>
              </a:rPr>
              <a:t>]</a:t>
            </a:r>
            <a:endParaRPr lang="ru-RU" sz="4800" b="1" dirty="0"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716016" y="2564904"/>
            <a:ext cx="216024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800"/>
              </a:lnSpc>
            </a:pPr>
            <a:r>
              <a:rPr lang="en-US" sz="4000" b="1" i="1" dirty="0" smtClean="0"/>
              <a:t>symbol</a:t>
            </a:r>
          </a:p>
          <a:p>
            <a:pPr>
              <a:lnSpc>
                <a:spcPts val="4800"/>
              </a:lnSpc>
            </a:pPr>
            <a:r>
              <a:rPr lang="en-US" sz="4000" b="1" i="1" dirty="0"/>
              <a:t>biggest</a:t>
            </a:r>
          </a:p>
          <a:p>
            <a:pPr>
              <a:lnSpc>
                <a:spcPts val="4800"/>
              </a:lnSpc>
            </a:pPr>
            <a:r>
              <a:rPr lang="en-US" sz="4000" b="1" i="1" dirty="0" smtClean="0"/>
              <a:t>rich</a:t>
            </a:r>
          </a:p>
          <a:p>
            <a:pPr>
              <a:lnSpc>
                <a:spcPts val="4800"/>
              </a:lnSpc>
            </a:pPr>
            <a:r>
              <a:rPr lang="en-US" sz="4000" b="1" i="1" dirty="0" smtClean="0"/>
              <a:t>river</a:t>
            </a:r>
          </a:p>
          <a:p>
            <a:pPr>
              <a:lnSpc>
                <a:spcPts val="4800"/>
              </a:lnSpc>
            </a:pPr>
            <a:r>
              <a:rPr lang="en-US" sz="4000" b="1" i="1" dirty="0"/>
              <a:t>c</a:t>
            </a:r>
            <a:r>
              <a:rPr lang="en-US" sz="4000" b="1" i="1" dirty="0" smtClean="0"/>
              <a:t>ity</a:t>
            </a:r>
          </a:p>
          <a:p>
            <a:pPr>
              <a:lnSpc>
                <a:spcPts val="4800"/>
              </a:lnSpc>
            </a:pPr>
            <a:r>
              <a:rPr lang="en-US" sz="4000" b="1" i="1" dirty="0" smtClean="0"/>
              <a:t>hill</a:t>
            </a:r>
            <a:endParaRPr lang="ru-RU" sz="4000" b="1" i="1" dirty="0"/>
          </a:p>
        </p:txBody>
      </p:sp>
      <p:sp>
        <p:nvSpPr>
          <p:cNvPr id="11" name="TextBox 10"/>
          <p:cNvSpPr txBox="1"/>
          <p:nvPr/>
        </p:nvSpPr>
        <p:spPr>
          <a:xfrm>
            <a:off x="7020272" y="1301859"/>
            <a:ext cx="17281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latin typeface="+mj-lt"/>
              </a:rPr>
              <a:t>[au]</a:t>
            </a:r>
            <a:endParaRPr lang="ru-RU" sz="4800" b="1" dirty="0">
              <a:latin typeface="+mj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804248" y="2577098"/>
            <a:ext cx="252028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1" dirty="0"/>
              <a:t>m</a:t>
            </a:r>
            <a:r>
              <a:rPr lang="en-US" sz="4000" b="1" i="1" dirty="0" smtClean="0"/>
              <a:t>ouse</a:t>
            </a:r>
          </a:p>
          <a:p>
            <a:r>
              <a:rPr lang="en-US" sz="4000" b="1" i="1" dirty="0" smtClean="0"/>
              <a:t>house</a:t>
            </a:r>
          </a:p>
          <a:p>
            <a:r>
              <a:rPr lang="en-US" sz="4000" b="1" i="1" dirty="0"/>
              <a:t>tower</a:t>
            </a:r>
            <a:endParaRPr lang="ru-RU" sz="4000" b="1" i="1" dirty="0"/>
          </a:p>
          <a:p>
            <a:r>
              <a:rPr lang="en-US" sz="4000" b="1" i="1" dirty="0" smtClean="0"/>
              <a:t>mountain</a:t>
            </a:r>
          </a:p>
        </p:txBody>
      </p:sp>
    </p:spTree>
    <p:extLst>
      <p:ext uri="{BB962C8B-B14F-4D97-AF65-F5344CB8AC3E}">
        <p14:creationId xmlns:p14="http://schemas.microsoft.com/office/powerpoint/2010/main" val="2455166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04"/>
            <a:ext cx="9144000" cy="73152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67544" y="1556792"/>
            <a:ext cx="8676456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latin typeface="Comic Sans MS" pitchFamily="66" charset="0"/>
              </a:rPr>
              <a:t>So many countries, so many customs.</a:t>
            </a:r>
          </a:p>
          <a:p>
            <a:endParaRPr lang="en-US" sz="4400" b="1" dirty="0" smtClean="0">
              <a:latin typeface="Comic Sans MS" pitchFamily="66" charset="0"/>
            </a:endParaRPr>
          </a:p>
          <a:p>
            <a:r>
              <a:rPr lang="en-US" sz="4400" b="1" dirty="0" smtClean="0">
                <a:latin typeface="Comic Sans MS" pitchFamily="66" charset="0"/>
              </a:rPr>
              <a:t>There is no place like home.</a:t>
            </a:r>
          </a:p>
          <a:p>
            <a:endParaRPr lang="en-US" sz="4400" b="1" dirty="0" smtClean="0">
              <a:latin typeface="Comic Sans MS" pitchFamily="66" charset="0"/>
            </a:endParaRPr>
          </a:p>
          <a:p>
            <a:r>
              <a:rPr lang="en-US" sz="4400" b="1" dirty="0" smtClean="0">
                <a:latin typeface="Comic Sans MS" pitchFamily="66" charset="0"/>
              </a:rPr>
              <a:t>East or West, home  is best.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01920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04"/>
            <a:ext cx="9144000" cy="73152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979712" y="404664"/>
            <a:ext cx="54726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latin typeface="Comic Sans MS" pitchFamily="66" charset="0"/>
              </a:rPr>
              <a:t>What city is it?</a:t>
            </a:r>
            <a:endParaRPr lang="ru-RU" sz="4800" b="1" dirty="0">
              <a:latin typeface="Comic Sans MS" pitchFamily="66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781175"/>
            <a:ext cx="7620000" cy="50768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910" y="1752600"/>
            <a:ext cx="7620000" cy="5105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675" y="1340768"/>
            <a:ext cx="7918469" cy="52738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027" y="1484784"/>
            <a:ext cx="8328437" cy="52565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2496756" y="2967335"/>
            <a:ext cx="4150496" cy="1446550"/>
          </a:xfrm>
          <a:prstGeom prst="rect">
            <a:avLst/>
          </a:prstGeom>
          <a:noFill/>
          <a:effectLst>
            <a:outerShdw blurRad="50800" dist="50800" dir="5400000" sx="1000" sy="1000" algn="ctr" rotWithShape="0">
              <a:schemeClr val="tx1"/>
            </a:outerShdw>
          </a:effectLst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8800" b="1" dirty="0" smtClean="0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Ryazan</a:t>
            </a:r>
            <a:r>
              <a:rPr lang="en-US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endParaRPr lang="ru-RU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63595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250"/>
                            </p:stCondLst>
                            <p:childTnLst>
                              <p:par>
                                <p:cTn id="15" presetID="16" presetClass="entr" presetSubtype="21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25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125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25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2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2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3152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979712" y="476672"/>
            <a:ext cx="51845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b="1" dirty="0">
                <a:latin typeface="Comic Sans MS" pitchFamily="66" charset="0"/>
              </a:rPr>
              <a:t>What city is it?</a:t>
            </a:r>
            <a:endParaRPr lang="ru-RU" sz="4800" b="1" dirty="0">
              <a:latin typeface="Comic Sans MS" pitchFamily="66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873" y="1506746"/>
            <a:ext cx="7164288" cy="53732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628800"/>
            <a:ext cx="7221895" cy="45136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157" y="1533766"/>
            <a:ext cx="7703391" cy="51355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919" y="1622143"/>
            <a:ext cx="8036161" cy="48311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3089064" y="2967335"/>
            <a:ext cx="296587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Moscow 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25871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25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250"/>
                            </p:stCondLst>
                            <p:childTnLst>
                              <p:par>
                                <p:cTn id="21" presetID="16" presetClass="entr" presetSubtype="21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25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3152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907704" y="548680"/>
            <a:ext cx="501772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="1" dirty="0">
                <a:latin typeface="Comic Sans MS" pitchFamily="66" charset="0"/>
              </a:rPr>
              <a:t>What city is it?</a:t>
            </a:r>
            <a:endParaRPr lang="ru-RU" sz="4800" b="1" dirty="0">
              <a:latin typeface="Comic Sans MS" pitchFamily="66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610" y="1700808"/>
            <a:ext cx="7020780" cy="46805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266" y="1533655"/>
            <a:ext cx="7099126" cy="53243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8" r="9138" b="5524"/>
          <a:stretch/>
        </p:blipFill>
        <p:spPr>
          <a:xfrm>
            <a:off x="899592" y="1376928"/>
            <a:ext cx="7560840" cy="54760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340768"/>
            <a:ext cx="8080575" cy="53870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Прямоугольник 9"/>
          <p:cNvSpPr/>
          <p:nvPr/>
        </p:nvSpPr>
        <p:spPr>
          <a:xfrm>
            <a:off x="2409391" y="2967335"/>
            <a:ext cx="4325223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Kasimov</a:t>
            </a:r>
            <a:r>
              <a:rPr lang="en-US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25871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250"/>
                            </p:stCondLst>
                            <p:childTnLst>
                              <p:par>
                                <p:cTn id="15" presetID="16" presetClass="entr" presetSubtype="21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825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250"/>
                            </p:stCondLst>
                            <p:childTnLst>
                              <p:par>
                                <p:cTn id="25" presetID="3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3152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86" r="1618"/>
          <a:stretch/>
        </p:blipFill>
        <p:spPr>
          <a:xfrm>
            <a:off x="5119464" y="1916832"/>
            <a:ext cx="3806680" cy="444817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508"/>
          <a:stretch/>
        </p:blipFill>
        <p:spPr>
          <a:xfrm>
            <a:off x="1475656" y="1988839"/>
            <a:ext cx="3465007" cy="4304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443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" y="12134"/>
            <a:ext cx="9143559" cy="7314847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1124744"/>
            <a:ext cx="9143999" cy="1775274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What is the biggest countries in the world?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251520" y="332656"/>
            <a:ext cx="8424936" cy="835460"/>
          </a:xfrm>
        </p:spPr>
        <p:txBody>
          <a:bodyPr>
            <a:normAutofit lnSpcReduction="10000"/>
          </a:bodyPr>
          <a:lstStyle/>
          <a:p>
            <a:r>
              <a:rPr lang="en-US" sz="5200" b="1" i="1" dirty="0" smtClean="0">
                <a:solidFill>
                  <a:schemeClr val="tx1"/>
                </a:solidFill>
              </a:rPr>
              <a:t>Choose the right answer</a:t>
            </a:r>
            <a:r>
              <a:rPr lang="en-US" dirty="0" smtClean="0"/>
              <a:t>.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251520" y="3669557"/>
            <a:ext cx="29523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hlinkClick r:id="rId3" action="ppaction://hlinksldjump"/>
              </a:rPr>
              <a:t>1. America</a:t>
            </a:r>
            <a:endParaRPr lang="ru-RU" sz="4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2915816" y="4487686"/>
            <a:ext cx="29523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hlinkClick r:id="rId4" action="ppaction://hlinksldjump"/>
              </a:rPr>
              <a:t>2</a:t>
            </a:r>
            <a:r>
              <a:rPr lang="en-US" sz="4000" b="1" dirty="0" smtClean="0">
                <a:hlinkClick r:id="rId4" action="ppaction://hlinksldjump"/>
              </a:rPr>
              <a:t>. Russia</a:t>
            </a:r>
            <a:endParaRPr lang="ru-RU" sz="4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5714225" y="5373216"/>
            <a:ext cx="29523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hlinkClick r:id="rId3" action="ppaction://hlinksldjump"/>
              </a:rPr>
              <a:t>3</a:t>
            </a:r>
            <a:r>
              <a:rPr lang="en-US" sz="4000" b="1" dirty="0" smtClean="0">
                <a:hlinkClick r:id="rId3" action="ppaction://hlinksldjump"/>
              </a:rPr>
              <a:t>. Canada</a:t>
            </a:r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2409990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" y="12134"/>
            <a:ext cx="9143559" cy="7314847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139952" y="1484784"/>
            <a:ext cx="4320480" cy="1775274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It is fouls!!! 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251520" y="332656"/>
            <a:ext cx="8424936" cy="835460"/>
          </a:xfrm>
        </p:spPr>
        <p:txBody>
          <a:bodyPr>
            <a:normAutofit/>
          </a:bodyPr>
          <a:lstStyle/>
          <a:p>
            <a:r>
              <a:rPr lang="en-US" dirty="0" smtClean="0"/>
              <a:t>.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2771800" y="3789040"/>
            <a:ext cx="46805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hlinkClick r:id="rId3" action="ppaction://hlinksldjump"/>
              </a:rPr>
              <a:t>Try again</a:t>
            </a:r>
            <a:r>
              <a:rPr lang="en-US" sz="4000" dirty="0" smtClean="0">
                <a:hlinkClick r:id="rId3" action="ppaction://hlinksldjump"/>
              </a:rPr>
              <a:t>)</a:t>
            </a:r>
            <a:endParaRPr lang="ru-RU" sz="4000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6977" y="1844824"/>
            <a:ext cx="1458919" cy="1458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153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" y="12134"/>
            <a:ext cx="9143559" cy="7314847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987824" y="2445814"/>
            <a:ext cx="5602931" cy="1271218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Great! It is true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628800"/>
            <a:ext cx="2137420" cy="158169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472358" y="4324156"/>
            <a:ext cx="51125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hlinkClick r:id="rId4" action="ppaction://hlinksldjump"/>
              </a:rPr>
              <a:t>Next question</a:t>
            </a:r>
            <a:endParaRPr lang="ru-RU" sz="5400" b="1" dirty="0"/>
          </a:p>
        </p:txBody>
      </p:sp>
    </p:spTree>
    <p:extLst>
      <p:ext uri="{BB962C8B-B14F-4D97-AF65-F5344CB8AC3E}">
        <p14:creationId xmlns:p14="http://schemas.microsoft.com/office/powerpoint/2010/main" val="3208153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" y="12134"/>
            <a:ext cx="9143559" cy="7314847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980728"/>
            <a:ext cx="8892480" cy="191929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What mountains divide Russia into two parts?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251520" y="332656"/>
            <a:ext cx="8424936" cy="835460"/>
          </a:xfrm>
        </p:spPr>
        <p:txBody>
          <a:bodyPr>
            <a:normAutofit lnSpcReduction="10000"/>
          </a:bodyPr>
          <a:lstStyle/>
          <a:p>
            <a:r>
              <a:rPr lang="en-US" sz="5200" b="1" i="1" dirty="0" smtClean="0">
                <a:solidFill>
                  <a:schemeClr val="tx1"/>
                </a:solidFill>
              </a:rPr>
              <a:t>Choose the right answer</a:t>
            </a:r>
            <a:r>
              <a:rPr lang="en-US" dirty="0" smtClean="0"/>
              <a:t>.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251520" y="3669557"/>
            <a:ext cx="3600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hlinkClick r:id="rId3" action="ppaction://hlinksldjump"/>
              </a:rPr>
              <a:t>1. The Urals</a:t>
            </a:r>
            <a:endParaRPr lang="ru-RU" sz="4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2771800" y="4725144"/>
            <a:ext cx="29523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hlinkClick r:id="rId4" action="ppaction://hlinksldjump"/>
              </a:rPr>
              <a:t>2</a:t>
            </a:r>
            <a:r>
              <a:rPr lang="en-US" sz="4000" b="1" dirty="0" smtClean="0">
                <a:hlinkClick r:id="rId4" action="ppaction://hlinksldjump"/>
              </a:rPr>
              <a:t>. The Alps</a:t>
            </a:r>
            <a:endParaRPr lang="ru-RU" sz="4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4860032" y="5805264"/>
            <a:ext cx="40324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hlinkClick r:id="rId4" action="ppaction://hlinksldjump"/>
              </a:rPr>
              <a:t>3</a:t>
            </a:r>
            <a:r>
              <a:rPr lang="en-US" sz="4000" b="1" dirty="0" smtClean="0">
                <a:hlinkClick r:id="rId4" action="ppaction://hlinksldjump"/>
              </a:rPr>
              <a:t>. The </a:t>
            </a:r>
            <a:r>
              <a:rPr lang="en-US" sz="4000" b="1" dirty="0">
                <a:hlinkClick r:id="rId4" action="ppaction://hlinksldjump"/>
              </a:rPr>
              <a:t>Caucasus</a:t>
            </a:r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3622799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" y="12134"/>
            <a:ext cx="9143559" cy="7314847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139952" y="1484784"/>
            <a:ext cx="4320480" cy="1775274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It is fouls!!! 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771800" y="3789040"/>
            <a:ext cx="46805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hlinkClick r:id="rId3" action="ppaction://hlinksldjump"/>
              </a:rPr>
              <a:t>Try again</a:t>
            </a:r>
            <a:r>
              <a:rPr lang="en-US" sz="4000" dirty="0" smtClean="0">
                <a:hlinkClick r:id="rId3" action="ppaction://hlinksldjump"/>
              </a:rPr>
              <a:t>)</a:t>
            </a:r>
            <a:endParaRPr lang="ru-RU" sz="4000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6977" y="1844824"/>
            <a:ext cx="1458919" cy="1458919"/>
          </a:xfrm>
          <a:prstGeom prst="rect">
            <a:avLst/>
          </a:prstGeom>
        </p:spPr>
      </p:pic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6604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" y="12134"/>
            <a:ext cx="9143559" cy="7314847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987824" y="2445814"/>
            <a:ext cx="5602931" cy="1271218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Great! It is true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628800"/>
            <a:ext cx="2137420" cy="158169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472358" y="4324156"/>
            <a:ext cx="51125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hlinkClick r:id="rId4" action="ppaction://hlinksldjump"/>
              </a:rPr>
              <a:t>Next question</a:t>
            </a:r>
            <a:endParaRPr lang="ru-RU" sz="5400" b="1" dirty="0"/>
          </a:p>
        </p:txBody>
      </p:sp>
    </p:spTree>
    <p:extLst>
      <p:ext uri="{BB962C8B-B14F-4D97-AF65-F5344CB8AC3E}">
        <p14:creationId xmlns:p14="http://schemas.microsoft.com/office/powerpoint/2010/main" val="3261643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" y="12134"/>
            <a:ext cx="9143559" cy="7314847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51520" y="1052736"/>
            <a:ext cx="8568952" cy="1239002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What is the capital of Russia?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251520" y="332656"/>
            <a:ext cx="8424936" cy="835460"/>
          </a:xfrm>
        </p:spPr>
        <p:txBody>
          <a:bodyPr>
            <a:normAutofit lnSpcReduction="10000"/>
          </a:bodyPr>
          <a:lstStyle/>
          <a:p>
            <a:r>
              <a:rPr lang="en-US" sz="5200" b="1" i="1" dirty="0" smtClean="0">
                <a:solidFill>
                  <a:schemeClr val="tx1"/>
                </a:solidFill>
              </a:rPr>
              <a:t>Choose the right answer</a:t>
            </a:r>
            <a:r>
              <a:rPr lang="en-US" dirty="0" smtClean="0"/>
              <a:t>.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2843808" y="4529843"/>
            <a:ext cx="3600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hlinkClick r:id="rId3" action="ppaction://hlinksldjump"/>
              </a:rPr>
              <a:t>2</a:t>
            </a:r>
            <a:r>
              <a:rPr lang="en-US" sz="4000" b="1" dirty="0" smtClean="0">
                <a:hlinkClick r:id="rId3" action="ppaction://hlinksldjump"/>
              </a:rPr>
              <a:t>. Ryazan</a:t>
            </a:r>
            <a:endParaRPr lang="ru-RU" sz="4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403920" y="3821957"/>
            <a:ext cx="3600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hlinkClick r:id="rId4" action="ppaction://hlinksldjump"/>
              </a:rPr>
              <a:t>1. Moscow</a:t>
            </a:r>
            <a:endParaRPr lang="ru-RU" sz="4000" b="1" dirty="0"/>
          </a:p>
        </p:txBody>
      </p:sp>
      <p:sp>
        <p:nvSpPr>
          <p:cNvPr id="8" name="TextBox 7">
            <a:hlinkClick r:id="rId3" action="ppaction://hlinksldjump"/>
          </p:cNvPr>
          <p:cNvSpPr txBox="1"/>
          <p:nvPr/>
        </p:nvSpPr>
        <p:spPr>
          <a:xfrm>
            <a:off x="4860032" y="5497519"/>
            <a:ext cx="457178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hlinkClick r:id="rId3" action="ppaction://hlinksldjump"/>
              </a:rPr>
              <a:t>3. </a:t>
            </a:r>
            <a:r>
              <a:rPr lang="en-US" sz="4000" b="1" dirty="0">
                <a:hlinkClick r:id="rId3" action="ppaction://hlinksldjump"/>
              </a:rPr>
              <a:t>S</a:t>
            </a:r>
            <a:r>
              <a:rPr lang="en-US" sz="4000" b="1" dirty="0" smtClean="0">
                <a:hlinkClick r:id="rId3" action="ppaction://hlinksldjump"/>
              </a:rPr>
              <a:t>t. Petersburg</a:t>
            </a:r>
            <a:endParaRPr lang="en-US" sz="4000" b="1" dirty="0" smtClean="0"/>
          </a:p>
          <a:p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3622799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p"/>
      <p:bldP spid="6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" y="12134"/>
            <a:ext cx="9143559" cy="7314847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139952" y="1484784"/>
            <a:ext cx="4320480" cy="1775274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It is fouls!!! 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251520" y="332656"/>
            <a:ext cx="8424936" cy="835460"/>
          </a:xfrm>
        </p:spPr>
        <p:txBody>
          <a:bodyPr>
            <a:normAutofit/>
          </a:bodyPr>
          <a:lstStyle/>
          <a:p>
            <a:r>
              <a:rPr lang="en-US" dirty="0" smtClean="0"/>
              <a:t>.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2771800" y="3789040"/>
            <a:ext cx="46805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hlinkClick r:id="rId3" action="ppaction://hlinksldjump"/>
              </a:rPr>
              <a:t>Try again</a:t>
            </a:r>
            <a:r>
              <a:rPr lang="en-US" sz="4000" dirty="0" smtClean="0">
                <a:hlinkClick r:id="rId3" action="ppaction://hlinksldjump"/>
              </a:rPr>
              <a:t>)</a:t>
            </a:r>
            <a:endParaRPr lang="ru-RU" sz="4000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6977" y="1844824"/>
            <a:ext cx="1458919" cy="1458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6604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" y="12134"/>
            <a:ext cx="9143559" cy="7314847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987824" y="2445814"/>
            <a:ext cx="5602931" cy="1271218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Great! It is true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628800"/>
            <a:ext cx="2137420" cy="158169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472358" y="4324156"/>
            <a:ext cx="51125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hlinkClick r:id="rId4" action="ppaction://hlinksldjump"/>
              </a:rPr>
              <a:t>Next question</a:t>
            </a:r>
            <a:endParaRPr lang="ru-RU" sz="5400" b="1" dirty="0"/>
          </a:p>
        </p:txBody>
      </p:sp>
    </p:spTree>
    <p:extLst>
      <p:ext uri="{BB962C8B-B14F-4D97-AF65-F5344CB8AC3E}">
        <p14:creationId xmlns:p14="http://schemas.microsoft.com/office/powerpoint/2010/main" val="3261643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" y="12134"/>
            <a:ext cx="9143559" cy="7314847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-252536" y="1124744"/>
            <a:ext cx="8964487" cy="167105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What is the name of the Russian president?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251520" y="332656"/>
            <a:ext cx="8424936" cy="835460"/>
          </a:xfrm>
        </p:spPr>
        <p:txBody>
          <a:bodyPr>
            <a:normAutofit lnSpcReduction="10000"/>
          </a:bodyPr>
          <a:lstStyle/>
          <a:p>
            <a:r>
              <a:rPr lang="en-US" sz="5200" b="1" i="1" dirty="0" smtClean="0">
                <a:solidFill>
                  <a:schemeClr val="tx1"/>
                </a:solidFill>
              </a:rPr>
              <a:t>Choose the right answer</a:t>
            </a:r>
            <a:r>
              <a:rPr lang="en-US" dirty="0" smtClean="0"/>
              <a:t>.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043608" y="3040128"/>
            <a:ext cx="325793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hlinkClick r:id="rId3" action="ppaction://hlinksldjump"/>
              </a:rPr>
              <a:t>1.Vladimir   Putin</a:t>
            </a:r>
            <a:endParaRPr lang="ru-RU" sz="4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093610" y="4005064"/>
            <a:ext cx="29523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hlinkClick r:id="rId4" action="ppaction://hlinksldjump"/>
              </a:rPr>
              <a:t>2</a:t>
            </a:r>
            <a:r>
              <a:rPr lang="en-US" sz="4000" b="1" dirty="0" smtClean="0">
                <a:hlinkClick r:id="rId4" action="ppaction://hlinksldjump"/>
              </a:rPr>
              <a:t>. Dmitry Medvedev</a:t>
            </a:r>
            <a:endParaRPr lang="ru-RU" sz="4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6045938" y="5048252"/>
            <a:ext cx="28083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hlinkClick r:id="rId4" action="ppaction://hlinksldjump"/>
              </a:rPr>
              <a:t>3</a:t>
            </a:r>
            <a:r>
              <a:rPr lang="en-US" sz="4000" b="1" dirty="0" smtClean="0">
                <a:hlinkClick r:id="rId4" action="ppaction://hlinksldjump"/>
              </a:rPr>
              <a:t>. Sergey </a:t>
            </a:r>
            <a:r>
              <a:rPr lang="en-US" sz="4000" b="1" dirty="0" err="1" smtClean="0">
                <a:hlinkClick r:id="rId4" action="ppaction://hlinksldjump"/>
              </a:rPr>
              <a:t>Shoigy</a:t>
            </a:r>
            <a:r>
              <a:rPr lang="en-US" sz="4000" b="1" dirty="0" smtClean="0">
                <a:hlinkClick r:id="rId4" action="ppaction://hlinksldjump"/>
              </a:rPr>
              <a:t> </a:t>
            </a:r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3622799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p"/>
      <p:bldP spid="5" grpId="0"/>
      <p:bldP spid="6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" y="12134"/>
            <a:ext cx="9143559" cy="7314847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139952" y="1484784"/>
            <a:ext cx="4320480" cy="1775274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It is fouls!!! 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251520" y="332656"/>
            <a:ext cx="8424936" cy="835460"/>
          </a:xfrm>
        </p:spPr>
        <p:txBody>
          <a:bodyPr>
            <a:normAutofit/>
          </a:bodyPr>
          <a:lstStyle/>
          <a:p>
            <a:r>
              <a:rPr lang="en-US" dirty="0" smtClean="0"/>
              <a:t>.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2771800" y="3789040"/>
            <a:ext cx="46805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hlinkClick r:id="rId3" action="ppaction://hlinksldjump"/>
              </a:rPr>
              <a:t>Try again</a:t>
            </a:r>
            <a:r>
              <a:rPr lang="en-US" sz="4000" dirty="0" smtClean="0">
                <a:hlinkClick r:id="rId3" action="ppaction://hlinksldjump"/>
              </a:rPr>
              <a:t>)</a:t>
            </a:r>
            <a:endParaRPr lang="ru-RU" sz="4000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6977" y="1844824"/>
            <a:ext cx="1458919" cy="1458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6604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" y="12134"/>
            <a:ext cx="9143559" cy="7314847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987824" y="2445814"/>
            <a:ext cx="5602931" cy="1271218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Great! It is true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628800"/>
            <a:ext cx="2137420" cy="158169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472358" y="4324156"/>
            <a:ext cx="51125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hlinkClick r:id="rId4" action="ppaction://hlinksldjump"/>
              </a:rPr>
              <a:t>Next question</a:t>
            </a:r>
            <a:endParaRPr lang="ru-RU" sz="5400" b="1" dirty="0"/>
          </a:p>
        </p:txBody>
      </p:sp>
    </p:spTree>
    <p:extLst>
      <p:ext uri="{BB962C8B-B14F-4D97-AF65-F5344CB8AC3E}">
        <p14:creationId xmlns:p14="http://schemas.microsoft.com/office/powerpoint/2010/main" val="3261643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" y="12134"/>
            <a:ext cx="9143559" cy="7314847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5496" y="980728"/>
            <a:ext cx="8712968" cy="1775274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How </a:t>
            </a:r>
            <a:r>
              <a:rPr lang="en-US" dirty="0">
                <a:solidFill>
                  <a:schemeClr val="tx1"/>
                </a:solidFill>
              </a:rPr>
              <a:t>many stripes does the Russian flag have?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251520" y="332656"/>
            <a:ext cx="8424936" cy="835460"/>
          </a:xfrm>
        </p:spPr>
        <p:txBody>
          <a:bodyPr>
            <a:normAutofit lnSpcReduction="10000"/>
          </a:bodyPr>
          <a:lstStyle/>
          <a:p>
            <a:r>
              <a:rPr lang="en-US" sz="5200" b="1" i="1" dirty="0" smtClean="0">
                <a:solidFill>
                  <a:schemeClr val="tx1"/>
                </a:solidFill>
              </a:rPr>
              <a:t>Choose the right answer</a:t>
            </a:r>
            <a:r>
              <a:rPr lang="en-US" dirty="0" smtClean="0"/>
              <a:t>.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043608" y="3040128"/>
            <a:ext cx="32579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hlinkClick r:id="rId3" action="ppaction://hlinksldjump"/>
              </a:rPr>
              <a:t>1. 2 stripes</a:t>
            </a:r>
            <a:endParaRPr lang="ru-RU" sz="4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2898243" y="4088337"/>
            <a:ext cx="32579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hlinkClick r:id="rId4" action="ppaction://hlinksldjump"/>
              </a:rPr>
              <a:t>2. 3 stripes</a:t>
            </a:r>
            <a:endParaRPr lang="ru-RU" sz="4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5569404" y="5047979"/>
            <a:ext cx="32579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hlinkClick r:id="rId3" action="ppaction://hlinksldjump"/>
              </a:rPr>
              <a:t>3</a:t>
            </a:r>
            <a:r>
              <a:rPr lang="en-US" sz="4000" b="1" dirty="0" smtClean="0">
                <a:hlinkClick r:id="rId3" action="ppaction://hlinksldjump"/>
              </a:rPr>
              <a:t>. 4 stripes</a:t>
            </a:r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3622799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p"/>
      <p:bldP spid="5" grpId="0"/>
      <p:bldP spid="6" grpId="0"/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" y="12134"/>
            <a:ext cx="9143559" cy="7314847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139952" y="1484784"/>
            <a:ext cx="4320480" cy="1775274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It is fouls!!! 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251520" y="332656"/>
            <a:ext cx="8424936" cy="835460"/>
          </a:xfrm>
        </p:spPr>
        <p:txBody>
          <a:bodyPr>
            <a:normAutofit/>
          </a:bodyPr>
          <a:lstStyle/>
          <a:p>
            <a:r>
              <a:rPr lang="en-US" dirty="0" smtClean="0"/>
              <a:t>.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2771800" y="3789040"/>
            <a:ext cx="46805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hlinkClick r:id="rId3" action="ppaction://hlinksldjump"/>
              </a:rPr>
              <a:t>Try again</a:t>
            </a:r>
            <a:r>
              <a:rPr lang="en-US" sz="4000" dirty="0" smtClean="0">
                <a:hlinkClick r:id="rId3" action="ppaction://hlinksldjump"/>
              </a:rPr>
              <a:t>)</a:t>
            </a:r>
            <a:endParaRPr lang="ru-RU" sz="4000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6977" y="1844824"/>
            <a:ext cx="1458919" cy="1458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6604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" y="12134"/>
            <a:ext cx="9143559" cy="7314847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987824" y="2445814"/>
            <a:ext cx="5602931" cy="1271218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Great! It is true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628800"/>
            <a:ext cx="2137420" cy="158169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472358" y="4324156"/>
            <a:ext cx="51125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hlinkClick r:id="rId4" action="ppaction://hlinksldjump"/>
              </a:rPr>
              <a:t>Next question</a:t>
            </a:r>
            <a:endParaRPr lang="ru-RU" sz="5400" b="1" dirty="0"/>
          </a:p>
        </p:txBody>
      </p:sp>
    </p:spTree>
    <p:extLst>
      <p:ext uri="{BB962C8B-B14F-4D97-AF65-F5344CB8AC3E}">
        <p14:creationId xmlns:p14="http://schemas.microsoft.com/office/powerpoint/2010/main" val="3261643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" y="12134"/>
            <a:ext cx="9143559" cy="7314847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23747" y="1196752"/>
            <a:ext cx="8496944" cy="926437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What </a:t>
            </a:r>
            <a:r>
              <a:rPr lang="en-US" dirty="0">
                <a:solidFill>
                  <a:schemeClr val="tx1"/>
                </a:solidFill>
              </a:rPr>
              <a:t>has red stripe symbol?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251520" y="332656"/>
            <a:ext cx="8424936" cy="835460"/>
          </a:xfrm>
        </p:spPr>
        <p:txBody>
          <a:bodyPr>
            <a:normAutofit lnSpcReduction="10000"/>
          </a:bodyPr>
          <a:lstStyle/>
          <a:p>
            <a:r>
              <a:rPr lang="en-US" sz="5200" b="1" i="1" dirty="0" smtClean="0">
                <a:solidFill>
                  <a:schemeClr val="tx1"/>
                </a:solidFill>
              </a:rPr>
              <a:t>Choose the right answer</a:t>
            </a:r>
            <a:r>
              <a:rPr lang="en-US" dirty="0" smtClean="0"/>
              <a:t>.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251520" y="2469228"/>
            <a:ext cx="51845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1. noble and sincere </a:t>
            </a:r>
            <a:endParaRPr lang="ru-RU" sz="36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979931" y="3645024"/>
            <a:ext cx="51845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2</a:t>
            </a:r>
            <a:r>
              <a:rPr lang="en-US" sz="3600" b="1" dirty="0" smtClean="0"/>
              <a:t>. honest and devoted </a:t>
            </a:r>
            <a:endParaRPr lang="ru-RU" sz="36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3779912" y="4725144"/>
            <a:ext cx="51845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3</a:t>
            </a:r>
            <a:r>
              <a:rPr lang="en-US" sz="3600" b="1" dirty="0" smtClean="0"/>
              <a:t>. love and bravery 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3622799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p"/>
      <p:bldP spid="7" grpId="0"/>
      <p:bldP spid="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" y="12134"/>
            <a:ext cx="9143559" cy="7314847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139952" y="1484784"/>
            <a:ext cx="4320480" cy="1775274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It is fouls!!! 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251520" y="332656"/>
            <a:ext cx="8424936" cy="835460"/>
          </a:xfrm>
        </p:spPr>
        <p:txBody>
          <a:bodyPr>
            <a:normAutofit/>
          </a:bodyPr>
          <a:lstStyle/>
          <a:p>
            <a:r>
              <a:rPr lang="en-US" dirty="0" smtClean="0"/>
              <a:t>.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2771800" y="3789040"/>
            <a:ext cx="46805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hlinkClick r:id="rId3" action="ppaction://hlinksldjump"/>
              </a:rPr>
              <a:t>Try again</a:t>
            </a:r>
            <a:r>
              <a:rPr lang="en-US" sz="4000" dirty="0" smtClean="0">
                <a:hlinkClick r:id="rId3" action="ppaction://hlinksldjump"/>
              </a:rPr>
              <a:t>)</a:t>
            </a:r>
            <a:endParaRPr lang="ru-RU" sz="4000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6977" y="1844824"/>
            <a:ext cx="1458919" cy="1458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6604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" y="12134"/>
            <a:ext cx="9143559" cy="7314847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987824" y="2445814"/>
            <a:ext cx="5602931" cy="1271218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Great! It is true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628800"/>
            <a:ext cx="2137420" cy="1581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643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770" y="-1"/>
            <a:ext cx="9173769" cy="733901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79512" y="332656"/>
            <a:ext cx="8712968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Comic Sans MS" pitchFamily="66" charset="0"/>
              </a:rPr>
              <a:t>Russia's famous places of interest</a:t>
            </a:r>
          </a:p>
          <a:p>
            <a:endParaRPr lang="ru-RU" dirty="0"/>
          </a:p>
        </p:txBody>
      </p:sp>
      <p:pic>
        <p:nvPicPr>
          <p:cNvPr id="3" name="Рисунок 2" descr="http://www.interactive-english.ru/imagesforsite/russia/red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247649"/>
            <a:ext cx="4968552" cy="36004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5871591" y="3368985"/>
            <a:ext cx="32403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1" dirty="0" smtClean="0"/>
              <a:t>Red Square</a:t>
            </a:r>
            <a:endParaRPr lang="ru-RU" sz="4000" b="1" i="1" dirty="0"/>
          </a:p>
        </p:txBody>
      </p:sp>
    </p:spTree>
    <p:extLst>
      <p:ext uri="{BB962C8B-B14F-4D97-AF65-F5344CB8AC3E}">
        <p14:creationId xmlns:p14="http://schemas.microsoft.com/office/powerpoint/2010/main" val="3429024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27"/>
            <a:ext cx="9144000" cy="73152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79512" y="332656"/>
            <a:ext cx="8712968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Comic Sans MS" pitchFamily="66" charset="0"/>
              </a:rPr>
              <a:t>Russia's famous places of interest</a:t>
            </a: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5781022" y="3206081"/>
            <a:ext cx="31318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1" dirty="0"/>
              <a:t>The Kremlin </a:t>
            </a:r>
            <a:endParaRPr lang="ru-RU" sz="4000" b="1" i="1" dirty="0"/>
          </a:p>
        </p:txBody>
      </p:sp>
      <p:pic>
        <p:nvPicPr>
          <p:cNvPr id="5" name="Рисунок 4" descr="http://www.interactive-english.ru/imagesforsite/russia/kreml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933094"/>
            <a:ext cx="4824536" cy="387217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09104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3152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79512" y="332656"/>
            <a:ext cx="8712968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Comic Sans MS" pitchFamily="66" charset="0"/>
              </a:rPr>
              <a:t>Russia's famous places of interest</a:t>
            </a: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5292080" y="3194419"/>
            <a:ext cx="41764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1" dirty="0"/>
              <a:t>The Hermitage </a:t>
            </a:r>
            <a:endParaRPr lang="ru-RU" sz="4000" b="1" i="1" dirty="0"/>
          </a:p>
        </p:txBody>
      </p:sp>
      <p:pic>
        <p:nvPicPr>
          <p:cNvPr id="5" name="Рисунок 4" descr="http://www.interactive-english.ru/imagesforsite/russia/herm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927338"/>
            <a:ext cx="4896544" cy="394993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09104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3152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79512" y="332656"/>
            <a:ext cx="8712968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Comic Sans MS" pitchFamily="66" charset="0"/>
              </a:rPr>
              <a:t>Russia's famous places of interest</a:t>
            </a: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5652120" y="2996952"/>
            <a:ext cx="32403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1" dirty="0"/>
              <a:t>Saint Basil's Cathedral </a:t>
            </a:r>
            <a:endParaRPr lang="ru-RU" sz="4000" b="1" i="1" dirty="0"/>
          </a:p>
        </p:txBody>
      </p:sp>
      <p:pic>
        <p:nvPicPr>
          <p:cNvPr id="5" name="Рисунок 4" descr="http://www.interactive-english.ru/imagesforsite/russia/basil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933094"/>
            <a:ext cx="5040560" cy="394417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09104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3152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79512" y="332656"/>
            <a:ext cx="8712968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Comic Sans MS" pitchFamily="66" charset="0"/>
              </a:rPr>
              <a:t>Russia's famous places of interest</a:t>
            </a: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5868144" y="3172213"/>
            <a:ext cx="34563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1" dirty="0"/>
              <a:t>Lake Baikal </a:t>
            </a:r>
            <a:endParaRPr lang="ru-RU" sz="4000" b="1" i="1" dirty="0"/>
          </a:p>
        </p:txBody>
      </p:sp>
      <p:pic>
        <p:nvPicPr>
          <p:cNvPr id="5" name="Рисунок 4" descr="http://www.interactive-english.ru/imagesforsite/russia/baikal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959954"/>
            <a:ext cx="4968552" cy="384530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09104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3152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79512" y="332656"/>
            <a:ext cx="8712968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Comic Sans MS" pitchFamily="66" charset="0"/>
              </a:rPr>
              <a:t>Russia's famous places of interest</a:t>
            </a: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5868144" y="3172213"/>
            <a:ext cx="28803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1" dirty="0" err="1"/>
              <a:t>Petergof</a:t>
            </a:r>
            <a:endParaRPr lang="ru-RU" sz="4000" b="1" i="1" dirty="0"/>
          </a:p>
        </p:txBody>
      </p:sp>
      <p:pic>
        <p:nvPicPr>
          <p:cNvPr id="6" name="Рисунок 5" descr="http://www.interactive-english.ru/imagesforsite/russia/petergof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933094"/>
            <a:ext cx="4824536" cy="387217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90323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3152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411760" y="2817510"/>
            <a:ext cx="734481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i="1" dirty="0" smtClean="0">
                <a:latin typeface="Comic Sans MS" pitchFamily="66" charset="0"/>
              </a:rPr>
              <a:t>I know about …</a:t>
            </a:r>
          </a:p>
          <a:p>
            <a:r>
              <a:rPr lang="en-US" sz="4400" b="1" i="1" dirty="0" smtClean="0">
                <a:latin typeface="Comic Sans MS" pitchFamily="66" charset="0"/>
              </a:rPr>
              <a:t> </a:t>
            </a:r>
          </a:p>
          <a:p>
            <a:r>
              <a:rPr lang="en-US" sz="4400" b="1" i="1" dirty="0" smtClean="0">
                <a:latin typeface="Comic Sans MS" pitchFamily="66" charset="0"/>
              </a:rPr>
              <a:t>I can speak about …</a:t>
            </a:r>
            <a:endParaRPr lang="ru-RU" sz="4400" b="1" i="1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1031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576</TotalTime>
  <Words>363</Words>
  <Application>Microsoft Office PowerPoint</Application>
  <PresentationFormat>Экран (4:3)</PresentationFormat>
  <Paragraphs>109</Paragraphs>
  <Slides>32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3" baseType="lpstr">
      <vt:lpstr>Воздушный поток</vt:lpstr>
      <vt:lpstr>Welcome to Russia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What is the biggest countries in the world?</vt:lpstr>
      <vt:lpstr>It is fouls!!! </vt:lpstr>
      <vt:lpstr>Great! It is true</vt:lpstr>
      <vt:lpstr>What mountains divide Russia into two parts?</vt:lpstr>
      <vt:lpstr>It is fouls!!! </vt:lpstr>
      <vt:lpstr>Great! It is true</vt:lpstr>
      <vt:lpstr>What is the capital of Russia?</vt:lpstr>
      <vt:lpstr>It is fouls!!! </vt:lpstr>
      <vt:lpstr>Great! It is true</vt:lpstr>
      <vt:lpstr>What is the name of the Russian president? </vt:lpstr>
      <vt:lpstr>It is fouls!!! </vt:lpstr>
      <vt:lpstr>Great! It is true</vt:lpstr>
      <vt:lpstr>How many stripes does the Russian flag have? </vt:lpstr>
      <vt:lpstr>It is fouls!!! </vt:lpstr>
      <vt:lpstr>Great! It is true</vt:lpstr>
      <vt:lpstr>What has red stripe symbol?</vt:lpstr>
      <vt:lpstr>It is fouls!!! </vt:lpstr>
      <vt:lpstr>Great! It is true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32</cp:revision>
  <dcterms:created xsi:type="dcterms:W3CDTF">2017-04-13T08:02:33Z</dcterms:created>
  <dcterms:modified xsi:type="dcterms:W3CDTF">2017-04-17T10:42:54Z</dcterms:modified>
</cp:coreProperties>
</file>