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DF5CB-13EC-420B-9AAE-1F49C5C1E889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39505-E778-481A-BE49-E935A806A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39505-E778-481A-BE49-E935A806A92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5984" y="714356"/>
            <a:ext cx="6100778" cy="3232636"/>
          </a:xfrm>
        </p:spPr>
        <p:txBody>
          <a:bodyPr>
            <a:noAutofit/>
          </a:bodyPr>
          <a:lstStyle/>
          <a:p>
            <a:pPr algn="ctr"/>
            <a:r>
              <a:rPr lang="ru-RU" sz="4000" i="1" dirty="0" smtClean="0">
                <a:latin typeface="Times New Roman"/>
                <a:ea typeface="Calibri"/>
              </a:rPr>
              <a:t>Моделирование специализации сельскохозяйственного производства на перспективу</a:t>
            </a:r>
            <a:endParaRPr lang="ru-RU" sz="40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4005064"/>
            <a:ext cx="6534472" cy="2304256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Подготовлено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профессором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ФГАОУ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«КФУ им. В.И.Вернадского» 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к.ф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.-м.н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д.э.н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 доцентом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КОВАЛЕВОЙ ИРИНОЙ НИКОЛАЕВНОЙ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7615262" cy="45720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В системе моделей оптимального планирования сельского хозяйства на уровне предприятия центральное место занимает модель оптимизации производственно-отраслевой структуры.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00042"/>
            <a:ext cx="7467600" cy="597391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500" dirty="0" smtClean="0">
                <a:cs typeface="Times New Roman" pitchFamily="18" charset="0"/>
              </a:rPr>
              <a:t>Значит, обоснование специализации и концентрации производства в сельскохозяйственных предприятиях, целесообразно осуществлять </a:t>
            </a:r>
            <a:r>
              <a:rPr lang="ru-RU" sz="3500" i="1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методами оптимального планирования специализации и сочетания отраслей</a:t>
            </a:r>
            <a:r>
              <a:rPr lang="ru-RU" sz="3500" dirty="0" smtClean="0">
                <a:cs typeface="Times New Roman" pitchFamily="18" charset="0"/>
              </a:rPr>
              <a:t> в сельскохозяйственных предприятиях.</a:t>
            </a:r>
            <a:endParaRPr lang="ru-RU" sz="35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Следовательно выделяют следующие методы: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Courier New" pitchFamily="49" charset="0"/>
              <a:buChar char="o"/>
            </a:pPr>
            <a:r>
              <a:rPr lang="ru-RU" dirty="0" smtClean="0"/>
              <a:t>моделирование аграрно-экономических процессов, связанных с размещением, специализацией, концентрацией и кооперацией сельскохозяйственного производства; </a:t>
            </a:r>
          </a:p>
          <a:p>
            <a:pPr>
              <a:buClr>
                <a:srgbClr val="0070C0"/>
              </a:buClr>
              <a:buFont typeface="Courier New" pitchFamily="49" charset="0"/>
              <a:buChar char="o"/>
            </a:pPr>
            <a:r>
              <a:rPr lang="ru-RU" dirty="0" smtClean="0"/>
              <a:t>разработка конкретных экономико-математических моделей, обоснование для них входной информации.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00042"/>
            <a:ext cx="7467600" cy="597391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000" dirty="0" smtClean="0"/>
              <a:t>  Предлагаем </a:t>
            </a:r>
            <a:r>
              <a:rPr lang="ru-RU" sz="4000" i="1" dirty="0" smtClean="0">
                <a:solidFill>
                  <a:schemeClr val="accent3">
                    <a:lumMod val="75000"/>
                  </a:schemeClr>
                </a:solidFill>
              </a:rPr>
              <a:t>две</a:t>
            </a:r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4000" dirty="0" smtClean="0"/>
              <a:t>возможные</a:t>
            </a:r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4000" i="1" dirty="0" smtClean="0">
                <a:solidFill>
                  <a:schemeClr val="accent3">
                    <a:lumMod val="75000"/>
                  </a:schemeClr>
                </a:solidFill>
              </a:rPr>
              <a:t>постановки</a:t>
            </a:r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4000" dirty="0" smtClean="0"/>
              <a:t>экономико-математической задачи</a:t>
            </a:r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4000" i="1" dirty="0" smtClean="0">
                <a:solidFill>
                  <a:schemeClr val="accent3">
                    <a:lumMod val="75000"/>
                  </a:schemeClr>
                </a:solidFill>
              </a:rPr>
              <a:t>оптимизации специализации сельского хозяйства.</a:t>
            </a:r>
            <a:endParaRPr lang="ru-RU" sz="4000" i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7467600" cy="611678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/>
              <a:t>В </a:t>
            </a:r>
            <a:r>
              <a:rPr lang="ru-RU" sz="2800" i="1" dirty="0" smtClean="0">
                <a:solidFill>
                  <a:schemeClr val="accent3">
                    <a:lumMod val="50000"/>
                  </a:schemeClr>
                </a:solidFill>
              </a:rPr>
              <a:t>первой</a:t>
            </a:r>
            <a:r>
              <a:rPr lang="ru-RU" sz="2800" dirty="0" smtClean="0"/>
              <a:t> постановке составляется и решается задача </a:t>
            </a:r>
            <a:r>
              <a:rPr lang="ru-RU" sz="2800" i="1" dirty="0" smtClean="0">
                <a:solidFill>
                  <a:schemeClr val="accent3">
                    <a:lumMod val="50000"/>
                  </a:schemeClr>
                </a:solidFill>
              </a:rPr>
              <a:t>по фактическим данным. </a:t>
            </a:r>
          </a:p>
          <a:p>
            <a:pPr algn="just">
              <a:buNone/>
            </a:pPr>
            <a:r>
              <a:rPr lang="ru-RU" sz="2800" i="1" dirty="0" smtClean="0">
                <a:solidFill>
                  <a:schemeClr val="accent3">
                    <a:lumMod val="50000"/>
                  </a:schemeClr>
                </a:solidFill>
              </a:rPr>
              <a:t>Цель</a:t>
            </a:r>
            <a:r>
              <a:rPr lang="ru-RU" sz="2800" dirty="0" smtClean="0"/>
              <a:t> решения такой </a:t>
            </a:r>
            <a:r>
              <a:rPr lang="ru-RU" sz="2800" i="1" dirty="0" smtClean="0">
                <a:solidFill>
                  <a:schemeClr val="accent3">
                    <a:lumMod val="50000"/>
                  </a:schemeClr>
                </a:solidFill>
              </a:rPr>
              <a:t>задачи</a:t>
            </a:r>
            <a:r>
              <a:rPr lang="ru-RU" sz="2800" dirty="0" smtClean="0"/>
              <a:t> - </a:t>
            </a:r>
            <a:r>
              <a:rPr lang="ru-RU" sz="2800" i="1" dirty="0" smtClean="0"/>
              <a:t>экономический анализ фактического размещения и специализации данного объекта</a:t>
            </a:r>
            <a:r>
              <a:rPr lang="ru-RU" sz="2800" dirty="0" smtClean="0"/>
              <a:t>. </a:t>
            </a:r>
          </a:p>
          <a:p>
            <a:pPr algn="just">
              <a:buNone/>
            </a:pPr>
            <a:r>
              <a:rPr lang="ru-RU" sz="2800" i="1" dirty="0" smtClean="0">
                <a:solidFill>
                  <a:schemeClr val="accent3">
                    <a:lumMod val="50000"/>
                  </a:schemeClr>
                </a:solidFill>
              </a:rPr>
              <a:t>Результаты решения </a:t>
            </a:r>
            <a:r>
              <a:rPr lang="ru-RU" sz="2800" dirty="0" smtClean="0"/>
              <a:t>задачи позволяют сделать оценку фактического развития, размещения и специализации сельского хозяйства.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7972452" cy="521497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000" i="1" dirty="0" smtClean="0">
                <a:solidFill>
                  <a:schemeClr val="accent3">
                    <a:lumMod val="50000"/>
                  </a:schemeClr>
                </a:solidFill>
              </a:rPr>
              <a:t> Вторая</a:t>
            </a:r>
            <a:r>
              <a:rPr lang="ru-RU" sz="4000" dirty="0" smtClean="0"/>
              <a:t> постановка предполагает </a:t>
            </a:r>
            <a:r>
              <a:rPr lang="ru-RU" sz="4000" i="1" dirty="0" smtClean="0">
                <a:solidFill>
                  <a:schemeClr val="accent3">
                    <a:lumMod val="50000"/>
                  </a:schemeClr>
                </a:solidFill>
              </a:rPr>
              <a:t>решение прогнозной или плановой экономико-математической задачи </a:t>
            </a:r>
            <a:r>
              <a:rPr lang="ru-RU" sz="4000" dirty="0" smtClean="0"/>
              <a:t>на основе соответствующей исходной информации.</a:t>
            </a:r>
            <a:endParaRPr lang="ru-RU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00042"/>
            <a:ext cx="7467600" cy="5973910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</a:t>
            </a:r>
            <a:r>
              <a:rPr lang="ru-RU" sz="4000" dirty="0" smtClean="0"/>
              <a:t>Также существует </a:t>
            </a:r>
            <a:r>
              <a:rPr lang="ru-RU" sz="4000" i="1" dirty="0" smtClean="0">
                <a:solidFill>
                  <a:schemeClr val="accent3">
                    <a:lumMod val="50000"/>
                  </a:schemeClr>
                </a:solidFill>
              </a:rPr>
              <a:t>модель </a:t>
            </a:r>
            <a:r>
              <a:rPr lang="ru-RU" sz="4000" i="1" dirty="0" err="1" smtClean="0">
                <a:solidFill>
                  <a:schemeClr val="accent3">
                    <a:lumMod val="50000"/>
                  </a:schemeClr>
                </a:solidFill>
              </a:rPr>
              <a:t>Колеснёва</a:t>
            </a:r>
            <a:r>
              <a:rPr lang="ru-RU" sz="4000" i="1" dirty="0" smtClean="0">
                <a:solidFill>
                  <a:schemeClr val="accent3">
                    <a:lumMod val="50000"/>
                  </a:schemeClr>
                </a:solidFill>
              </a:rPr>
              <a:t> В.И.</a:t>
            </a:r>
            <a:r>
              <a:rPr lang="ru-RU" sz="4000" dirty="0" smtClean="0"/>
              <a:t> -производственная структура сельхозпредприятия с учетом коммерческих взаимосвязей.</a:t>
            </a:r>
            <a:endParaRPr lang="ru-RU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7467600" cy="1571604"/>
          </a:xfrm>
        </p:spPr>
        <p:txBody>
          <a:bodyPr>
            <a:normAutofit fontScale="90000"/>
          </a:bodyPr>
          <a:lstStyle/>
          <a:p>
            <a:pPr marL="274320" lvl="0" indent="-274320" algn="just">
              <a:spcBef>
                <a:spcPts val="600"/>
              </a:spcBef>
            </a:pPr>
            <a:r>
              <a:rPr lang="ru-RU" sz="3100" cap="none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100" cap="none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3100" cap="none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100" cap="none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3100" cap="none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100" cap="none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3100" cap="none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100" cap="none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3100" cap="none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100" cap="none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3100" cap="none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Материально-техническая база формируется за счет </a:t>
            </a:r>
            <a:r>
              <a:rPr lang="ru-RU" sz="3100" i="1" cap="none" dirty="0" smtClean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инвестиций</a:t>
            </a:r>
            <a:r>
              <a:rPr lang="ru-RU" sz="3100" cap="none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, которые финансируются:</a:t>
            </a:r>
            <a:r>
              <a:rPr lang="ru-RU" sz="2400" cap="none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cap="none" dirty="0" smtClean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3116"/>
            <a:ext cx="7467600" cy="4330836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 путем собственных средств ;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 путем финансовой помощи за счет средств республиканского и местного бюджетов на возвратной и безвозмездной основе;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dirty="0" smtClean="0"/>
              <a:t>за счет банковских кредитов с учетом их процентных ставок,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dirty="0" smtClean="0">
                <a:ea typeface="Times New Roman"/>
              </a:rPr>
              <a:t> путем частных вливаний;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dirty="0" smtClean="0">
                <a:ea typeface="Times New Roman"/>
              </a:rPr>
              <a:t>за счет привлечения иностранного капитала в виде вклада в акционерный капитал реформируемых предприятий, вложений в ценные бумаги, лизинговых кредитов и </a:t>
            </a:r>
            <a:r>
              <a:rPr lang="ru-RU" dirty="0" err="1" smtClean="0">
                <a:ea typeface="Times New Roman"/>
              </a:rPr>
              <a:t>т.д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7615262" cy="592935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Таким образом:</a:t>
            </a:r>
          </a:p>
          <a:p>
            <a:pPr algn="just">
              <a:buNone/>
            </a:pPr>
            <a:r>
              <a:rPr lang="ru-RU" sz="3000" i="1" dirty="0" smtClean="0">
                <a:solidFill>
                  <a:schemeClr val="accent3">
                    <a:lumMod val="50000"/>
                  </a:schemeClr>
                </a:solidFill>
              </a:rPr>
              <a:t>Коренной задачей </a:t>
            </a:r>
            <a:r>
              <a:rPr lang="ru-RU" sz="3000" dirty="0" smtClean="0"/>
              <a:t>совершенствования производственных отношений в агропромышленном комплексе является </a:t>
            </a:r>
            <a:r>
              <a:rPr lang="ru-RU" sz="3000" i="1" dirty="0" smtClean="0">
                <a:solidFill>
                  <a:schemeClr val="accent3">
                    <a:lumMod val="50000"/>
                  </a:schemeClr>
                </a:solidFill>
              </a:rPr>
              <a:t>повышение эффективности производства, создание предпосылок для функционирования всех видов предприятий</a:t>
            </a:r>
            <a:r>
              <a:rPr lang="ru-RU" sz="3000" dirty="0" smtClean="0"/>
              <a:t> в условиях самоокупаемости и самофинансирования. </a:t>
            </a:r>
            <a:endParaRPr lang="ru-RU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</a:rPr>
              <a:t>Вывод</a:t>
            </a:r>
            <a:endParaRPr lang="ru-RU" sz="6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500174"/>
            <a:ext cx="7467600" cy="487375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 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Возникшие при планировании трудности, связанные с определением основных и вспомогательных отраслей, устраняются путём применения экономико-математических методов в сочетании с вычислительной техникой. При этом все вопросы увязываются в процессе решения задачи. 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Экономико-математические методы обеспечивают формирование сбалансированного плана специализации и сочетания отраслей, который определяется как наилучший при заданных условиях производства.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75</TotalTime>
  <Words>333</Words>
  <Application>Microsoft Office PowerPoint</Application>
  <PresentationFormat>Экран (4:3)</PresentationFormat>
  <Paragraphs>28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Моделирование специализации сельскохозяйственного производства на перспективу</vt:lpstr>
      <vt:lpstr>Слайд 2</vt:lpstr>
      <vt:lpstr>Слайд 3</vt:lpstr>
      <vt:lpstr>Следовательно выделяют следующие методы:</vt:lpstr>
      <vt:lpstr>Слайд 5</vt:lpstr>
      <vt:lpstr>Слайд 6</vt:lpstr>
      <vt:lpstr>Слайд 7</vt:lpstr>
      <vt:lpstr>Слайд 8</vt:lpstr>
      <vt:lpstr>     Материально-техническая база формируется за счет инвестиций, которые финансируются: </vt:lpstr>
      <vt:lpstr>Слайд 10</vt:lpstr>
      <vt:lpstr>Вывод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Моделирование специализации сельскохозяйственного производства на перспективу</dc:title>
  <dc:creator>Админ</dc:creator>
  <cp:lastModifiedBy>1234</cp:lastModifiedBy>
  <cp:revision>10</cp:revision>
  <dcterms:created xsi:type="dcterms:W3CDTF">2017-11-21T19:41:43Z</dcterms:created>
  <dcterms:modified xsi:type="dcterms:W3CDTF">2018-02-14T01:29:36Z</dcterms:modified>
</cp:coreProperties>
</file>