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08" r:id="rId4"/>
  </p:sldMasterIdLst>
  <p:notesMasterIdLst>
    <p:notesMasterId r:id="rId24"/>
  </p:notesMasterIdLst>
  <p:sldIdLst>
    <p:sldId id="256" r:id="rId5"/>
    <p:sldId id="257" r:id="rId6"/>
    <p:sldId id="274" r:id="rId7"/>
    <p:sldId id="266" r:id="rId8"/>
    <p:sldId id="267" r:id="rId9"/>
    <p:sldId id="284" r:id="rId10"/>
    <p:sldId id="285" r:id="rId11"/>
    <p:sldId id="283" r:id="rId12"/>
    <p:sldId id="275" r:id="rId13"/>
    <p:sldId id="271" r:id="rId14"/>
    <p:sldId id="269" r:id="rId15"/>
    <p:sldId id="277" r:id="rId16"/>
    <p:sldId id="278" r:id="rId17"/>
    <p:sldId id="270" r:id="rId18"/>
    <p:sldId id="279" r:id="rId19"/>
    <p:sldId id="280" r:id="rId20"/>
    <p:sldId id="261" r:id="rId21"/>
    <p:sldId id="282" r:id="rId22"/>
    <p:sldId id="286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2" d="100"/>
          <a:sy n="72" d="100"/>
        </p:scale>
        <p:origin x="-366" y="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8DC575-41A5-4377-9D07-581D447DB19F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CC843A-2759-4433-AC11-DA43C000CE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847241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2" cstate="print"/>
          <a:srcRect t="33333"/>
          <a:stretch>
            <a:fillRect/>
          </a:stretch>
        </p:blipFill>
        <p:spPr>
          <a:xfrm>
            <a:off x="0" y="0"/>
            <a:ext cx="9144000" cy="4572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>
            <a:normAutofit/>
          </a:bodyPr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>
            <a:normAutofit/>
          </a:bodyPr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orizon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 anchor="b"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>
            <a:normAutofit/>
          </a:bodyPr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T0" fmla="*/ 0 w 1000"/>
              <a:gd name="T1" fmla="*/ 0 h 1000"/>
              <a:gd name="T2" fmla="*/ 618 w 1000"/>
              <a:gd name="T3" fmla="*/ 0 h 1000"/>
              <a:gd name="T4" fmla="*/ 618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26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1126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3ACC7E-6E19-428D-8EE9-0AEF56D48FB3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1776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03D4496-58D2-4E20-A5B9-AB65F57357D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1557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BA8B277-19C7-4BA5-A281-3CFDA7A4D8D6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35567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5901C4-0902-40EB-9BB1-EC1F12DF3DF2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3922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8275CF-A505-45D2-AAF9-56989F20BDC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348830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B7A038-F394-4238-A78F-1EAD7F6965B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58589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129B22A-428B-4517-88AE-A6E30A8C892C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65489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6229C-7D2B-4F84-B2B2-421E05B24184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7378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2660E49-CFB3-46EC-9B61-C41F0A77D8DF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1751322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241B4E9-734A-44DF-BE04-67BBF7DF968B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966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AF3C455-8096-46D0-A428-66BD953692D5}" type="slidenum">
              <a:rPr lang="ru-RU">
                <a:solidFill>
                  <a:srgbClr val="000000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345616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rizon.png"/>
          <p:cNvPicPr>
            <a:picLocks noChangeAspect="1"/>
          </p:cNvPicPr>
          <p:nvPr/>
        </p:nvPicPr>
        <p:blipFill>
          <a:blip r:embed="rId2"/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1DBD7-855D-4B36-8DD2-31D05BB306D9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6F534-D3AF-49E8-8987-0F86CB42BA7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50365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8FD12-0D74-4077-927D-0666DA297115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BF130-14CC-4B0E-9CEC-9C23E70F7EF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392987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01D90-9F0C-4AED-A6C7-AA5CE98EF45A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63DB7-8FA5-4AB8-BAA7-F9DCEA31C21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661751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DD70B-7C72-4F3C-8CDD-788E0CFC844C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C1316-530C-4BC4-84A2-E0C536491A5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127484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83EC0-57DF-4E61-AA75-73CB79681B34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B73A4-3D3D-45F1-9605-4EDA14D4795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551219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D5690-B4F1-4048-B32D-81014E1CEB6B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EEFD5-5D77-4C74-BA79-9D64DAD9AF6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495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9C250-29D6-4BCC-A67E-9FDD80B5E008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73406-8DE9-44D8-8B1A-4EEB3669389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008666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4799E-AC1C-4717-B4E0-041755292BCE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C5CB9-AEFD-425C-A6DD-C4074F59D98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73530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orizon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B734B-5CFD-41C4-82E3-70DA6EA4F7B9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9D22-6312-409E-8EF0-DE5C8B8BF0A6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0820467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8BE04-067C-449B-979F-33D7FEAABFB7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83BD9-5EF7-4E76-9AC5-99944B0C631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8871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1EF54-9457-4A77-9B70-ED6B0C194181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979F9-A176-4341-A38C-30820A6BBBC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553061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 descr="horizon.png"/>
          <p:cNvPicPr>
            <a:picLocks noChangeAspect="1"/>
          </p:cNvPicPr>
          <p:nvPr/>
        </p:nvPicPr>
        <p:blipFill>
          <a:blip r:embed="rId2"/>
          <a:srcRect t="33333"/>
          <a:stretch>
            <a:fillRect/>
          </a:stretch>
        </p:blipFill>
        <p:spPr bwMode="auto">
          <a:xfrm>
            <a:off x="0" y="0"/>
            <a:ext cx="91440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3886200"/>
            <a:ext cx="6400800" cy="1752600"/>
          </a:xfrm>
        </p:spPr>
        <p:txBody>
          <a:bodyPr/>
          <a:lstStyle>
            <a:lvl1pPr marL="0" indent="0" algn="ctr">
              <a:buNone/>
              <a:defRPr sz="17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07888"/>
            <a:ext cx="7772400" cy="1470025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C21DBD7-855D-4B36-8DD2-31D05BB306D9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6F534-D3AF-49E8-8987-0F86CB42BA7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606529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7924800" cy="4114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98FD12-0D74-4077-927D-0666DA297115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DBF130-14CC-4B0E-9CEC-9C23E70F7EF0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557772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962525"/>
            <a:ext cx="7885113" cy="1362075"/>
          </a:xfrm>
        </p:spPr>
        <p:txBody>
          <a:bodyPr anchor="t"/>
          <a:lstStyle>
            <a:lvl1pPr algn="l">
              <a:defRPr sz="3200" b="0" i="0" cap="all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462338"/>
            <a:ext cx="7885113" cy="1500187"/>
          </a:xfrm>
        </p:spPr>
        <p:txBody>
          <a:bodyPr anchor="b"/>
          <a:lstStyle>
            <a:lvl1pPr marL="0" indent="0">
              <a:buNone/>
              <a:defRPr sz="1700" baseline="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C01D90-9F0C-4AED-A6C7-AA5CE98EF45A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8A63DB7-8FA5-4AB8-BAA7-F9DCEA31C215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7611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1600200"/>
            <a:ext cx="3733800" cy="4114800"/>
          </a:xfrm>
        </p:spPr>
        <p:txBody>
          <a:bodyPr/>
          <a:lstStyle>
            <a:lvl5pPr>
              <a:defRPr/>
            </a:lvl5pPr>
            <a:lvl6pPr>
              <a:buClr>
                <a:schemeClr val="tx2"/>
              </a:buClr>
              <a:buFont typeface="Arial" pitchFamily="34" charset="0"/>
              <a:buChar char="•"/>
              <a:defRPr/>
            </a:lvl6pPr>
            <a:lvl7pPr>
              <a:buClr>
                <a:schemeClr val="tx2"/>
              </a:buClr>
              <a:buFont typeface="Arial" pitchFamily="34" charset="0"/>
              <a:buChar char="•"/>
              <a:defRPr/>
            </a:lvl7pPr>
            <a:lvl8pPr>
              <a:buClr>
                <a:schemeClr val="tx2"/>
              </a:buClr>
              <a:buFont typeface="Arial" pitchFamily="34" charset="0"/>
              <a:buChar char="•"/>
              <a:defRPr/>
            </a:lvl8pPr>
            <a:lvl9pPr>
              <a:buClr>
                <a:schemeClr val="tx2"/>
              </a:buCl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1600200"/>
            <a:ext cx="3733800" cy="41148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1DD70B-7C72-4F3C-8CDD-788E0CFC844C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AC1316-530C-4BC4-84A2-E0C536491A52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787230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609600" y="2209800"/>
            <a:ext cx="3733800" cy="3505200"/>
          </a:xfrm>
        </p:spPr>
        <p:txBody>
          <a:bodyPr/>
          <a:lstStyle>
            <a:lvl6pPr>
              <a:buClr>
                <a:schemeClr val="tx2"/>
              </a:buClr>
              <a:defRPr/>
            </a:lvl6pPr>
            <a:lvl7pPr>
              <a:buClr>
                <a:schemeClr val="tx2"/>
              </a:buClr>
              <a:defRPr/>
            </a:lvl7pPr>
            <a:lvl8pPr>
              <a:buClr>
                <a:schemeClr val="tx2"/>
              </a:buClr>
              <a:defRPr/>
            </a:lvl8pPr>
            <a:lvl9pPr>
              <a:buClr>
                <a:schemeClr val="tx2"/>
              </a:buClr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600199"/>
            <a:ext cx="3733800" cy="574675"/>
          </a:xfrm>
        </p:spPr>
        <p:txBody>
          <a:bodyPr anchor="b"/>
          <a:lstStyle>
            <a:lvl1pPr marL="0" indent="0">
              <a:buNone/>
              <a:defRPr sz="1700" b="0" i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883EC0-57DF-4E61-AA75-73CB79681B34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2B73A4-3D3D-45F1-9605-4EDA14D4795B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392145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7D5690-B4F1-4048-B32D-81014E1CEB6B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CEEFD5-5D77-4C74-BA79-9D64DAD9AF6A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9996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C9C250-29D6-4BCC-A67E-9FDD80B5E008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873406-8DE9-44D8-8B1A-4EEB3669389F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05252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962400" y="1447800"/>
            <a:ext cx="4648200" cy="4267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2648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2648" y="2547891"/>
            <a:ext cx="2971800" cy="3167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F4799E-AC1C-4717-B4E0-041755292BCE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BC5CB9-AEFD-425C-A6DD-C4074F59D989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30987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orizon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447800"/>
            <a:ext cx="2971800" cy="1097280"/>
          </a:xfrm>
        </p:spPr>
        <p:txBody>
          <a:bodyPr/>
          <a:lstStyle>
            <a:lvl1pPr algn="l">
              <a:defRPr sz="18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657344" y="1447800"/>
            <a:ext cx="3419856" cy="3474720"/>
          </a:xfrm>
          <a:custGeom>
            <a:avLst/>
            <a:gdLst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74450 w 3419856"/>
              <a:gd name="connsiteY9" fmla="*/ 3429000 h 3429000"/>
              <a:gd name="connsiteX10" fmla="*/ 21806 w 3419856"/>
              <a:gd name="connsiteY10" fmla="*/ 3407194 h 3429000"/>
              <a:gd name="connsiteX11" fmla="*/ 0 w 3419856"/>
              <a:gd name="connsiteY11" fmla="*/ 3354550 h 3429000"/>
              <a:gd name="connsiteX12" fmla="*/ 0 w 3419856"/>
              <a:gd name="connsiteY12" fmla="*/ 74450 h 3429000"/>
              <a:gd name="connsiteX0" fmla="*/ 0 w 3419856"/>
              <a:gd name="connsiteY0" fmla="*/ 74450 h 3429000"/>
              <a:gd name="connsiteX1" fmla="*/ 21806 w 3419856"/>
              <a:gd name="connsiteY1" fmla="*/ 21806 h 3429000"/>
              <a:gd name="connsiteX2" fmla="*/ 74450 w 3419856"/>
              <a:gd name="connsiteY2" fmla="*/ 0 h 3429000"/>
              <a:gd name="connsiteX3" fmla="*/ 3345406 w 3419856"/>
              <a:gd name="connsiteY3" fmla="*/ 0 h 3429000"/>
              <a:gd name="connsiteX4" fmla="*/ 3398050 w 3419856"/>
              <a:gd name="connsiteY4" fmla="*/ 21806 h 3429000"/>
              <a:gd name="connsiteX5" fmla="*/ 3419856 w 3419856"/>
              <a:gd name="connsiteY5" fmla="*/ 74450 h 3429000"/>
              <a:gd name="connsiteX6" fmla="*/ 3419856 w 3419856"/>
              <a:gd name="connsiteY6" fmla="*/ 3354550 h 3429000"/>
              <a:gd name="connsiteX7" fmla="*/ 3398050 w 3419856"/>
              <a:gd name="connsiteY7" fmla="*/ 3407194 h 3429000"/>
              <a:gd name="connsiteX8" fmla="*/ 3345406 w 3419856"/>
              <a:gd name="connsiteY8" fmla="*/ 3429000 h 3429000"/>
              <a:gd name="connsiteX9" fmla="*/ 21806 w 3419856"/>
              <a:gd name="connsiteY9" fmla="*/ 3407194 h 3429000"/>
              <a:gd name="connsiteX10" fmla="*/ 0 w 3419856"/>
              <a:gd name="connsiteY10" fmla="*/ 3354550 h 3429000"/>
              <a:gd name="connsiteX11" fmla="*/ 0 w 3419856"/>
              <a:gd name="connsiteY11" fmla="*/ 74450 h 3429000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4392"/>
              <a:gd name="connsiteY0" fmla="*/ 74450 h 3415968"/>
              <a:gd name="connsiteX1" fmla="*/ 21806 w 3964392"/>
              <a:gd name="connsiteY1" fmla="*/ 21806 h 3415968"/>
              <a:gd name="connsiteX2" fmla="*/ 74450 w 3964392"/>
              <a:gd name="connsiteY2" fmla="*/ 0 h 3415968"/>
              <a:gd name="connsiteX3" fmla="*/ 3345406 w 3964392"/>
              <a:gd name="connsiteY3" fmla="*/ 0 h 3415968"/>
              <a:gd name="connsiteX4" fmla="*/ 3398050 w 3964392"/>
              <a:gd name="connsiteY4" fmla="*/ 21806 h 3415968"/>
              <a:gd name="connsiteX5" fmla="*/ 3419856 w 3964392"/>
              <a:gd name="connsiteY5" fmla="*/ 74450 h 3415968"/>
              <a:gd name="connsiteX6" fmla="*/ 3419856 w 3964392"/>
              <a:gd name="connsiteY6" fmla="*/ 3354550 h 3415968"/>
              <a:gd name="connsiteX7" fmla="*/ 3398050 w 3964392"/>
              <a:gd name="connsiteY7" fmla="*/ 3407194 h 3415968"/>
              <a:gd name="connsiteX8" fmla="*/ 21806 w 3964392"/>
              <a:gd name="connsiteY8" fmla="*/ 3407194 h 3415968"/>
              <a:gd name="connsiteX9" fmla="*/ 0 w 3964392"/>
              <a:gd name="connsiteY9" fmla="*/ 3354550 h 3415968"/>
              <a:gd name="connsiteX10" fmla="*/ 0 w 3964392"/>
              <a:gd name="connsiteY10" fmla="*/ 74450 h 3415968"/>
              <a:gd name="connsiteX0" fmla="*/ 0 w 3968026"/>
              <a:gd name="connsiteY0" fmla="*/ 74450 h 3910007"/>
              <a:gd name="connsiteX1" fmla="*/ 21806 w 3968026"/>
              <a:gd name="connsiteY1" fmla="*/ 21806 h 3910007"/>
              <a:gd name="connsiteX2" fmla="*/ 74450 w 3968026"/>
              <a:gd name="connsiteY2" fmla="*/ 0 h 3910007"/>
              <a:gd name="connsiteX3" fmla="*/ 3345406 w 3968026"/>
              <a:gd name="connsiteY3" fmla="*/ 0 h 3910007"/>
              <a:gd name="connsiteX4" fmla="*/ 3398050 w 3968026"/>
              <a:gd name="connsiteY4" fmla="*/ 21806 h 3910007"/>
              <a:gd name="connsiteX5" fmla="*/ 3419856 w 3968026"/>
              <a:gd name="connsiteY5" fmla="*/ 74450 h 3910007"/>
              <a:gd name="connsiteX6" fmla="*/ 3419856 w 3968026"/>
              <a:gd name="connsiteY6" fmla="*/ 3354550 h 3910007"/>
              <a:gd name="connsiteX7" fmla="*/ 3398050 w 3968026"/>
              <a:gd name="connsiteY7" fmla="*/ 3407194 h 3910007"/>
              <a:gd name="connsiteX8" fmla="*/ 0 w 3968026"/>
              <a:gd name="connsiteY8" fmla="*/ 3354550 h 3910007"/>
              <a:gd name="connsiteX9" fmla="*/ 0 w 3968026"/>
              <a:gd name="connsiteY9" fmla="*/ 74450 h 3910007"/>
              <a:gd name="connsiteX0" fmla="*/ 0 w 3419856"/>
              <a:gd name="connsiteY0" fmla="*/ 74450 h 3901233"/>
              <a:gd name="connsiteX1" fmla="*/ 21806 w 3419856"/>
              <a:gd name="connsiteY1" fmla="*/ 21806 h 3901233"/>
              <a:gd name="connsiteX2" fmla="*/ 74450 w 3419856"/>
              <a:gd name="connsiteY2" fmla="*/ 0 h 3901233"/>
              <a:gd name="connsiteX3" fmla="*/ 3345406 w 3419856"/>
              <a:gd name="connsiteY3" fmla="*/ 0 h 3901233"/>
              <a:gd name="connsiteX4" fmla="*/ 3398050 w 3419856"/>
              <a:gd name="connsiteY4" fmla="*/ 21806 h 3901233"/>
              <a:gd name="connsiteX5" fmla="*/ 3419856 w 3419856"/>
              <a:gd name="connsiteY5" fmla="*/ 74450 h 3901233"/>
              <a:gd name="connsiteX6" fmla="*/ 3419856 w 3419856"/>
              <a:gd name="connsiteY6" fmla="*/ 3354550 h 3901233"/>
              <a:gd name="connsiteX7" fmla="*/ 0 w 3419856"/>
              <a:gd name="connsiteY7" fmla="*/ 3354550 h 3901233"/>
              <a:gd name="connsiteX8" fmla="*/ 0 w 3419856"/>
              <a:gd name="connsiteY8" fmla="*/ 74450 h 3901233"/>
              <a:gd name="connsiteX0" fmla="*/ 0 w 3419856"/>
              <a:gd name="connsiteY0" fmla="*/ 74450 h 3354550"/>
              <a:gd name="connsiteX1" fmla="*/ 21806 w 3419856"/>
              <a:gd name="connsiteY1" fmla="*/ 21806 h 3354550"/>
              <a:gd name="connsiteX2" fmla="*/ 74450 w 3419856"/>
              <a:gd name="connsiteY2" fmla="*/ 0 h 3354550"/>
              <a:gd name="connsiteX3" fmla="*/ 3345406 w 3419856"/>
              <a:gd name="connsiteY3" fmla="*/ 0 h 3354550"/>
              <a:gd name="connsiteX4" fmla="*/ 3398050 w 3419856"/>
              <a:gd name="connsiteY4" fmla="*/ 21806 h 3354550"/>
              <a:gd name="connsiteX5" fmla="*/ 3419856 w 3419856"/>
              <a:gd name="connsiteY5" fmla="*/ 74450 h 3354550"/>
              <a:gd name="connsiteX6" fmla="*/ 3419856 w 3419856"/>
              <a:gd name="connsiteY6" fmla="*/ 3354550 h 3354550"/>
              <a:gd name="connsiteX7" fmla="*/ 0 w 3419856"/>
              <a:gd name="connsiteY7" fmla="*/ 3354550 h 3354550"/>
              <a:gd name="connsiteX8" fmla="*/ 0 w 3419856"/>
              <a:gd name="connsiteY8" fmla="*/ 74450 h 3354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419856" h="3354550">
                <a:moveTo>
                  <a:pt x="0" y="74450"/>
                </a:moveTo>
                <a:cubicBezTo>
                  <a:pt x="0" y="54705"/>
                  <a:pt x="7844" y="35768"/>
                  <a:pt x="21806" y="21806"/>
                </a:cubicBezTo>
                <a:cubicBezTo>
                  <a:pt x="35768" y="7844"/>
                  <a:pt x="54705" y="0"/>
                  <a:pt x="74450" y="0"/>
                </a:cubicBezTo>
                <a:lnTo>
                  <a:pt x="3345406" y="0"/>
                </a:lnTo>
                <a:cubicBezTo>
                  <a:pt x="3365151" y="0"/>
                  <a:pt x="3384088" y="7844"/>
                  <a:pt x="3398050" y="21806"/>
                </a:cubicBezTo>
                <a:cubicBezTo>
                  <a:pt x="3412012" y="35768"/>
                  <a:pt x="3419856" y="54705"/>
                  <a:pt x="3419856" y="74450"/>
                </a:cubicBezTo>
                <a:lnTo>
                  <a:pt x="3419856" y="3354550"/>
                </a:lnTo>
                <a:lnTo>
                  <a:pt x="0" y="3354550"/>
                </a:lnTo>
                <a:lnTo>
                  <a:pt x="0" y="74450"/>
                </a:lnTo>
                <a:close/>
              </a:path>
            </a:pathLst>
          </a:custGeom>
        </p:spPr>
        <p:txBody>
          <a:bodyPr/>
          <a:lstStyle>
            <a:lvl1pPr marL="0" indent="0" algn="ctr">
              <a:buNone/>
              <a:defRPr sz="2000" baseline="0">
                <a:solidFill>
                  <a:schemeClr val="tx1">
                    <a:lumMod val="6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547890"/>
            <a:ext cx="2971800" cy="2405109"/>
          </a:xfrm>
        </p:spPr>
        <p:txBody>
          <a:bodyPr tIns="9144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8B734B-5CFD-41C4-82E3-70DA6EA4F7B9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D9D22-6312-409E-8EF0-DE5C8B8BF0A6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780642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B8BE04-067C-449B-979F-33D7FEAABFB7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683BD9-5EF7-4E76-9AC5-99944B0C6317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65072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91EF54-9457-4A77-9B70-ED6B0C194181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D979F9-A176-4341-A38C-30820A6BBBCD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071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08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orizon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strike="noStrike" spc="60" baseline="0">
                <a:solidFill>
                  <a:schemeClr val="tx1"/>
                </a:solidFill>
              </a:defRPr>
            </a:lvl1pPr>
          </a:lstStyle>
          <a:p>
            <a:fld id="{D56AE479-32BB-4D2B-8FBA-994828FBF637}" type="datetimeFigureOut">
              <a:rPr lang="ru-RU" smtClean="0"/>
              <a:t>02.10.2017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cap="all" spc="6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aseline="0">
                <a:solidFill>
                  <a:schemeClr val="tx1"/>
                </a:solidFill>
              </a:defRPr>
            </a:lvl1pPr>
          </a:lstStyle>
          <a:p>
            <a:fld id="{AC67E890-1595-42BB-B166-8CB450EF2DD2}" type="slidenum">
              <a:rPr lang="ru-RU" smtClean="0"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000" kern="1200" cap="all" spc="50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 spc="3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T0" fmla="*/ 0 w 1000"/>
              <a:gd name="T1" fmla="*/ 0 h 1000"/>
              <a:gd name="T2" fmla="*/ 585 w 1000"/>
              <a:gd name="T3" fmla="*/ 0 h 1000"/>
              <a:gd name="T4" fmla="*/ 585 w 1000"/>
              <a:gd name="T5" fmla="*/ 1000 h 1000"/>
              <a:gd name="T6" fmla="*/ 0 w 1000"/>
              <a:gd name="T7" fmla="*/ 1000 h 1000"/>
              <a:gd name="T8" fmla="*/ 0 w 1000"/>
              <a:gd name="T9" fmla="*/ 0 h 1000"/>
              <a:gd name="T10" fmla="*/ 1000 w 1000"/>
              <a:gd name="T11" fmla="*/ 0 h 10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lnTo>
                  <a:pt x="0" y="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029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1622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1623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1624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C8C6B16-6BF7-4C69-BA44-E78188C6F328}" type="slidenum">
              <a:rPr lang="ru-RU">
                <a:solidFill>
                  <a:srgbClr val="000000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4501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orizon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trike="noStrike" spc="60" baseline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2AACA8-25D1-4D23-BF3B-F2158097DF61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cap="all" spc="6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aseline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F19909-38F0-4CFE-BD61-803432E6C7F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23247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108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6" descr="horizon.png"/>
          <p:cNvPicPr>
            <a:picLocks noChangeAspect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79248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7924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15000" y="6356350"/>
            <a:ext cx="15240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 strike="noStrike" spc="60" baseline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42AACA8-25D1-4D23-BF3B-F2158097DF61}" type="datetimeFigureOut">
              <a:rPr lang="ru-RU">
                <a:solidFill>
                  <a:srgbClr val="FFFFFF"/>
                </a:solidFill>
              </a:rPr>
              <a:pPr>
                <a:defRPr/>
              </a:pPr>
              <a:t>02.10.2017</a:t>
            </a:fld>
            <a:endParaRPr lang="ru-RU">
              <a:solidFill>
                <a:srgbClr val="FFFFFF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000" cap="all" spc="60" baseline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43800" y="6356350"/>
            <a:ext cx="990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100" baseline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6F19909-38F0-4CFE-BD61-803432E6C7F3}" type="slidenum">
              <a:rPr lang="ru-RU">
                <a:solidFill>
                  <a:srgbClr val="FFFFFF"/>
                </a:solidFill>
              </a:rPr>
              <a:pPr>
                <a:defRPr/>
              </a:pPr>
              <a:t>‹#›</a:t>
            </a:fld>
            <a:endParaRPr lang="ru-RU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3816149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000" kern="1200" cap="all" spc="5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000">
          <a:solidFill>
            <a:schemeClr val="tx1"/>
          </a:solidFill>
          <a:latin typeface="Arial Narrow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ts val="600"/>
        </a:spcAft>
        <a:buClr>
          <a:schemeClr val="tx2"/>
        </a:buClr>
        <a:buFont typeface="Arial" charset="0"/>
        <a:buChar char="•"/>
        <a:defRPr sz="1700" kern="1200" spc="3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00000"/>
        </a:lnSpc>
        <a:spcBef>
          <a:spcPct val="20000"/>
        </a:spcBef>
        <a:spcAft>
          <a:spcPts val="600"/>
        </a:spcAft>
        <a:buClr>
          <a:schemeClr val="tx2"/>
        </a:buClr>
        <a:buFont typeface="Arial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59632" y="6237312"/>
            <a:ext cx="6400800" cy="406896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rgbClr val="FF0000"/>
                </a:solidFill>
              </a:rPr>
              <a:t>3</a:t>
            </a:r>
            <a:r>
              <a:rPr lang="ru-RU" sz="3200" dirty="0" smtClean="0">
                <a:solidFill>
                  <a:srgbClr val="FF0000"/>
                </a:solidFill>
              </a:rPr>
              <a:t> октября 2017 г.</a:t>
            </a:r>
            <a:endParaRPr lang="ru-RU" sz="3200" dirty="0">
              <a:solidFill>
                <a:srgbClr val="FF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15616" y="692696"/>
            <a:ext cx="7772400" cy="270887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800" dirty="0">
                <a:latin typeface="Times New Roman"/>
                <a:ea typeface="Times New Roman"/>
              </a:rPr>
              <a:t/>
            </a:r>
            <a:br>
              <a:rPr lang="ru-RU" sz="2800" dirty="0">
                <a:latin typeface="Times New Roman"/>
                <a:ea typeface="Times New Roman"/>
              </a:rPr>
            </a:br>
            <a:r>
              <a:rPr lang="ru-RU" sz="2400" b="1" dirty="0">
                <a:solidFill>
                  <a:srgbClr val="0070C0"/>
                </a:solidFill>
                <a:latin typeface="Times New Roman"/>
                <a:ea typeface="Times New Roman"/>
              </a:rPr>
              <a:t>Тема </a:t>
            </a:r>
            <a:r>
              <a:rPr lang="ru-RU" sz="24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урока: </a:t>
            </a:r>
            <a:r>
              <a:rPr lang="ru-RU" sz="48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/>
            </a:r>
            <a:br>
              <a:rPr lang="ru-RU" sz="4800" b="1" dirty="0" smtClean="0">
                <a:solidFill>
                  <a:srgbClr val="0070C0"/>
                </a:solidFill>
                <a:latin typeface="Times New Roman"/>
                <a:ea typeface="Times New Roman"/>
              </a:rPr>
            </a:br>
            <a:r>
              <a:rPr lang="ru-RU" sz="4800" b="1" dirty="0" smtClean="0">
                <a:solidFill>
                  <a:srgbClr val="0070C0"/>
                </a:solidFill>
                <a:latin typeface="Times New Roman"/>
                <a:ea typeface="Times New Roman"/>
              </a:rPr>
              <a:t>«</a:t>
            </a:r>
            <a:r>
              <a:rPr lang="ru-RU" sz="4800" b="1" dirty="0">
                <a:solidFill>
                  <a:srgbClr val="0070C0"/>
                </a:solidFill>
                <a:latin typeface="Times New Roman"/>
                <a:ea typeface="Times New Roman"/>
              </a:rPr>
              <a:t>Основы органической химии»</a:t>
            </a:r>
            <a:r>
              <a:rPr lang="ru-RU" sz="2800" dirty="0">
                <a:solidFill>
                  <a:srgbClr val="0070C0"/>
                </a:solidFill>
                <a:latin typeface="Times New Roman"/>
                <a:ea typeface="Times New Roman"/>
              </a:rPr>
              <a:t/>
            </a:r>
            <a:br>
              <a:rPr lang="ru-RU" sz="2800" dirty="0">
                <a:solidFill>
                  <a:srgbClr val="0070C0"/>
                </a:solidFill>
                <a:latin typeface="Times New Roman"/>
                <a:ea typeface="Times New Roman"/>
              </a:rPr>
            </a:br>
            <a:endParaRPr lang="ru-RU" b="1" i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3645024"/>
            <a:ext cx="5256584" cy="25754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5562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6" y="404664"/>
            <a:ext cx="7924800" cy="4114800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Цель урока: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Обобщение </a:t>
            </a:r>
            <a:r>
              <a:rPr lang="ru-RU" sz="2400" smtClean="0">
                <a:solidFill>
                  <a:srgbClr val="000000"/>
                </a:solidFill>
                <a:latin typeface="Times New Roman"/>
                <a:ea typeface="Times New Roman"/>
              </a:rPr>
              <a:t>и систематизация знаний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, умений и навыков 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учащихся  по первоначальным основам органической 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химии курса 10 класса.</a:t>
            </a:r>
            <a:endParaRPr lang="ru-RU" sz="2400" dirty="0">
              <a:latin typeface="Times New Roman"/>
              <a:ea typeface="Times New Roman"/>
            </a:endParaRPr>
          </a:p>
          <a:p>
            <a:pPr marL="0" indent="0">
              <a:spcAft>
                <a:spcPts val="0"/>
              </a:spcAft>
              <a:buNone/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Задачи:</a:t>
            </a: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Образовательные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: закрепить понятие о предмете органической химии, рассмотреть особенности органических веществ, начать формировать навыки составления структурных формул, раскрыть значение органических веществ.</a:t>
            </a: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150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Развивающие: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развивать учебно - интеллектуальные умения выделять главное и существенное, устанавливать причинно - следственные связи.</a:t>
            </a:r>
            <a:endParaRPr lang="ru-RU" sz="2400" dirty="0">
              <a:latin typeface="Times New Roman"/>
              <a:ea typeface="Times New Roman"/>
            </a:endParaRPr>
          </a:p>
          <a:p>
            <a:pPr>
              <a:spcAft>
                <a:spcPts val="1500"/>
              </a:spcAft>
            </a:pPr>
            <a:r>
              <a:rPr lang="ru-RU" sz="2400" b="1" dirty="0">
                <a:solidFill>
                  <a:srgbClr val="000000"/>
                </a:solidFill>
                <a:latin typeface="Times New Roman"/>
                <a:ea typeface="Times New Roman"/>
              </a:rPr>
              <a:t>Воспитательные:</a:t>
            </a:r>
            <a:r>
              <a:rPr lang="ru-RU" sz="2400" dirty="0">
                <a:solidFill>
                  <a:srgbClr val="000000"/>
                </a:solidFill>
                <a:latin typeface="Times New Roman"/>
                <a:ea typeface="Times New Roman"/>
              </a:rPr>
              <a:t> продолжить формирование познавательного интереса к предмету, создание ситуации успеха</a:t>
            </a:r>
            <a:r>
              <a:rPr lang="ru-RU" sz="2400" dirty="0" smtClean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</a:p>
          <a:p>
            <a:pPr>
              <a:spcAft>
                <a:spcPts val="1500"/>
              </a:spcAft>
            </a:pPr>
            <a:endParaRPr lang="ru-RU" sz="24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>
              <a:spcAft>
                <a:spcPts val="1500"/>
              </a:spcAft>
            </a:pPr>
            <a:endParaRPr lang="ru-RU" sz="2400" dirty="0">
              <a:latin typeface="Times New Roman"/>
              <a:ea typeface="Times New Roman"/>
            </a:endParaRPr>
          </a:p>
          <a:p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6413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/>
        <p:txBody>
          <a:bodyPr>
            <a:normAutofit fontScale="85000" lnSpcReduction="20000"/>
          </a:bodyPr>
          <a:lstStyle/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000" i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«Широко распростирает химия руки свои в дела человеческие. </a:t>
            </a:r>
            <a:endParaRPr lang="ru-RU" sz="4000" dirty="0">
              <a:solidFill>
                <a:schemeClr val="bg1"/>
              </a:solidFill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marL="0" indent="0" algn="r">
              <a:lnSpc>
                <a:spcPct val="115000"/>
              </a:lnSpc>
              <a:spcAft>
                <a:spcPts val="1000"/>
              </a:spcAft>
              <a:buNone/>
            </a:pPr>
            <a:r>
              <a:rPr lang="ru-RU" sz="4000" i="1" dirty="0">
                <a:solidFill>
                  <a:schemeClr val="bg1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Куда не посмотрим, куда не оглянемся – везде перед очами нашими успехи её применения...»                                                                              </a:t>
            </a:r>
            <a:r>
              <a:rPr lang="ru-RU" sz="4000" b="1" i="1" dirty="0">
                <a:solidFill>
                  <a:srgbClr val="C00000"/>
                </a:solidFill>
                <a:latin typeface="Times New Roman" pitchFamily="18" charset="0"/>
                <a:ea typeface="Calibri"/>
                <a:cs typeface="Times New Roman" pitchFamily="18" charset="0"/>
              </a:rPr>
              <a:t>М. В. Ломоносов</a:t>
            </a:r>
            <a:r>
              <a:rPr lang="ru-RU" sz="40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  <a:t/>
            </a:r>
            <a:br>
              <a:rPr lang="ru-RU" sz="4000" b="1" dirty="0">
                <a:solidFill>
                  <a:srgbClr val="C00000"/>
                </a:solidFill>
                <a:latin typeface="Times New Roman"/>
                <a:ea typeface="Calibri"/>
                <a:cs typeface="Times New Roman"/>
              </a:rPr>
            </a:br>
            <a:endParaRPr lang="ru-RU" sz="4000" b="1" dirty="0">
              <a:solidFill>
                <a:srgbClr val="C00000"/>
              </a:solidFill>
              <a:latin typeface="Calibri"/>
              <a:ea typeface="Calibri"/>
              <a:cs typeface="Times New Roman"/>
            </a:endParaRP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861048"/>
            <a:ext cx="2171297" cy="283366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2881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h10_01_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7251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ch10_01_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763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ctr"/>
            <a:r>
              <a:rPr lang="ru-RU" sz="4800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Химия и медицина</a:t>
            </a:r>
          </a:p>
        </p:txBody>
      </p:sp>
      <p:pic>
        <p:nvPicPr>
          <p:cNvPr id="56324" name="Picture 5" descr="rx-side-effects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39750" y="2060575"/>
            <a:ext cx="3887788" cy="26304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6327" name="Picture 7" descr="Картинки по запросу синтетические витамин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32362" y="2060575"/>
            <a:ext cx="3659187" cy="2547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9563157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 bwMode="auto">
          <a:noFill/>
        </p:spPr>
        <p:txBody>
          <a:bodyPr wrap="square" numCol="1" compatLnSpc="1">
            <a:prstTxWarp prst="textNoShape">
              <a:avLst/>
            </a:prstTxWarp>
          </a:bodyPr>
          <a:lstStyle/>
          <a:p>
            <a:pPr algn="ctr"/>
            <a:r>
              <a:rPr lang="ru-RU" sz="4800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Химия и производство</a:t>
            </a:r>
            <a:r>
              <a:rPr lang="ru-RU" cap="none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7348" name="Picture 4" descr="car10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0558" y="1412776"/>
            <a:ext cx="3455988" cy="2592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7352" name="Picture 8" descr="Картинки по запросу вещи из пластмассы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79613" y="4149080"/>
            <a:ext cx="2087562" cy="20875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7354" name="Picture 10" descr="Картинки по запросу вещи из пластмассы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3800" y="1628775"/>
            <a:ext cx="2725738" cy="28781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7356" name="Picture 12" descr="Картинки по запросу вещи из пластмассы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6463" y="4797425"/>
            <a:ext cx="2089150" cy="18240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430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Теоретический блок </a:t>
            </a:r>
            <a:endParaRPr lang="ru-RU" sz="4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51" y="4045718"/>
            <a:ext cx="3672408" cy="24500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361657"/>
            <a:ext cx="3600401" cy="240712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841978"/>
            <a:ext cx="4000500" cy="28575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66" y="1338398"/>
            <a:ext cx="3656113" cy="2369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44409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304257" y="1228149"/>
            <a:ext cx="4572000" cy="446276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Берцелиус </a:t>
            </a:r>
            <a:r>
              <a:rPr lang="ru-RU" sz="2400" b="1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Йенс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Якоб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(1779-1848), шведский химик и минералог, иностранный почетный член Петербургской АН (1820). Открыл церий (1803), селен (1817), торий (1828). Создал (1812-19) электрохимическую теорию химического сродства, на ее основе построил классификацию элементов, соединений и минералов. Определил (1807-18) атомные массы 45 элементов, ввел (1814) современные химические знаки элементов. Предложил термин «катализ».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437431"/>
            <a:ext cx="3887787" cy="5327650"/>
          </a:xfrm>
          <a:prstGeom prst="rect">
            <a:avLst/>
          </a:prstGeom>
          <a:ln>
            <a:noFill/>
          </a:ln>
          <a:effectLst>
            <a:softEdge rad="112500"/>
          </a:effectLst>
          <a:extLst/>
        </p:spPr>
      </p:pic>
    </p:spTree>
    <p:extLst>
      <p:ext uri="{BB962C8B-B14F-4D97-AF65-F5344CB8AC3E}">
        <p14:creationId xmlns:p14="http://schemas.microsoft.com/office/powerpoint/2010/main" val="548175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4638532" y="3455465"/>
            <a:ext cx="4320480" cy="2677656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800" b="1" dirty="0" err="1" smtClean="0">
                <a:solidFill>
                  <a:srgbClr val="0070C0"/>
                </a:solidFill>
              </a:rPr>
              <a:t>Вёлер</a:t>
            </a:r>
            <a:r>
              <a:rPr lang="ru-RU" sz="2800" b="1" dirty="0" smtClean="0">
                <a:solidFill>
                  <a:srgbClr val="0070C0"/>
                </a:solidFill>
              </a:rPr>
              <a:t> </a:t>
            </a:r>
            <a:r>
              <a:rPr lang="ru-RU" sz="2800" b="1" dirty="0">
                <a:solidFill>
                  <a:srgbClr val="0070C0"/>
                </a:solidFill>
              </a:rPr>
              <a:t>Фридрих </a:t>
            </a:r>
            <a:endParaRPr lang="ru-RU" sz="28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(</a:t>
            </a:r>
            <a:r>
              <a:rPr lang="ru-RU" sz="2800" b="1" dirty="0">
                <a:solidFill>
                  <a:srgbClr val="0070C0"/>
                </a:solidFill>
              </a:rPr>
              <a:t>1800-82), немецкий химик, иностранный член-корреспондент Петербургской АН (1853). 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7" y="527058"/>
            <a:ext cx="4392613" cy="583247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5614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54766" y="1772816"/>
            <a:ext cx="4464496" cy="3785652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Кольбе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Адольф Вильгельм Герман </a:t>
            </a:r>
          </a:p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(1818-84), немецкий химик. В 1847—1851 годах редактор «Словаря чистой и прикладной химии»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Либиха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— 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Поггендорфа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— 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Вёлера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; </a:t>
            </a:r>
            <a:endParaRPr lang="ru-RU" sz="24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1869—1884 годах издавал «Журнал практической химии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88640"/>
            <a:ext cx="4090987" cy="54721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79319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4143739" y="1196752"/>
            <a:ext cx="4608512" cy="4893647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Пьер-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Эжен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Марселен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Бертло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 - французский химик и общественный деятель. Профессор химии Высшей фармацевтической школы в Париже (1859 г.) и Коллеж де Франс (1864 г.), член Парижской АН (1873 г.) и её непременный секретарь (1889 г.), член-корреспондент Петербургской АН (1876 г.). Министр просвещения (1886-1887 гг.) и иностранных дел (1895 г.). </a:t>
            </a:r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618794"/>
            <a:ext cx="3869904" cy="51864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3307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79512" y="2708920"/>
            <a:ext cx="4608512" cy="3108543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800" dirty="0" err="1">
                <a:solidFill>
                  <a:srgbClr val="0070C0"/>
                </a:solidFill>
                <a:latin typeface="Times New Roman"/>
                <a:ea typeface="Times New Roman"/>
              </a:rPr>
              <a:t>Ке́куле</a:t>
            </a:r>
            <a:r>
              <a:rPr lang="ru-RU" sz="2800" dirty="0">
                <a:solidFill>
                  <a:srgbClr val="0070C0"/>
                </a:solidFill>
                <a:latin typeface="Times New Roman"/>
                <a:ea typeface="Times New Roman"/>
              </a:rPr>
              <a:t> </a:t>
            </a:r>
            <a:r>
              <a:rPr lang="ru-RU" sz="28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Фридрих </a:t>
            </a:r>
            <a:r>
              <a:rPr lang="ru-RU" sz="2800" dirty="0">
                <a:solidFill>
                  <a:srgbClr val="0070C0"/>
                </a:solidFill>
                <a:latin typeface="Times New Roman"/>
                <a:ea typeface="Times New Roman"/>
              </a:rPr>
              <a:t>Август (1829-96), немецкий химик-органик, иностранный член-корреспондент Петербургской АН (1887). Труды по теории строения органических соединений. </a:t>
            </a:r>
            <a:endParaRPr lang="ru-RU" sz="2400" dirty="0">
              <a:solidFill>
                <a:srgbClr val="0070C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34598"/>
            <a:ext cx="3888432" cy="596622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634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4664"/>
            <a:ext cx="3576638" cy="532923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3814111" y="4221088"/>
            <a:ext cx="4897438" cy="1692771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 algn="ctr"/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Бутлеров Александр Михайлович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(1828-86), российский химик-органик, академик Петербургской АН (1874). Создал (1861) </a:t>
            </a:r>
            <a:r>
              <a:rPr lang="ru-RU" sz="20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Труды </a:t>
            </a:r>
            <a:r>
              <a:rPr lang="ru-RU" sz="2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 сельскому хозяйству, пчеловодству. </a:t>
            </a:r>
          </a:p>
        </p:txBody>
      </p:sp>
    </p:spTree>
    <p:extLst>
      <p:ext uri="{BB962C8B-B14F-4D97-AF65-F5344CB8AC3E}">
        <p14:creationId xmlns:p14="http://schemas.microsoft.com/office/powerpoint/2010/main" val="1465900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07504" y="2846934"/>
            <a:ext cx="4608512" cy="3539430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Aft>
                <a:spcPts val="1500"/>
              </a:spcAft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Карл </a:t>
            </a:r>
            <a:r>
              <a:rPr lang="ru-RU" sz="2400" dirty="0" err="1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Шорлеммер</a:t>
            </a:r>
            <a:r>
              <a:rPr lang="ru-RU" sz="2400" dirty="0" smtClean="0">
                <a:solidFill>
                  <a:srgbClr val="0070C0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.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Немецкий химик </a:t>
            </a:r>
            <a:r>
              <a:rPr lang="ru-RU" sz="2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родился 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 Дармштадте. Учился в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Гейдельбергском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(1853-1857) и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Гисенском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(1858-1860) университетах. С 1861 г. работал в </a:t>
            </a:r>
            <a:r>
              <a:rPr lang="ru-RU" sz="2000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Оуэнс</a:t>
            </a:r>
            <a:r>
              <a:rPr lang="ru-RU" sz="20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-колледже в Манчестере; с 1884 г. – профессор. Член Лондонского королевского общества (с 1871). Автор (совместно с Г. Э. Роско) "Трактата о химии" (1877), выдержавшего несколько изданий в Англии и других странах.</a:t>
            </a:r>
            <a:endParaRPr lang="ru-RU" sz="2000" dirty="0">
              <a:solidFill>
                <a:srgbClr val="0070C0"/>
              </a:solidFill>
              <a:effectLst/>
              <a:latin typeface="Times New Roman" pitchFamily="18" charset="0"/>
              <a:ea typeface="Times New Roman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404664"/>
            <a:ext cx="4076700" cy="5981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6206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179512" y="1412776"/>
            <a:ext cx="4608512" cy="4893647"/>
          </a:xfrm>
          <a:prstGeom prst="rect">
            <a:avLst/>
          </a:prstGeom>
          <a:ln>
            <a:headEnd/>
            <a:tailEnd/>
          </a:ln>
          <a:extLst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9pPr>
          </a:lstStyle>
          <a:p>
            <a:pPr>
              <a:spcAft>
                <a:spcPts val="1500"/>
              </a:spcAft>
            </a:pP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</a:rPr>
              <a:t>Д.И</a:t>
            </a:r>
            <a:r>
              <a:rPr lang="ru-RU" sz="24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. </a:t>
            </a:r>
            <a:r>
              <a:rPr lang="ru-RU" sz="2400" dirty="0">
                <a:solidFill>
                  <a:srgbClr val="0070C0"/>
                </a:solidFill>
                <a:latin typeface="Times New Roman"/>
                <a:ea typeface="Times New Roman"/>
              </a:rPr>
              <a:t>Менделеев был одним из основателей Русского химического общества (1868 г.) и неоднократно избирался его президентом. </a:t>
            </a:r>
            <a:r>
              <a:rPr lang="ru-RU" sz="2400" dirty="0" smtClean="0">
                <a:solidFill>
                  <a:srgbClr val="0070C0"/>
                </a:solidFill>
                <a:latin typeface="Times New Roman"/>
                <a:ea typeface="Times New Roman"/>
              </a:rPr>
              <a:t>Был членом более 90 академий наук, научных обществ, университетов разных стран. Имя Менделеева носит химический элемент № 101 (менделевий), подводный горный хребет и кратер на обратной стороне Луны, ряд учебных заведений и научных институтов. </a:t>
            </a:r>
            <a:endParaRPr lang="ru-RU" sz="2400" dirty="0">
              <a:solidFill>
                <a:srgbClr val="0070C0"/>
              </a:solidFill>
              <a:effectLst/>
              <a:latin typeface="Times New Roman"/>
              <a:ea typeface="Times New Roman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040" y="338016"/>
            <a:ext cx="4032448" cy="596840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4098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76672"/>
            <a:ext cx="7924800" cy="3231232"/>
          </a:xfrm>
        </p:spPr>
        <p:txBody>
          <a:bodyPr/>
          <a:lstStyle/>
          <a:p>
            <a:r>
              <a:rPr lang="ru-RU" sz="54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«Органическая химия есть химия </a:t>
            </a:r>
            <a:r>
              <a:rPr lang="ru-RU" sz="5400" b="1" i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соединений ….»</a:t>
            </a:r>
            <a:r>
              <a: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i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1760" y="3195561"/>
            <a:ext cx="3888432" cy="356736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27842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ПРАКТИЧЕСКИЙ БЛОК</a:t>
            </a:r>
            <a: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Какое положение теории строения органических веществ А.М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Бутлерова изображено 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4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слайде?</a:t>
            </a:r>
          </a:p>
        </p:txBody>
      </p:sp>
      <p:sp>
        <p:nvSpPr>
          <p:cNvPr id="11267" name="Text Box 4"/>
          <p:cNvSpPr txBox="1">
            <a:spLocks noChangeArrowheads="1"/>
          </p:cNvSpPr>
          <p:nvPr/>
        </p:nvSpPr>
        <p:spPr bwMode="auto">
          <a:xfrm>
            <a:off x="1584325" y="2124075"/>
            <a:ext cx="474663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3600" dirty="0">
                <a:solidFill>
                  <a:srgbClr val="000000"/>
                </a:solidFill>
                <a:latin typeface="Garamond" pitchFamily="18" charset="0"/>
              </a:rPr>
              <a:t>C</a:t>
            </a:r>
            <a:endParaRPr lang="ru-RU" sz="3600" dirty="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68" name="Text Box 5"/>
          <p:cNvSpPr txBox="1">
            <a:spLocks noChangeArrowheads="1"/>
          </p:cNvSpPr>
          <p:nvPr/>
        </p:nvSpPr>
        <p:spPr bwMode="auto">
          <a:xfrm>
            <a:off x="1524000" y="4724400"/>
            <a:ext cx="457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50000"/>
              </a:spcBef>
              <a:spcAft>
                <a:spcPct val="0"/>
              </a:spcAft>
            </a:pPr>
            <a:r>
              <a:rPr lang="en-US" sz="3600">
                <a:solidFill>
                  <a:srgbClr val="000000"/>
                </a:solidFill>
                <a:latin typeface="Garamond" pitchFamily="18" charset="0"/>
              </a:rPr>
              <a:t>C</a:t>
            </a:r>
            <a:endParaRPr lang="ru-RU" sz="36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69" name="Text Box 6"/>
          <p:cNvSpPr txBox="1">
            <a:spLocks noChangeArrowheads="1"/>
          </p:cNvSpPr>
          <p:nvPr/>
        </p:nvSpPr>
        <p:spPr bwMode="auto">
          <a:xfrm>
            <a:off x="2346325" y="2182813"/>
            <a:ext cx="444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+6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70" name="Text Box 7"/>
          <p:cNvSpPr txBox="1">
            <a:spLocks noChangeArrowheads="1"/>
          </p:cNvSpPr>
          <p:nvPr/>
        </p:nvSpPr>
        <p:spPr bwMode="auto">
          <a:xfrm>
            <a:off x="2193925" y="4773613"/>
            <a:ext cx="4445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+6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pic>
        <p:nvPicPr>
          <p:cNvPr id="11271" name="Picture 2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2057400"/>
            <a:ext cx="2476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2" name="Picture 2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4648200"/>
            <a:ext cx="2476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Picture 2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0400" y="2057400"/>
            <a:ext cx="2476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Picture 2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4648200"/>
            <a:ext cx="247650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75" name="Text Box 25"/>
          <p:cNvSpPr txBox="1">
            <a:spLocks noChangeArrowheads="1"/>
          </p:cNvSpPr>
          <p:nvPr/>
        </p:nvSpPr>
        <p:spPr bwMode="auto">
          <a:xfrm>
            <a:off x="2743200" y="2743200"/>
            <a:ext cx="292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2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76" name="Text Box 26"/>
          <p:cNvSpPr txBox="1">
            <a:spLocks noChangeArrowheads="1"/>
          </p:cNvSpPr>
          <p:nvPr/>
        </p:nvSpPr>
        <p:spPr bwMode="auto">
          <a:xfrm>
            <a:off x="3048000" y="2743200"/>
            <a:ext cx="292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4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77" name="Text Box 27"/>
          <p:cNvSpPr txBox="1">
            <a:spLocks noChangeArrowheads="1"/>
          </p:cNvSpPr>
          <p:nvPr/>
        </p:nvSpPr>
        <p:spPr bwMode="auto">
          <a:xfrm>
            <a:off x="2422525" y="5307013"/>
            <a:ext cx="292100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2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78" name="Text Box 28"/>
          <p:cNvSpPr txBox="1">
            <a:spLocks noChangeArrowheads="1"/>
          </p:cNvSpPr>
          <p:nvPr/>
        </p:nvSpPr>
        <p:spPr bwMode="auto">
          <a:xfrm>
            <a:off x="2743200" y="5334000"/>
            <a:ext cx="2921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4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79" name="Rectangle 29"/>
          <p:cNvSpPr>
            <a:spLocks noChangeArrowheads="1"/>
          </p:cNvSpPr>
          <p:nvPr/>
        </p:nvSpPr>
        <p:spPr bwMode="auto">
          <a:xfrm>
            <a:off x="3886200" y="23622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DDDDDD"/>
              </a:solidFill>
              <a:latin typeface="Garamond" pitchFamily="18" charset="0"/>
            </a:endParaRPr>
          </a:p>
        </p:txBody>
      </p:sp>
      <p:sp>
        <p:nvSpPr>
          <p:cNvPr id="11280" name="Rectangle 30"/>
          <p:cNvSpPr>
            <a:spLocks noChangeArrowheads="1"/>
          </p:cNvSpPr>
          <p:nvPr/>
        </p:nvSpPr>
        <p:spPr bwMode="auto">
          <a:xfrm>
            <a:off x="4191000" y="20574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DDDDDD"/>
              </a:solidFill>
              <a:latin typeface="Garamond" pitchFamily="18" charset="0"/>
            </a:endParaRPr>
          </a:p>
        </p:txBody>
      </p:sp>
      <p:sp>
        <p:nvSpPr>
          <p:cNvPr id="11281" name="Rectangle 31"/>
          <p:cNvSpPr>
            <a:spLocks noChangeArrowheads="1"/>
          </p:cNvSpPr>
          <p:nvPr/>
        </p:nvSpPr>
        <p:spPr bwMode="auto">
          <a:xfrm>
            <a:off x="4191000" y="45720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DDDDDD"/>
              </a:solidFill>
              <a:latin typeface="Garamond" pitchFamily="18" charset="0"/>
            </a:endParaRPr>
          </a:p>
        </p:txBody>
      </p:sp>
      <p:sp>
        <p:nvSpPr>
          <p:cNvPr id="11282" name="Rectangle 32"/>
          <p:cNvSpPr>
            <a:spLocks noChangeArrowheads="1"/>
          </p:cNvSpPr>
          <p:nvPr/>
        </p:nvSpPr>
        <p:spPr bwMode="auto">
          <a:xfrm>
            <a:off x="3886200" y="45720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DDDDDD"/>
              </a:solidFill>
              <a:latin typeface="Garamond" pitchFamily="18" charset="0"/>
            </a:endParaRPr>
          </a:p>
        </p:txBody>
      </p:sp>
      <p:sp>
        <p:nvSpPr>
          <p:cNvPr id="11283" name="Rectangle 33"/>
          <p:cNvSpPr>
            <a:spLocks noChangeArrowheads="1"/>
          </p:cNvSpPr>
          <p:nvPr/>
        </p:nvSpPr>
        <p:spPr bwMode="auto">
          <a:xfrm>
            <a:off x="3581400" y="48768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DDDDDD"/>
              </a:solidFill>
              <a:latin typeface="Garamond" pitchFamily="18" charset="0"/>
            </a:endParaRPr>
          </a:p>
        </p:txBody>
      </p:sp>
      <p:sp>
        <p:nvSpPr>
          <p:cNvPr id="11284" name="Rectangle 34"/>
          <p:cNvSpPr>
            <a:spLocks noChangeArrowheads="1"/>
          </p:cNvSpPr>
          <p:nvPr/>
        </p:nvSpPr>
        <p:spPr bwMode="auto">
          <a:xfrm>
            <a:off x="4800600" y="20574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DDDDDD"/>
              </a:solidFill>
              <a:latin typeface="Garamond" pitchFamily="18" charset="0"/>
            </a:endParaRPr>
          </a:p>
        </p:txBody>
      </p:sp>
      <p:sp>
        <p:nvSpPr>
          <p:cNvPr id="11285" name="Rectangle 35"/>
          <p:cNvSpPr>
            <a:spLocks noChangeArrowheads="1"/>
          </p:cNvSpPr>
          <p:nvPr/>
        </p:nvSpPr>
        <p:spPr bwMode="auto">
          <a:xfrm>
            <a:off x="4495800" y="20574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DDDDDD"/>
              </a:solidFill>
              <a:latin typeface="Garamond" pitchFamily="18" charset="0"/>
            </a:endParaRPr>
          </a:p>
        </p:txBody>
      </p:sp>
      <p:sp>
        <p:nvSpPr>
          <p:cNvPr id="11286" name="Rectangle 36"/>
          <p:cNvSpPr>
            <a:spLocks noChangeArrowheads="1"/>
          </p:cNvSpPr>
          <p:nvPr/>
        </p:nvSpPr>
        <p:spPr bwMode="auto">
          <a:xfrm>
            <a:off x="4495800" y="4572000"/>
            <a:ext cx="304800" cy="304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DDDDDD"/>
              </a:solidFill>
              <a:latin typeface="Garamond" pitchFamily="18" charset="0"/>
            </a:endParaRPr>
          </a:p>
        </p:txBody>
      </p:sp>
      <p:sp>
        <p:nvSpPr>
          <p:cNvPr id="11287" name="Line 37"/>
          <p:cNvSpPr>
            <a:spLocks noChangeShapeType="1"/>
          </p:cNvSpPr>
          <p:nvPr/>
        </p:nvSpPr>
        <p:spPr bwMode="auto">
          <a:xfrm>
            <a:off x="3733800" y="48768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288" name="Line 38"/>
          <p:cNvSpPr>
            <a:spLocks noChangeShapeType="1"/>
          </p:cNvSpPr>
          <p:nvPr/>
        </p:nvSpPr>
        <p:spPr bwMode="auto">
          <a:xfrm flipV="1">
            <a:off x="40386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289" name="Line 39"/>
          <p:cNvSpPr>
            <a:spLocks noChangeShapeType="1"/>
          </p:cNvSpPr>
          <p:nvPr/>
        </p:nvSpPr>
        <p:spPr bwMode="auto">
          <a:xfrm flipV="1">
            <a:off x="46482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290" name="Line 40"/>
          <p:cNvSpPr>
            <a:spLocks noChangeShapeType="1"/>
          </p:cNvSpPr>
          <p:nvPr/>
        </p:nvSpPr>
        <p:spPr bwMode="auto">
          <a:xfrm>
            <a:off x="4343400" y="46482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291" name="Line 41"/>
          <p:cNvSpPr>
            <a:spLocks noChangeShapeType="1"/>
          </p:cNvSpPr>
          <p:nvPr/>
        </p:nvSpPr>
        <p:spPr bwMode="auto">
          <a:xfrm>
            <a:off x="4038600" y="24384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292" name="Line 42"/>
          <p:cNvSpPr>
            <a:spLocks noChangeShapeType="1"/>
          </p:cNvSpPr>
          <p:nvPr/>
        </p:nvSpPr>
        <p:spPr bwMode="auto">
          <a:xfrm flipV="1">
            <a:off x="4343400" y="2133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293" name="Line 43"/>
          <p:cNvSpPr>
            <a:spLocks noChangeShapeType="1"/>
          </p:cNvSpPr>
          <p:nvPr/>
        </p:nvSpPr>
        <p:spPr bwMode="auto">
          <a:xfrm>
            <a:off x="4648200" y="21336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294" name="Line 44"/>
          <p:cNvSpPr>
            <a:spLocks noChangeShapeType="1"/>
          </p:cNvSpPr>
          <p:nvPr/>
        </p:nvSpPr>
        <p:spPr bwMode="auto">
          <a:xfrm flipV="1">
            <a:off x="3965679" y="24511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295" name="Text Box 45"/>
          <p:cNvSpPr txBox="1">
            <a:spLocks noChangeArrowheads="1"/>
          </p:cNvSpPr>
          <p:nvPr/>
        </p:nvSpPr>
        <p:spPr bwMode="auto">
          <a:xfrm>
            <a:off x="3794125" y="2640013"/>
            <a:ext cx="376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2s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96" name="Text Box 46"/>
          <p:cNvSpPr txBox="1">
            <a:spLocks noChangeArrowheads="1"/>
          </p:cNvSpPr>
          <p:nvPr/>
        </p:nvSpPr>
        <p:spPr bwMode="auto">
          <a:xfrm>
            <a:off x="4327525" y="2411413"/>
            <a:ext cx="4079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2p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97" name="Text Box 47"/>
          <p:cNvSpPr txBox="1">
            <a:spLocks noChangeArrowheads="1"/>
          </p:cNvSpPr>
          <p:nvPr/>
        </p:nvSpPr>
        <p:spPr bwMode="auto">
          <a:xfrm>
            <a:off x="3489325" y="5154613"/>
            <a:ext cx="37623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2s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98" name="Text Box 48"/>
          <p:cNvSpPr txBox="1">
            <a:spLocks noChangeArrowheads="1"/>
          </p:cNvSpPr>
          <p:nvPr/>
        </p:nvSpPr>
        <p:spPr bwMode="auto">
          <a:xfrm>
            <a:off x="4175125" y="4926013"/>
            <a:ext cx="407988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>
                <a:solidFill>
                  <a:srgbClr val="000000"/>
                </a:solidFill>
                <a:latin typeface="Garamond" pitchFamily="18" charset="0"/>
              </a:rPr>
              <a:t>2p</a:t>
            </a:r>
            <a:endParaRPr lang="ru-RU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299" name="Text Box 49"/>
          <p:cNvSpPr txBox="1">
            <a:spLocks noChangeArrowheads="1"/>
          </p:cNvSpPr>
          <p:nvPr/>
        </p:nvSpPr>
        <p:spPr bwMode="auto">
          <a:xfrm>
            <a:off x="3657600" y="5105400"/>
            <a:ext cx="2286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Garamond" pitchFamily="18" charset="0"/>
              </a:rPr>
              <a:t>1</a:t>
            </a:r>
            <a:endParaRPr lang="ru-RU" sz="14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300" name="Text Box 50"/>
          <p:cNvSpPr txBox="1">
            <a:spLocks noChangeArrowheads="1"/>
          </p:cNvSpPr>
          <p:nvPr/>
        </p:nvSpPr>
        <p:spPr bwMode="auto">
          <a:xfrm>
            <a:off x="4403725" y="4843463"/>
            <a:ext cx="2555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Garamond" pitchFamily="18" charset="0"/>
              </a:rPr>
              <a:t>3</a:t>
            </a:r>
            <a:endParaRPr lang="ru-RU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301" name="Text Box 51"/>
          <p:cNvSpPr txBox="1">
            <a:spLocks noChangeArrowheads="1"/>
          </p:cNvSpPr>
          <p:nvPr/>
        </p:nvSpPr>
        <p:spPr bwMode="auto">
          <a:xfrm>
            <a:off x="4022725" y="2609850"/>
            <a:ext cx="268288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400">
                <a:solidFill>
                  <a:srgbClr val="000000"/>
                </a:solidFill>
                <a:latin typeface="Garamond" pitchFamily="18" charset="0"/>
              </a:rPr>
              <a:t>2</a:t>
            </a:r>
            <a:endParaRPr lang="ru-RU" sz="14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302" name="Text Box 52"/>
          <p:cNvSpPr txBox="1">
            <a:spLocks noChangeArrowheads="1"/>
          </p:cNvSpPr>
          <p:nvPr/>
        </p:nvSpPr>
        <p:spPr bwMode="auto">
          <a:xfrm>
            <a:off x="4556125" y="2405063"/>
            <a:ext cx="25558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1200">
                <a:solidFill>
                  <a:srgbClr val="000000"/>
                </a:solidFill>
                <a:latin typeface="Garamond" pitchFamily="18" charset="0"/>
              </a:rPr>
              <a:t>2</a:t>
            </a:r>
            <a:endParaRPr lang="ru-RU" sz="12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303" name="Text Box 53"/>
          <p:cNvSpPr txBox="1">
            <a:spLocks noChangeArrowheads="1"/>
          </p:cNvSpPr>
          <p:nvPr/>
        </p:nvSpPr>
        <p:spPr bwMode="auto">
          <a:xfrm>
            <a:off x="1889125" y="4551363"/>
            <a:ext cx="3143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Garamond" pitchFamily="18" charset="0"/>
              </a:rPr>
              <a:t>*</a:t>
            </a:r>
            <a:endParaRPr lang="ru-RU" sz="24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304" name="Text Box 54"/>
          <p:cNvSpPr txBox="1">
            <a:spLocks noChangeArrowheads="1"/>
          </p:cNvSpPr>
          <p:nvPr/>
        </p:nvSpPr>
        <p:spPr bwMode="auto">
          <a:xfrm>
            <a:off x="7010400" y="3352800"/>
            <a:ext cx="5397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sz="4400">
                <a:solidFill>
                  <a:srgbClr val="000000"/>
                </a:solidFill>
                <a:latin typeface="Garamond" pitchFamily="18" charset="0"/>
              </a:rPr>
              <a:t>C</a:t>
            </a:r>
            <a:endParaRPr lang="ru-RU" sz="4400">
              <a:solidFill>
                <a:srgbClr val="000000"/>
              </a:solidFill>
              <a:latin typeface="Garamond" pitchFamily="18" charset="0"/>
            </a:endParaRPr>
          </a:p>
        </p:txBody>
      </p:sp>
      <p:sp>
        <p:nvSpPr>
          <p:cNvPr id="11305" name="Line 55"/>
          <p:cNvSpPr>
            <a:spLocks noChangeShapeType="1"/>
          </p:cNvSpPr>
          <p:nvPr/>
        </p:nvSpPr>
        <p:spPr bwMode="auto">
          <a:xfrm>
            <a:off x="7315200" y="27432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306" name="Line 56"/>
          <p:cNvSpPr>
            <a:spLocks noChangeShapeType="1"/>
          </p:cNvSpPr>
          <p:nvPr/>
        </p:nvSpPr>
        <p:spPr bwMode="auto">
          <a:xfrm>
            <a:off x="7315200" y="4343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307" name="Line 57"/>
          <p:cNvSpPr>
            <a:spLocks noChangeShapeType="1"/>
          </p:cNvSpPr>
          <p:nvPr/>
        </p:nvSpPr>
        <p:spPr bwMode="auto">
          <a:xfrm>
            <a:off x="6400800" y="3733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  <p:sp>
        <p:nvSpPr>
          <p:cNvPr id="11308" name="Line 58"/>
          <p:cNvSpPr>
            <a:spLocks noChangeShapeType="1"/>
          </p:cNvSpPr>
          <p:nvPr/>
        </p:nvSpPr>
        <p:spPr bwMode="auto">
          <a:xfrm>
            <a:off x="7696200" y="3733800"/>
            <a:ext cx="381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159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42" y="123367"/>
            <a:ext cx="4765982" cy="35216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17032"/>
            <a:ext cx="4788024" cy="31409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16632"/>
            <a:ext cx="4305579" cy="36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4791202" y="3717032"/>
            <a:ext cx="4355976" cy="314096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 smtClean="0"/>
              <a:t>Вопросы: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FF0000"/>
                </a:solidFill>
              </a:rPr>
              <a:t>Указать тип гибридизации.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FF0000"/>
                </a:solidFill>
              </a:rPr>
              <a:t>Записать значение угла гибридизации.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FF0000"/>
                </a:solidFill>
              </a:rPr>
              <a:t>Назвать форму молекул.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7030A0"/>
                </a:solidFill>
              </a:rPr>
              <a:t>Определить класс углеводородов.</a:t>
            </a:r>
          </a:p>
          <a:p>
            <a:pPr marL="342900" indent="-342900">
              <a:buAutoNum type="arabicPeriod"/>
            </a:pPr>
            <a:r>
              <a:rPr lang="ru-RU" sz="2000" dirty="0" smtClean="0">
                <a:solidFill>
                  <a:srgbClr val="7030A0"/>
                </a:solidFill>
              </a:rPr>
              <a:t>Подсчитать число </a:t>
            </a:r>
            <a:r>
              <a:rPr lang="ru-RU" sz="2000" dirty="0">
                <a:solidFill>
                  <a:srgbClr val="7030A0"/>
                </a:solidFill>
              </a:rPr>
              <a:t>п</a:t>
            </a:r>
            <a:r>
              <a:rPr lang="ru-RU" sz="2000" dirty="0" smtClean="0">
                <a:solidFill>
                  <a:srgbClr val="7030A0"/>
                </a:solidFill>
              </a:rPr>
              <a:t>и и сигма-связей в молекуле углеводорода?</a:t>
            </a:r>
            <a:endParaRPr lang="ru-RU" sz="2000" dirty="0">
              <a:solidFill>
                <a:srgbClr val="7030A0"/>
              </a:solidFill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683568" y="3032956"/>
            <a:ext cx="2232248" cy="46805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5292080" y="2852936"/>
            <a:ext cx="3096344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23528" y="6237312"/>
            <a:ext cx="2952328" cy="36004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6969190" y="908720"/>
            <a:ext cx="915178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555776" y="4365104"/>
            <a:ext cx="720080" cy="21602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755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Профиль">
  <a:themeElements>
    <a:clrScheme name="Профиль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Профиль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рофиль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офиль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офиль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Горизонт">
  <a:themeElements>
    <a:clrScheme name="Горизонт">
      <a:dk1>
        <a:srgbClr val="000000"/>
      </a:dk1>
      <a:lt1>
        <a:srgbClr val="FFFFFF"/>
      </a:lt1>
      <a:dk2>
        <a:srgbClr val="1F2123"/>
      </a:dk2>
      <a:lt2>
        <a:srgbClr val="DC9E1F"/>
      </a:lt2>
      <a:accent1>
        <a:srgbClr val="7E97AD"/>
      </a:accent1>
      <a:accent2>
        <a:srgbClr val="CC8E60"/>
      </a:accent2>
      <a:accent3>
        <a:srgbClr val="7A6A60"/>
      </a:accent3>
      <a:accent4>
        <a:srgbClr val="B4936D"/>
      </a:accent4>
      <a:accent5>
        <a:srgbClr val="67787B"/>
      </a:accent5>
      <a:accent6>
        <a:srgbClr val="9D936F"/>
      </a:accent6>
      <a:hlink>
        <a:srgbClr val="646464"/>
      </a:hlink>
      <a:folHlink>
        <a:srgbClr val="969696"/>
      </a:folHlink>
    </a:clrScheme>
    <a:fontScheme name="Горизонт">
      <a:maj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Arial Narrow"/>
        <a:ea typeface=""/>
        <a:cs typeface=""/>
        <a:font script="Jpan" typeface="HGｺﾞｼｯｸM"/>
        <a:font script="Hang" typeface="HY얕은샘물M"/>
        <a:font script="Hans" typeface="方正姚体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Горизонт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hade val="100000"/>
                <a:satMod val="100000"/>
              </a:schemeClr>
            </a:gs>
            <a:gs pos="100000">
              <a:schemeClr val="phClr">
                <a:tint val="61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</a:schemeClr>
            </a:gs>
            <a:gs pos="100000">
              <a:schemeClr val="phClr">
                <a:tint val="90000"/>
                <a:alpha val="100000"/>
                <a:satMod val="2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5240" cap="flat" cmpd="sng" algn="ctr">
          <a:solidFill>
            <a:schemeClr val="phClr">
              <a:tint val="25000"/>
              <a:alpha val="25000"/>
            </a:schemeClr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2924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prstMaterial="flat">
            <a:bevelT w="34925" h="47625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40000"/>
              </a:schemeClr>
            </a:gs>
            <a:gs pos="31000">
              <a:schemeClr val="phClr">
                <a:tint val="100000"/>
                <a:shade val="90000"/>
                <a:alpha val="100000"/>
              </a:schemeClr>
            </a:gs>
            <a:gs pos="100000">
              <a:schemeClr val="phClr">
                <a:tint val="100000"/>
                <a:shade val="80000"/>
                <a:alpha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hade val="100000"/>
                <a:alpha val="100000"/>
                <a:satMod val="180000"/>
              </a:schemeClr>
            </a:gs>
            <a:gs pos="41000">
              <a:schemeClr val="phClr">
                <a:tint val="100000"/>
                <a:shade val="100000"/>
                <a:alpha val="100000"/>
                <a:satMod val="150000"/>
              </a:schemeClr>
            </a:gs>
            <a:gs pos="100000">
              <a:schemeClr val="phClr">
                <a:tint val="100000"/>
                <a:shade val="65000"/>
                <a:alpha val="100000"/>
              </a:schemeClr>
            </a:gs>
          </a:gsLst>
          <a:path path="circle">
            <a:fillToRect l="50000" t="80000" r="100000" b="10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Horizon</Template>
  <TotalTime>324</TotalTime>
  <Words>398</Words>
  <Application>Microsoft Office PowerPoint</Application>
  <PresentationFormat>Экран (4:3)</PresentationFormat>
  <Paragraphs>50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19</vt:i4>
      </vt:variant>
    </vt:vector>
  </HeadingPairs>
  <TitlesOfParts>
    <vt:vector size="23" baseType="lpstr">
      <vt:lpstr>Горизонт</vt:lpstr>
      <vt:lpstr>Профиль</vt:lpstr>
      <vt:lpstr>1_Горизонт</vt:lpstr>
      <vt:lpstr>2_Горизонт</vt:lpstr>
      <vt:lpstr> Тема урока:  «Основы органической химии» </vt:lpstr>
      <vt:lpstr>Презентация PowerPoint</vt:lpstr>
      <vt:lpstr>Презентация PowerPoint</vt:lpstr>
      <vt:lpstr>Презентация PowerPoint</vt:lpstr>
      <vt:lpstr>Презентация PowerPoint</vt:lpstr>
      <vt:lpstr>Химия и медицина</vt:lpstr>
      <vt:lpstr>Химия и производство </vt:lpstr>
      <vt:lpstr> Теоретический блок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«Органическая химия есть химия соединений ….» </vt:lpstr>
      <vt:lpstr>ПРАКТИЧЕСКИЙ БЛОК Какое положение теории строения органических веществ А.М. Бутлерова изображено на слайде?</vt:lpstr>
      <vt:lpstr>Презентация PowerPoint</vt:lpstr>
    </vt:vector>
  </TitlesOfParts>
  <Company>*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Предмет органической химии</dc:title>
  <dc:creator>Руслан</dc:creator>
  <cp:lastModifiedBy>Валентина</cp:lastModifiedBy>
  <cp:revision>34</cp:revision>
  <dcterms:created xsi:type="dcterms:W3CDTF">2013-09-04T16:09:25Z</dcterms:created>
  <dcterms:modified xsi:type="dcterms:W3CDTF">2017-10-02T14:51:56Z</dcterms:modified>
</cp:coreProperties>
</file>