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90" r:id="rId3"/>
    <p:sldId id="267" r:id="rId4"/>
    <p:sldId id="268" r:id="rId5"/>
    <p:sldId id="269" r:id="rId6"/>
    <p:sldId id="270" r:id="rId7"/>
    <p:sldId id="273" r:id="rId8"/>
    <p:sldId id="274" r:id="rId9"/>
    <p:sldId id="276" r:id="rId10"/>
    <p:sldId id="278" r:id="rId11"/>
    <p:sldId id="284" r:id="rId12"/>
    <p:sldId id="285" r:id="rId13"/>
    <p:sldId id="279" r:id="rId14"/>
    <p:sldId id="286" r:id="rId15"/>
    <p:sldId id="281" r:id="rId16"/>
    <p:sldId id="289" r:id="rId17"/>
    <p:sldId id="29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9900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2115" autoAdjust="0"/>
  </p:normalViewPr>
  <p:slideViewPr>
    <p:cSldViewPr>
      <p:cViewPr varScale="1">
        <p:scale>
          <a:sx n="67" d="100"/>
          <a:sy n="67" d="100"/>
        </p:scale>
        <p:origin x="-123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http://pedsovet.su/_ld/343/160881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357290" y="857232"/>
            <a:ext cx="678661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600" b="1" dirty="0" smtClean="0">
              <a:solidFill>
                <a:srgbClr val="0070C0"/>
              </a:solidFill>
            </a:endParaRPr>
          </a:p>
          <a:p>
            <a:pPr algn="ctr"/>
            <a:r>
              <a:rPr lang="ru-RU" sz="3600" b="1" dirty="0" smtClean="0">
                <a:solidFill>
                  <a:srgbClr val="0070C0"/>
                </a:solidFill>
              </a:rPr>
              <a:t>«</a:t>
            </a:r>
            <a:r>
              <a:rPr lang="ru-RU" sz="3600" b="1" dirty="0" smtClean="0">
                <a:solidFill>
                  <a:srgbClr val="0070C0"/>
                </a:solidFill>
              </a:rPr>
              <a:t>ЧТОБЫ У ВСЕХ БЫЛО ХОРОШЕЕ НАСТРОЕНИЕ , </a:t>
            </a:r>
            <a:r>
              <a:rPr lang="ru-RU" sz="3600" b="1" dirty="0" smtClean="0">
                <a:solidFill>
                  <a:srgbClr val="0070C0"/>
                </a:solidFill>
              </a:rPr>
              <a:t>СОБЛЮДАЕМ </a:t>
            </a:r>
            <a:r>
              <a:rPr lang="ru-RU" sz="3600" b="1" dirty="0" smtClean="0">
                <a:solidFill>
                  <a:srgbClr val="0070C0"/>
                </a:solidFill>
              </a:rPr>
              <a:t>МЫ ПРАВИЛА ДОРОЖНОГО ДВИЖЕНИЯ!»</a:t>
            </a:r>
            <a:br>
              <a:rPr lang="ru-RU" sz="3600" b="1" dirty="0" smtClean="0">
                <a:solidFill>
                  <a:srgbClr val="0070C0"/>
                </a:solidFill>
              </a:rPr>
            </a:br>
            <a:r>
              <a:rPr lang="ru-RU" sz="3600" b="1" dirty="0" smtClean="0">
                <a:solidFill>
                  <a:srgbClr val="0070C0"/>
                </a:solidFill>
              </a:rPr>
              <a:t/>
            </a:r>
            <a:br>
              <a:rPr lang="ru-RU" sz="3600" b="1" dirty="0" smtClean="0">
                <a:solidFill>
                  <a:srgbClr val="0070C0"/>
                </a:solidFill>
              </a:rPr>
            </a:br>
            <a:endParaRPr lang="ru-RU" sz="3600" b="1" dirty="0" smtClean="0">
              <a:solidFill>
                <a:srgbClr val="0070C0"/>
              </a:solidFill>
            </a:endParaRPr>
          </a:p>
          <a:p>
            <a:pPr algn="ctr"/>
            <a:r>
              <a:rPr lang="ru-RU" sz="2000" b="1" dirty="0" smtClean="0">
                <a:solidFill>
                  <a:srgbClr val="0070C0"/>
                </a:solidFill>
              </a:rPr>
              <a:t> Подготовила воспитатель: Бабаева Наталья Александровна</a:t>
            </a:r>
            <a:br>
              <a:rPr lang="ru-RU" sz="2000" b="1" dirty="0" smtClean="0">
                <a:solidFill>
                  <a:srgbClr val="0070C0"/>
                </a:solidFill>
              </a:rPr>
            </a:br>
            <a:r>
              <a:rPr lang="ru-RU" sz="2000" b="1" dirty="0" smtClean="0">
                <a:solidFill>
                  <a:srgbClr val="0070C0"/>
                </a:solidFill>
              </a:rPr>
              <a:t/>
            </a:r>
            <a:br>
              <a:rPr lang="ru-RU" sz="2000" b="1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Калининград  </a:t>
            </a:r>
            <a:r>
              <a:rPr lang="ru-RU" b="1" i="1" dirty="0" smtClean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ru-RU" b="1" i="1" dirty="0" smtClean="0">
                <a:solidFill>
                  <a:srgbClr val="FF0000"/>
                </a:solidFill>
                <a:latin typeface="Monotype Corsiva" pitchFamily="66" charset="0"/>
              </a:rPr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28728" y="642918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  <a:latin typeface="Calibri" pitchFamily="34" charset="0"/>
                <a:cs typeface="Arial" pitchFamily="34" charset="0"/>
              </a:rPr>
              <a:t>Муниципальное </a:t>
            </a:r>
            <a:r>
              <a:rPr lang="ru-RU" dirty="0" smtClean="0">
                <a:solidFill>
                  <a:srgbClr val="0070C0"/>
                </a:solidFill>
                <a:latin typeface="Calibri" pitchFamily="34" charset="0"/>
                <a:cs typeface="Arial" pitchFamily="34" charset="0"/>
              </a:rPr>
              <a:t>автономное дошкольное образовательное учреждение города Калининграда </a:t>
            </a:r>
            <a:r>
              <a:rPr lang="ru-RU" dirty="0" smtClean="0">
                <a:solidFill>
                  <a:srgbClr val="0070C0"/>
                </a:solidFill>
                <a:latin typeface="Calibri" pitchFamily="34" charset="0"/>
                <a:cs typeface="Arial" pitchFamily="34" charset="0"/>
              </a:rPr>
              <a:t>детский сад  №4</a:t>
            </a:r>
            <a:endParaRPr lang="ru-RU" dirty="0">
              <a:solidFill>
                <a:srgbClr val="0070C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Наталья\Desktop\0540cd51d95bc2e30edcf6f1bfde3de1.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924"/>
            <a:ext cx="9144000" cy="6796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Конструирование</a:t>
            </a: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 </a:t>
            </a:r>
            <a:r>
              <a:rPr lang="ru-RU" b="1" dirty="0" smtClean="0">
                <a:latin typeface="Monotype Corsiva" pitchFamily="66" charset="0"/>
              </a:rPr>
              <a:t/>
            </a:r>
            <a:br>
              <a:rPr lang="ru-RU" b="1" dirty="0" smtClean="0">
                <a:latin typeface="Monotype Corsiva" pitchFamily="66" charset="0"/>
              </a:rPr>
            </a:br>
            <a:r>
              <a:rPr lang="ru-RU" b="1" dirty="0" smtClean="0">
                <a:solidFill>
                  <a:srgbClr val="FF0066"/>
                </a:solidFill>
                <a:latin typeface="Monotype Corsiva" pitchFamily="66" charset="0"/>
              </a:rPr>
              <a:t>«Гаражи для своей машины»</a:t>
            </a:r>
            <a:endParaRPr lang="ru-RU" b="1" dirty="0">
              <a:solidFill>
                <a:srgbClr val="FF0066"/>
              </a:solidFill>
              <a:latin typeface="Monotype Corsiva" pitchFamily="66" charset="0"/>
            </a:endParaRPr>
          </a:p>
        </p:txBody>
      </p:sp>
      <p:pic>
        <p:nvPicPr>
          <p:cNvPr id="1026" name="Picture 2" descr="C:\Users\Наталья\Desktop\разные фото\DSCN25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3786190"/>
            <a:ext cx="3294282" cy="278608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1027" name="Picture 3" descr="C:\Users\Наталья\Desktop\разные фото\DSCN25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500173"/>
            <a:ext cx="3571900" cy="2679141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1028" name="Picture 4" descr="C:\Users\Наталья\Desktop\разные фото\DSCN258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1571612"/>
            <a:ext cx="3333505" cy="2500329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Сюжетно – ролевая игра</a:t>
            </a:r>
            <a:b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b="1" dirty="0" smtClean="0">
                <a:solidFill>
                  <a:srgbClr val="FF0066"/>
                </a:solidFill>
                <a:latin typeface="Monotype Corsiva" pitchFamily="66" charset="0"/>
              </a:rPr>
              <a:t>«Улица»</a:t>
            </a:r>
            <a:endParaRPr lang="ru-RU" b="1" dirty="0">
              <a:solidFill>
                <a:srgbClr val="FF0066"/>
              </a:solidFill>
              <a:latin typeface="Monotype Corsiva" pitchFamily="66" charset="0"/>
            </a:endParaRPr>
          </a:p>
        </p:txBody>
      </p:sp>
      <p:pic>
        <p:nvPicPr>
          <p:cNvPr id="2050" name="Picture 2" descr="C:\Users\Наталья\Desktop\дорожное движение\DSCN26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571612"/>
            <a:ext cx="2714644" cy="2036147"/>
          </a:xfrm>
          <a:prstGeom prst="rect">
            <a:avLst/>
          </a:prstGeom>
          <a:noFill/>
          <a:ln w="25400">
            <a:solidFill>
              <a:srgbClr val="00B0F0"/>
            </a:solidFill>
          </a:ln>
        </p:spPr>
      </p:pic>
      <p:pic>
        <p:nvPicPr>
          <p:cNvPr id="2051" name="Picture 3" descr="C:\Users\Наталья\Desktop\дорожное движение\DSCN26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1643050"/>
            <a:ext cx="2558224" cy="191882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2052" name="Picture 4" descr="C:\Users\Наталья\Desktop\дорожное движение\DSCN268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10340" y="1714488"/>
            <a:ext cx="2476318" cy="18573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2053" name="Picture 5" descr="C:\Users\Наталья\Desktop\дорожное движение\DSCN268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929066"/>
            <a:ext cx="2666805" cy="200026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2054" name="Picture 6" descr="C:\Users\Наталья\Desktop\дорожное движение\DSCN268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3857628"/>
            <a:ext cx="2643206" cy="200026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2055" name="Picture 7" descr="C:\Users\Наталья\Desktop\дорожное движение\DSCN269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86512" y="3857628"/>
            <a:ext cx="2547963" cy="200042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071802" y="2214554"/>
            <a:ext cx="3333773" cy="250033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Устраиваем развлечения- всем на удивление!</a:t>
            </a:r>
            <a:endParaRPr lang="ru-RU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3075" name="Picture 3" descr="C:\Users\Наталья\Desktop\разные фото\3сентября\IMG_67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009" y="1357299"/>
            <a:ext cx="3163258" cy="235745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4143380"/>
            <a:ext cx="3357586" cy="2518188"/>
          </a:xfrm>
          <a:prstGeom prst="rect">
            <a:avLst/>
          </a:prstGeom>
          <a:ln>
            <a:solidFill>
              <a:srgbClr val="00B0F0"/>
            </a:solidFill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Целевая прогулка </a:t>
            </a:r>
            <a:r>
              <a:rPr lang="ru-RU" b="1" dirty="0" smtClean="0">
                <a:latin typeface="Monotype Corsiva" pitchFamily="66" charset="0"/>
              </a:rPr>
              <a:t/>
            </a:r>
            <a:br>
              <a:rPr lang="ru-RU" b="1" dirty="0" smtClean="0">
                <a:latin typeface="Monotype Corsiva" pitchFamily="66" charset="0"/>
              </a:rPr>
            </a:br>
            <a:r>
              <a:rPr lang="ru-RU" b="1" dirty="0" smtClean="0">
                <a:solidFill>
                  <a:srgbClr val="FF0066"/>
                </a:solidFill>
                <a:latin typeface="Monotype Corsiva" pitchFamily="66" charset="0"/>
              </a:rPr>
              <a:t>«Правила дорожного движения»</a:t>
            </a:r>
            <a:endParaRPr lang="ru-RU" b="1" dirty="0">
              <a:solidFill>
                <a:srgbClr val="FF0066"/>
              </a:solidFill>
              <a:latin typeface="Monotype Corsiva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484784"/>
            <a:ext cx="288032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По городу, по улице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Не ходят просто так: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Когда не знаешь правила,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Легко попасть впросак.</a:t>
            </a:r>
          </a:p>
          <a:p>
            <a:endParaRPr lang="ru-RU" b="1" dirty="0" smtClean="0">
              <a:solidFill>
                <a:srgbClr val="002060"/>
              </a:solidFill>
              <a:latin typeface="Monotype Corsiva" pitchFamily="66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Все время будь внимательным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И помни наперед: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Свои имеют правила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Шофер и пешеход.</a:t>
            </a:r>
            <a:endParaRPr lang="ru-RU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4099" name="Picture 3" descr="C:\Users\Наталья\Desktop\разные фото\DSCN26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4000504"/>
            <a:ext cx="3500462" cy="262555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4100" name="Picture 4" descr="C:\Users\Наталья\Desktop\поход в библиотеку\DSCN27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571612"/>
            <a:ext cx="3333504" cy="2500329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sp>
        <p:nvSpPr>
          <p:cNvPr id="11" name="Прямоугольник 10"/>
          <p:cNvSpPr/>
          <p:nvPr/>
        </p:nvSpPr>
        <p:spPr>
          <a:xfrm>
            <a:off x="5786446" y="4214818"/>
            <a:ext cx="228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Движеньем полон город, бегут машины в ряд, </a:t>
            </a:r>
            <a:endParaRPr lang="ru-RU" b="1" dirty="0" smtClean="0">
              <a:solidFill>
                <a:srgbClr val="002060"/>
              </a:solidFill>
              <a:latin typeface="Monotype Corsiva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Цветные светофоры и день, и ночь горят. </a:t>
            </a:r>
            <a:endParaRPr lang="ru-RU" b="1" dirty="0" smtClean="0">
              <a:solidFill>
                <a:srgbClr val="002060"/>
              </a:solidFill>
              <a:latin typeface="Monotype Corsiva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Шагая, осторожно за улицей следи, </a:t>
            </a:r>
            <a:endParaRPr lang="ru-RU" b="1" dirty="0" smtClean="0">
              <a:solidFill>
                <a:srgbClr val="002060"/>
              </a:solidFill>
              <a:latin typeface="Monotype Corsiva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И только там, где можно, ее переходи! </a:t>
            </a:r>
            <a:endParaRPr lang="ru-RU" b="1" dirty="0" smtClean="0">
              <a:solidFill>
                <a:srgbClr val="002060"/>
              </a:solidFill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55976" y="54868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Вот этот знак особых предписаний – </a:t>
            </a:r>
            <a:r>
              <a:rPr lang="ru-RU" b="1" dirty="0" smtClean="0">
                <a:solidFill>
                  <a:srgbClr val="C00000"/>
                </a:solidFill>
              </a:rPr>
              <a:t>«Пешеходный переход»</a:t>
            </a:r>
            <a:r>
              <a:rPr lang="ru-RU" b="1" dirty="0" smtClean="0">
                <a:solidFill>
                  <a:srgbClr val="002060"/>
                </a:solidFill>
              </a:rPr>
              <a:t>. Он сообщает участникам дорожного движения, где нужно переходить дорогу. Это место перехода ещё обозначено белой разметкой «Зеброй».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44008" y="2492896"/>
            <a:ext cx="37444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"О зебре"</a:t>
            </a:r>
            <a:endParaRPr lang="ru-RU" sz="2400" b="1" dirty="0" smtClean="0">
              <a:solidFill>
                <a:srgbClr val="002060"/>
              </a:solidFill>
              <a:latin typeface="Monotype Corsiva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Зебра в Африке живет, </a:t>
            </a:r>
            <a:endParaRPr lang="ru-RU" sz="2400" b="1" dirty="0" smtClean="0">
              <a:solidFill>
                <a:srgbClr val="002060"/>
              </a:solidFill>
              <a:latin typeface="Monotype Corsiva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Полосата очень, </a:t>
            </a:r>
            <a:endParaRPr lang="ru-RU" sz="2400" b="1" dirty="0" smtClean="0">
              <a:solidFill>
                <a:srgbClr val="002060"/>
              </a:solidFill>
              <a:latin typeface="Monotype Corsiva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Воду пьет, траву жует, </a:t>
            </a:r>
            <a:endParaRPr lang="ru-RU" sz="2400" b="1" dirty="0" smtClean="0">
              <a:solidFill>
                <a:srgbClr val="002060"/>
              </a:solidFill>
              <a:latin typeface="Monotype Corsiva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Порезвиться хочет. </a:t>
            </a:r>
            <a:endParaRPr lang="ru-RU" sz="2400" b="1" dirty="0" smtClean="0">
              <a:solidFill>
                <a:srgbClr val="002060"/>
              </a:solidFill>
              <a:latin typeface="Monotype Corsiva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А на улице у нас, </a:t>
            </a:r>
            <a:endParaRPr lang="ru-RU" sz="2400" b="1" dirty="0" smtClean="0">
              <a:solidFill>
                <a:srgbClr val="002060"/>
              </a:solidFill>
              <a:latin typeface="Monotype Corsiva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Здесь на перекрестке, </a:t>
            </a:r>
            <a:endParaRPr lang="ru-RU" sz="2400" b="1" dirty="0" smtClean="0">
              <a:solidFill>
                <a:srgbClr val="002060"/>
              </a:solidFill>
              <a:latin typeface="Monotype Corsiva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Точно зебра в самый раз –</a:t>
            </a:r>
            <a:endParaRPr lang="ru-RU" sz="2400" b="1" dirty="0" smtClean="0">
              <a:solidFill>
                <a:srgbClr val="002060"/>
              </a:solidFill>
              <a:latin typeface="Monotype Corsiva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Переход в полоску. </a:t>
            </a:r>
            <a:endParaRPr lang="ru-RU" sz="2400" b="1" dirty="0" smtClean="0">
              <a:solidFill>
                <a:srgbClr val="002060"/>
              </a:solidFill>
              <a:latin typeface="Monotype Corsiva" pitchFamily="66" charset="0"/>
              <a:cs typeface="Arial" pitchFamily="34" charset="0"/>
            </a:endParaRPr>
          </a:p>
        </p:txBody>
      </p:sp>
      <p:pic>
        <p:nvPicPr>
          <p:cNvPr id="19458" name="Picture 2" descr="https://encrypted-tbn1.gstatic.com/images?q=tbn:ANd9GcSRO0WhSs5tcfNoAlv4A7440anV8Fd1r-WBof-GL0ncfRnx8km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3605571" cy="271462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sp>
        <p:nvSpPr>
          <p:cNvPr id="19460" name="AutoShape 4" descr="data:image/jpeg;base64,/9j/4AAQSkZJRgABAQAAAQABAAD/2wCEAAkGBxQSEhUUEhQWFRQXFBwaFxcYGBsdHxodGBgYHBwcHCAYHyggHRwlHBwaIjEkJSorLi4uHB8zODMsNygtLisBCgoKBQUFDgUFDisZExkrKysrKysrKysrKysrKysrKysrKysrKysrKysrKysrKysrKysrKysrKysrKysrKysrK//AABEIAKAAoAMBIgACEQEDEQH/xAAcAAAABwEBAAAAAAAAAAAAAAAAAQIEBQYHCAP/xABKEAABAwEDBggJCQYGAwAAAAABAAIDBAUHERIhMUFxsQYyUYGRocHRM0NUYXKCk9LwEyJCRFJikqKyFRdTY4PCFBYjlNPic4Tx/8QAFAEBAAAAAAAAAAAAAAAAAAAAAP/EABQRAQAAAAAAAAAAAAAAAAAAAAD/2gAMAwEAAhEDEQA/AM//AGtUeU1H+4l95AWtUeUVHt5ffTAlGG8nxpQPjatR5TUe3l99D9rVHlNR7eX30wQaUD/9r1HlNR7eX3kP2tUeU1Ht5feTBGTmz4BA+/a9R5TUe3l95D9rVHlNR7eX3l4QUUrxiyKR4OgtY4jpAw5E9obHeXf60dSxv3IHOP5sAg8Da1R5TUe3l95OKSorZXZMUtXI7WGzTHpIdmVjgobOAwdR2k8/aLCMeYJyx1C0YNorTaORpe3cUEa3g1bJ0isH9d/P9NTtFwaqWj/VbasjteTVNYPPpkJPSmhmoNdFaXTJ3pPy1neQ2h0v70FgpLNqYsQyG1BjpxrIj+rEpyYqz+BaB21zBuCqhns3yGv6X96SauytdHXDnd3oLUaasP1au57Tw3LzdQVfktbz2tJ2FVd1XZGfGkrRzu70RrrH101Z0u95BZ3UFX5JVc9sS96Q6gq9VHPz2zOqz/j7E109WPWPvIf42w9cFUOc+8gszbOrPIpOe2JzvXoKKs8hdz2tMqm6usEaYqkH0j7yArbBP0Kj8R70FJxPWiJQOodC9jSvGljxta4diDyXtRU0kz8iFjpH/ZY3E9WhKpJWxuynxCTD6D8oDnwzq3UN6EkLcmOmpY2/Zbi1BCngpX66Sf8ADs5FKWLR1tLnbZYkePpyxPeRsGOA5lINvfm1wQH+o7uXqL35fJYjsmd7qCQ/ztbQ+o4DUPkZOwpJ4fWwNNF0xS9iasvgk10bOaZ3uL2jvfcdNH0Tf9UBm8a1Rpoh7OZIdehaQ00TfwTBe7b4G66WTmlHaF6tvhi1004/qMQMP3s1w00cY9sgb4KsaaSL8UoUqL36c6YKges3vS23r0muOceq09qCGF81RrpIvayD+1K/fZNrpIsf/O7tYpz96VDrEvsh3pYvJs46S7nhQQAvrf5JH/uT/wAaUL6j5Ew/+0f+FWAcO7Ld9Jo2w/8AVKHC2yXfTg54gN7UEA2+ca6HoqQebPEvUXxxfSon80kZ3sCnBbVju+nSc7G9yAnsd2uiPM1BDfvepTpopemE/wD1K/exRHTRzfhgP9ylxQWQ76NGdhHej/y3ZTtEdNzPHvIISwuFFjUuHyLHtd9t0TnO6TirDHeRZ7vHkbY3doVMkujn1VMLtrHjvTSW6msGh8LvWI3hBoreHNnH6zD6w7wvUcJbOd4+lOPLk9oWVTXa2gPoMdskHamc3AO0G/VnHYWncUGyNrbPfofSO9mvQ2fQv8XTO2CM7lhE/BSsbxqSX8GO5R8tkSN41O8bYj3IOhncF6J31WA7GjsXhJwGoDppI+g9i54LAzVkdLV7RWi9uds0jfRleNxQby7gBZ5+r4bHOHavF13FnfwnDZI4LGYOEVU3DJq6j2z+8p3Hwyr26KybncDvB5UGqvuvs8/RmGyU9y8H3U0J0Pnb64O8LOouH9oN+sk+kxh/tTll5dojxsZ2xDsIQXR90VKdFRUDmYd4Xg+6CHVVy87GdmCrkd6lcNIgd/TI3OTpl7dUNMEB53jvQSMlz32az8UOO54TV9z82qsiO2J4/uKJl8EubKo2HZM4b2FO4r4m/So3erKDvaEEc+6Kq1TwH8Y7E1luorhoMDvXPa1WaO96nPGp5287Ducncd6tEdPyzdseO4oKE+660B4qI7JG9oCaS3cWgPqhdsdH7y1KG8izzpmLfSY4J1Fw8oDoqo+ckIGcF59A7S6RnpRnsT6Dh5Z7tFSweliOxc+g+dGUHSUHCSjfxamE+uO1SEMjHjFrmuHmcDuXLhA1jqSPkxjxRig6tZBhoBx5UrLI1kLluC0JmcSaZvoyPHUCpKn4Y17OLWTDa7H9WKDo58YOkA7QE2lsuB3GhhO1je5YbBeTaLfHh3psadwBUhT3t1zeMynftY5u5yDVZeC1G7jUsJ9QDcmUvAOz3fVWD0cRuKo0F8cw49HC70ZXt3tcpCC+SI+Eo5W+hIx36g1BPTXaWe7xT27HuTGa6aiOh07fWB3hKgvaoDxm1Ee2MO/Q4qQgvHs131jI9Nj27x8YIICa5+A8WqlG1jT3JhNc676FY31oj2OV/p+F9DJxKuA7Xgb8FIw2hC/iSxO2PadxQZFLdDVDizwO2hw70xmutrxoETtj8N4W5/J46BjsPdmRGP4xQc/T3fWi3TT5Xovae5MJuCdc3jUk42Nx/SSukBHhmCINPKg5fmoJmceGZvpRPG8Jo6cDScNq6sxPKvOWIO4zQ7aAd4QR8/B2lk49PEfPkN7lG1PACgf9WaD90ubuVjp52yDGNzXjla4O/SV6Ozac20d6ChVF09E7iumZseD+oKKqbnWnwdW4eZ8YPW1wWp4IIMYqbo6ocSeF+0ObvxUZUXa2gzxTXj7jx24LecEMEHN1TwUrY876WUYaw3Hk+yomaB7czmPb6TXDeM66pCS9gOkA7RjvQcphw5R0pQXTVTYNNJx6eJ21g7lEVF39nP8AqzWnlYSNxQc+AolttTdNQu4jpmHzPDsPxBRNVc2PFVjvXiB/Q4IMnPnXmYR9kdC0ipuhq28SaB/4m9hUTVXbWizxLX+hI0nrwQVSGpeziSSM5Ml7huKlIOFlczi1c+Hnfj+rFFV8F62LHLpJwOURlw/Jioeb5pweC08jgQeg4ILVBeLaLfH5Q+8xp3YKSp72q5vGbC/a0jcVQwQdBx2Z8ECg02C+SUcekjPoyEb2qTp75ID4Sllbsc1w7FjxQcMPMg9mNDTi35rhrbmI2FqmKLhRWw5o6uYDkLsofnxUMCjAQXSkvPr2Zi6KX0o8DzlpG5TNNfFIMPlaRh88cpHU5p3rMknFBtdFe1Ru47J4j525X6CVO0fDmhl4lTGPM75p61zuEQOKDqaCsZJnY9j/AEXA9q98OULlKJuScW/NPK3MerOpmh4U1sOGRVSgAaC7K/Vig6TRlYVRXpV7MzjHJ6TMOtqmqK+V3jqRu2OQjqc1BrXMiylRKK9ihf4QSxbW5Q6WqdoeGtBLxaqPHkcck/mQTyGCRTzskGLHtePuuB3Ferm+YoCSZRlDBwDhyOwO8JWCJBEVfBmkl8JSQO2sb2KGqrtrOf4gxn+W9ze1W84oj50GcVd0VKfBzzs5Achw1+YFQ9Tc7IPBVcZ9KIjrDite5kWA86DOLQudiOJgqZY/uyMa8DnBaVW6+6quYfmGKYcrXZJ6Hd628FGCg5ptHg7VwY/LU0rGjXk4jpbiFE5Y0A9a6uDsNGbYo+vsWmn8NDE/zuYMenSg5i2IZOpbvX3W0EnEa+I8rHHDodiqzaFzbx4CraRySMw62nsQZeB8YpPwVbrRu3tCLREJB/LcD1HAqs1tBJCcJo3x+k0gdOGCBu0IE8iIP5OlFlIFE4asEk/GKIhBApsJZ84fNOojMebDOpij4V1sOaOqmG12Vq15eKhsURPxyILtSXqWgzM50Ug+9Hn6WkblNUl87xh8rRtPKWTFvU5h3rL8UR2INvor3KJ/hGTxHkLQ/rYSepT9Bw3oJeLVR48jiWn8y5ySCg6sgqGvGLHNePukHcV6OHL8dK5PjbkkFpLTqIOB6lMUXCqtiw+TqZQBoBdlD82KDpkIZSQHHN8daU14QKwQScRhzIEYa0CgjykQKGKA8pB4DhgRiOQjEdaCIsHPoxQQlo8DqGfwlNHjyhuB/KqzaF0NG/PFJNCfMQ8fmz8utaEUEGMV1ztS3wNRFKNQc10Z3uCrVo8ArQgzupnuGHGjIf1NOPUujEB1+b486DlGdpY4tkBY4HO14LSNodgUjHoXV1RC2RuS9oe3kcA4dBVbtG76z5sS6ma08sZLD+U4IOdT8YosMVslpXOwnEwVMkZ5HtDwOggqs2hdJWs8G6GYeZxYeh2tBQzhhqSFM2jwVrafwtNK0DWG5Q6W48ihSc+Gg8mtAaJAlBBOWRwlqqXNBO9rfsk5Q6HatiuNl3vTNzVEDJR9phyD0EEFZuiQb5ZN4tBPm+VMTjqlGHXoKtsUjXjKY4Ob9ppBHSFytgnNn18sDsqGR8R+44t0coBwPOg6kykZcsKsq9WtiwEojnb975rs33mDDqVzse9mkkzTtfTu5T89v4m5+kINAjx0peCjbOtqCoBMMzJBhnySM20Y4p8HHHOg9MUC5JD0eIQHigEQAREIFI8UQKIoFYoklwx+PjBDIQLATCuseCbwsMcnpNG/BPSkEZ8UFQr7sLPkziJ0Z/luI6tCrFoXNfwKojzSRg9bSNy1nKQBQcoI2lEiQHlIImtQQHjnQRYIEIA3MQR80g5nDMRsIzqx2Vw6roMA2dz2/Zk+eOvP1qtowelBqtl3waqmn9aJ2P5XDtVwsvh5Qz4Bs4Y77MnzT1rnkoOGPnQdVRyhwxa4EHWM69A9cuUFpTQHGGWSP0XEdWhW2zb0qyPNII5h94ZJ6W9yDd2k68x1hKDlm1lXs00mAnjkhPLhlt6W5x0K42Zb9POMYZ4n+Zrxj0aUEwiIPKm76loIBIB2pcU7XaHA4acCgUcRsRZZGlLJ5URQE2THciJxz4otKGOC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2" name="AutoShape 6" descr="data:image/jpeg;base64,/9j/4AAQSkZJRgABAQAAAQABAAD/2wCEAAkGBxQSEhUUEhQWFRQXFBwaFxcYGBsdHxodGBgYHBwcHCAYHyggHRwlHBwaIjEkJSorLi4uHB8zODMsNygtLisBCgoKBQUFDgUFDisZExkrKysrKysrKysrKysrKysrKysrKysrKysrKysrKysrKysrKysrKysrKysrKysrKysrK//AABEIAKAAoAMBIgACEQEDEQH/xAAcAAAABwEBAAAAAAAAAAAAAAAAAQIEBQYHCAP/xABKEAABAwEDBggJCQYGAwAAAAABAAIDBAUHERIhMUFxsQYyUYGRocHRM0NUYXKCk9LwEyJCRFJikqKyFRdTY4PCFBYjlNPic4Tx/8QAFAEBAAAAAAAAAAAAAAAAAAAAAP/EABQRAQAAAAAAAAAAAAAAAAAAAAD/2gAMAwEAAhEDEQA/AM//AGtUeU1H+4l95AWtUeUVHt5ffTAlGG8nxpQPjatR5TUe3l99D9rVHlNR7eX30wQaUD/9r1HlNR7eX3kP2tUeU1Ht5feTBGTmz4BA+/a9R5TUe3l95D9rVHlNR7eX3l4QUUrxiyKR4OgtY4jpAw5E9obHeXf60dSxv3IHOP5sAg8Da1R5TUe3l95OKSorZXZMUtXI7WGzTHpIdmVjgobOAwdR2k8/aLCMeYJyx1C0YNorTaORpe3cUEa3g1bJ0isH9d/P9NTtFwaqWj/VbasjteTVNYPPpkJPSmhmoNdFaXTJ3pPy1neQ2h0v70FgpLNqYsQyG1BjpxrIj+rEpyYqz+BaB21zBuCqhns3yGv6X96SauytdHXDnd3oLUaasP1au57Tw3LzdQVfktbz2tJ2FVd1XZGfGkrRzu70RrrH101Z0u95BZ3UFX5JVc9sS96Q6gq9VHPz2zOqz/j7E109WPWPvIf42w9cFUOc+8gszbOrPIpOe2JzvXoKKs8hdz2tMqm6usEaYqkH0j7yArbBP0Kj8R70FJxPWiJQOodC9jSvGljxta4diDyXtRU0kz8iFjpH/ZY3E9WhKpJWxuynxCTD6D8oDnwzq3UN6EkLcmOmpY2/Zbi1BCngpX66Sf8ADs5FKWLR1tLnbZYkePpyxPeRsGOA5lINvfm1wQH+o7uXqL35fJYjsmd7qCQ/ztbQ+o4DUPkZOwpJ4fWwNNF0xS9iasvgk10bOaZ3uL2jvfcdNH0Tf9UBm8a1Rpoh7OZIdehaQ00TfwTBe7b4G66WTmlHaF6tvhi1004/qMQMP3s1w00cY9sgb4KsaaSL8UoUqL36c6YKges3vS23r0muOceq09qCGF81RrpIvayD+1K/fZNrpIsf/O7tYpz96VDrEvsh3pYvJs46S7nhQQAvrf5JH/uT/wAaUL6j5Ew/+0f+FWAcO7Ld9Jo2w/8AVKHC2yXfTg54gN7UEA2+ca6HoqQebPEvUXxxfSon80kZ3sCnBbVju+nSc7G9yAnsd2uiPM1BDfvepTpopemE/wD1K/exRHTRzfhgP9ylxQWQ76NGdhHej/y3ZTtEdNzPHvIISwuFFjUuHyLHtd9t0TnO6TirDHeRZ7vHkbY3doVMkujn1VMLtrHjvTSW6msGh8LvWI3hBoreHNnH6zD6w7wvUcJbOd4+lOPLk9oWVTXa2gPoMdskHamc3AO0G/VnHYWncUGyNrbPfofSO9mvQ2fQv8XTO2CM7lhE/BSsbxqSX8GO5R8tkSN41O8bYj3IOhncF6J31WA7GjsXhJwGoDppI+g9i54LAzVkdLV7RWi9uds0jfRleNxQby7gBZ5+r4bHOHavF13FnfwnDZI4LGYOEVU3DJq6j2z+8p3Hwyr26KybncDvB5UGqvuvs8/RmGyU9y8H3U0J0Pnb64O8LOouH9oN+sk+kxh/tTll5dojxsZ2xDsIQXR90VKdFRUDmYd4Xg+6CHVVy87GdmCrkd6lcNIgd/TI3OTpl7dUNMEB53jvQSMlz32az8UOO54TV9z82qsiO2J4/uKJl8EubKo2HZM4b2FO4r4m/So3erKDvaEEc+6Kq1TwH8Y7E1luorhoMDvXPa1WaO96nPGp5287Ducncd6tEdPyzdseO4oKE+660B4qI7JG9oCaS3cWgPqhdsdH7y1KG8izzpmLfSY4J1Fw8oDoqo+ckIGcF59A7S6RnpRnsT6Dh5Z7tFSweliOxc+g+dGUHSUHCSjfxamE+uO1SEMjHjFrmuHmcDuXLhA1jqSPkxjxRig6tZBhoBx5UrLI1kLluC0JmcSaZvoyPHUCpKn4Y17OLWTDa7H9WKDo58YOkA7QE2lsuB3GhhO1je5YbBeTaLfHh3psadwBUhT3t1zeMynftY5u5yDVZeC1G7jUsJ9QDcmUvAOz3fVWD0cRuKo0F8cw49HC70ZXt3tcpCC+SI+Eo5W+hIx36g1BPTXaWe7xT27HuTGa6aiOh07fWB3hKgvaoDxm1Ee2MO/Q4qQgvHs131jI9Nj27x8YIICa5+A8WqlG1jT3JhNc676FY31oj2OV/p+F9DJxKuA7Xgb8FIw2hC/iSxO2PadxQZFLdDVDizwO2hw70xmutrxoETtj8N4W5/J46BjsPdmRGP4xQc/T3fWi3TT5Xovae5MJuCdc3jUk42Nx/SSukBHhmCINPKg5fmoJmceGZvpRPG8Jo6cDScNq6sxPKvOWIO4zQ7aAd4QR8/B2lk49PEfPkN7lG1PACgf9WaD90ubuVjp52yDGNzXjla4O/SV6Ozac20d6ChVF09E7iumZseD+oKKqbnWnwdW4eZ8YPW1wWp4IIMYqbo6ocSeF+0ObvxUZUXa2gzxTXj7jx24LecEMEHN1TwUrY876WUYaw3Hk+yomaB7czmPb6TXDeM66pCS9gOkA7RjvQcphw5R0pQXTVTYNNJx6eJ21g7lEVF39nP8AqzWnlYSNxQc+AolttTdNQu4jpmHzPDsPxBRNVc2PFVjvXiB/Q4IMnPnXmYR9kdC0ipuhq28SaB/4m9hUTVXbWizxLX+hI0nrwQVSGpeziSSM5Ml7huKlIOFlczi1c+Hnfj+rFFV8F62LHLpJwOURlw/Jioeb5pweC08jgQeg4ILVBeLaLfH5Q+8xp3YKSp72q5vGbC/a0jcVQwQdBx2Z8ECg02C+SUcekjPoyEb2qTp75ID4Sllbsc1w7FjxQcMPMg9mNDTi35rhrbmI2FqmKLhRWw5o6uYDkLsofnxUMCjAQXSkvPr2Zi6KX0o8DzlpG5TNNfFIMPlaRh88cpHU5p3rMknFBtdFe1Ru47J4j525X6CVO0fDmhl4lTGPM75p61zuEQOKDqaCsZJnY9j/AEXA9q98OULlKJuScW/NPK3MerOpmh4U1sOGRVSgAaC7K/Vig6TRlYVRXpV7MzjHJ6TMOtqmqK+V3jqRu2OQjqc1BrXMiylRKK9ihf4QSxbW5Q6WqdoeGtBLxaqPHkcck/mQTyGCRTzskGLHtePuuB3Ferm+YoCSZRlDBwDhyOwO8JWCJBEVfBmkl8JSQO2sb2KGqrtrOf4gxn+W9ze1W84oj50GcVd0VKfBzzs5Achw1+YFQ9Tc7IPBVcZ9KIjrDite5kWA86DOLQudiOJgqZY/uyMa8DnBaVW6+6quYfmGKYcrXZJ6Hd628FGCg5ptHg7VwY/LU0rGjXk4jpbiFE5Y0A9a6uDsNGbYo+vsWmn8NDE/zuYMenSg5i2IZOpbvX3W0EnEa+I8rHHDodiqzaFzbx4CraRySMw62nsQZeB8YpPwVbrRu3tCLREJB/LcD1HAqs1tBJCcJo3x+k0gdOGCBu0IE8iIP5OlFlIFE4asEk/GKIhBApsJZ84fNOojMebDOpij4V1sOaOqmG12Vq15eKhsURPxyILtSXqWgzM50Ug+9Hn6WkblNUl87xh8rRtPKWTFvU5h3rL8UR2INvor3KJ/hGTxHkLQ/rYSepT9Bw3oJeLVR48jiWn8y5ySCg6sgqGvGLHNePukHcV6OHL8dK5PjbkkFpLTqIOB6lMUXCqtiw+TqZQBoBdlD82KDpkIZSQHHN8daU14QKwQScRhzIEYa0CgjykQKGKA8pB4DhgRiOQjEdaCIsHPoxQQlo8DqGfwlNHjyhuB/KqzaF0NG/PFJNCfMQ8fmz8utaEUEGMV1ztS3wNRFKNQc10Z3uCrVo8ArQgzupnuGHGjIf1NOPUujEB1+b486DlGdpY4tkBY4HO14LSNodgUjHoXV1RC2RuS9oe3kcA4dBVbtG76z5sS6ma08sZLD+U4IOdT8YosMVslpXOwnEwVMkZ5HtDwOggqs2hdJWs8G6GYeZxYeh2tBQzhhqSFM2jwVrafwtNK0DWG5Q6W48ihSc+Gg8mtAaJAlBBOWRwlqqXNBO9rfsk5Q6HatiuNl3vTNzVEDJR9phyD0EEFZuiQb5ZN4tBPm+VMTjqlGHXoKtsUjXjKY4Ob9ppBHSFytgnNn18sDsqGR8R+44t0coBwPOg6kykZcsKsq9WtiwEojnb975rs33mDDqVzse9mkkzTtfTu5T89v4m5+kINAjx0peCjbOtqCoBMMzJBhnySM20Y4p8HHHOg9MUC5JD0eIQHigEQAREIFI8UQKIoFYoklwx+PjBDIQLATCuseCbwsMcnpNG/BPSkEZ8UFQr7sLPkziJ0Z/luI6tCrFoXNfwKojzSRg9bSNy1nKQBQcoI2lEiQHlIImtQQHjnQRYIEIA3MQR80g5nDMRsIzqx2Vw6roMA2dz2/Zk+eOvP1qtowelBqtl3waqmn9aJ2P5XDtVwsvh5Qz4Bs4Y77MnzT1rnkoOGPnQdVRyhwxa4EHWM69A9cuUFpTQHGGWSP0XEdWhW2zb0qyPNII5h94ZJ6W9yDd2k68x1hKDlm1lXs00mAnjkhPLhlt6W5x0K42Zb9POMYZ4n+Zrxj0aUEwiIPKm76loIBIB2pcU7XaHA4acCgUcRsRZZGlLJ5URQE2THciJxz4otKGOC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4" name="AutoShape 8" descr="data:image/jpeg;base64,/9j/4AAQSkZJRgABAQAAAQABAAD/2wCEAAkGBxQSEhUUEhQWFRQXFBwaFxcYGBsdHxodGBgYHBwcHCAYHyggHRwlHBwaIjEkJSorLi4uHB8zODMsNygtLisBCgoKBQUFDgUFDisZExkrKysrKysrKysrKysrKysrKysrKysrKysrKysrKysrKysrKysrKysrKysrKysrKysrK//AABEIAKAAoAMBIgACEQEDEQH/xAAcAAAABwEBAAAAAAAAAAAAAAAAAQIEBQYHCAP/xABKEAABAwEDBggJCQYGAwAAAAABAAIDBAUHERIhMUFxsQYyUYGRocHRM0NUYXKCk9LwEyJCRFJikqKyFRdTY4PCFBYjlNPic4Tx/8QAFAEBAAAAAAAAAAAAAAAAAAAAAP/EABQRAQAAAAAAAAAAAAAAAAAAAAD/2gAMAwEAAhEDEQA/AM//AGtUeU1H+4l95AWtUeUVHt5ffTAlGG8nxpQPjatR5TUe3l99D9rVHlNR7eX30wQaUD/9r1HlNR7eX3kP2tUeU1Ht5feTBGTmz4BA+/a9R5TUe3l95D9rVHlNR7eX3l4QUUrxiyKR4OgtY4jpAw5E9obHeXf60dSxv3IHOP5sAg8Da1R5TUe3l95OKSorZXZMUtXI7WGzTHpIdmVjgobOAwdR2k8/aLCMeYJyx1C0YNorTaORpe3cUEa3g1bJ0isH9d/P9NTtFwaqWj/VbasjteTVNYPPpkJPSmhmoNdFaXTJ3pPy1neQ2h0v70FgpLNqYsQyG1BjpxrIj+rEpyYqz+BaB21zBuCqhns3yGv6X96SauytdHXDnd3oLUaasP1au57Tw3LzdQVfktbz2tJ2FVd1XZGfGkrRzu70RrrH101Z0u95BZ3UFX5JVc9sS96Q6gq9VHPz2zOqz/j7E109WPWPvIf42w9cFUOc+8gszbOrPIpOe2JzvXoKKs8hdz2tMqm6usEaYqkH0j7yArbBP0Kj8R70FJxPWiJQOodC9jSvGljxta4diDyXtRU0kz8iFjpH/ZY3E9WhKpJWxuynxCTD6D8oDnwzq3UN6EkLcmOmpY2/Zbi1BCngpX66Sf8ADs5FKWLR1tLnbZYkePpyxPeRsGOA5lINvfm1wQH+o7uXqL35fJYjsmd7qCQ/ztbQ+o4DUPkZOwpJ4fWwNNF0xS9iasvgk10bOaZ3uL2jvfcdNH0Tf9UBm8a1Rpoh7OZIdehaQ00TfwTBe7b4G66WTmlHaF6tvhi1004/qMQMP3s1w00cY9sgb4KsaaSL8UoUqL36c6YKges3vS23r0muOceq09qCGF81RrpIvayD+1K/fZNrpIsf/O7tYpz96VDrEvsh3pYvJs46S7nhQQAvrf5JH/uT/wAaUL6j5Ew/+0f+FWAcO7Ld9Jo2w/8AVKHC2yXfTg54gN7UEA2+ca6HoqQebPEvUXxxfSon80kZ3sCnBbVju+nSc7G9yAnsd2uiPM1BDfvepTpopemE/wD1K/exRHTRzfhgP9ylxQWQ76NGdhHej/y3ZTtEdNzPHvIISwuFFjUuHyLHtd9t0TnO6TirDHeRZ7vHkbY3doVMkujn1VMLtrHjvTSW6msGh8LvWI3hBoreHNnH6zD6w7wvUcJbOd4+lOPLk9oWVTXa2gPoMdskHamc3AO0G/VnHYWncUGyNrbPfofSO9mvQ2fQv8XTO2CM7lhE/BSsbxqSX8GO5R8tkSN41O8bYj3IOhncF6J31WA7GjsXhJwGoDppI+g9i54LAzVkdLV7RWi9uds0jfRleNxQby7gBZ5+r4bHOHavF13FnfwnDZI4LGYOEVU3DJq6j2z+8p3Hwyr26KybncDvB5UGqvuvs8/RmGyU9y8H3U0J0Pnb64O8LOouH9oN+sk+kxh/tTll5dojxsZ2xDsIQXR90VKdFRUDmYd4Xg+6CHVVy87GdmCrkd6lcNIgd/TI3OTpl7dUNMEB53jvQSMlz32az8UOO54TV9z82qsiO2J4/uKJl8EubKo2HZM4b2FO4r4m/So3erKDvaEEc+6Kq1TwH8Y7E1luorhoMDvXPa1WaO96nPGp5287Ducncd6tEdPyzdseO4oKE+660B4qI7JG9oCaS3cWgPqhdsdH7y1KG8izzpmLfSY4J1Fw8oDoqo+ckIGcF59A7S6RnpRnsT6Dh5Z7tFSweliOxc+g+dGUHSUHCSjfxamE+uO1SEMjHjFrmuHmcDuXLhA1jqSPkxjxRig6tZBhoBx5UrLI1kLluC0JmcSaZvoyPHUCpKn4Y17OLWTDa7H9WKDo58YOkA7QE2lsuB3GhhO1je5YbBeTaLfHh3psadwBUhT3t1zeMynftY5u5yDVZeC1G7jUsJ9QDcmUvAOz3fVWD0cRuKo0F8cw49HC70ZXt3tcpCC+SI+Eo5W+hIx36g1BPTXaWe7xT27HuTGa6aiOh07fWB3hKgvaoDxm1Ee2MO/Q4qQgvHs131jI9Nj27x8YIICa5+A8WqlG1jT3JhNc676FY31oj2OV/p+F9DJxKuA7Xgb8FIw2hC/iSxO2PadxQZFLdDVDizwO2hw70xmutrxoETtj8N4W5/J46BjsPdmRGP4xQc/T3fWi3TT5Xovae5MJuCdc3jUk42Nx/SSukBHhmCINPKg5fmoJmceGZvpRPG8Jo6cDScNq6sxPKvOWIO4zQ7aAd4QR8/B2lk49PEfPkN7lG1PACgf9WaD90ubuVjp52yDGNzXjla4O/SV6Ozac20d6ChVF09E7iumZseD+oKKqbnWnwdW4eZ8YPW1wWp4IIMYqbo6ocSeF+0ObvxUZUXa2gzxTXj7jx24LecEMEHN1TwUrY876WUYaw3Hk+yomaB7czmPb6TXDeM66pCS9gOkA7RjvQcphw5R0pQXTVTYNNJx6eJ21g7lEVF39nP8AqzWnlYSNxQc+AolttTdNQu4jpmHzPDsPxBRNVc2PFVjvXiB/Q4IMnPnXmYR9kdC0ipuhq28SaB/4m9hUTVXbWizxLX+hI0nrwQVSGpeziSSM5Ml7huKlIOFlczi1c+Hnfj+rFFV8F62LHLpJwOURlw/Jioeb5pweC08jgQeg4ILVBeLaLfH5Q+8xp3YKSp72q5vGbC/a0jcVQwQdBx2Z8ECg02C+SUcekjPoyEb2qTp75ID4Sllbsc1w7FjxQcMPMg9mNDTi35rhrbmI2FqmKLhRWw5o6uYDkLsofnxUMCjAQXSkvPr2Zi6KX0o8DzlpG5TNNfFIMPlaRh88cpHU5p3rMknFBtdFe1Ru47J4j525X6CVO0fDmhl4lTGPM75p61zuEQOKDqaCsZJnY9j/AEXA9q98OULlKJuScW/NPK3MerOpmh4U1sOGRVSgAaC7K/Vig6TRlYVRXpV7MzjHJ6TMOtqmqK+V3jqRu2OQjqc1BrXMiylRKK9ihf4QSxbW5Q6WqdoeGtBLxaqPHkcck/mQTyGCRTzskGLHtePuuB3Ferm+YoCSZRlDBwDhyOwO8JWCJBEVfBmkl8JSQO2sb2KGqrtrOf4gxn+W9ze1W84oj50GcVd0VKfBzzs5Achw1+YFQ9Tc7IPBVcZ9KIjrDite5kWA86DOLQudiOJgqZY/uyMa8DnBaVW6+6quYfmGKYcrXZJ6Hd628FGCg5ptHg7VwY/LU0rGjXk4jpbiFE5Y0A9a6uDsNGbYo+vsWmn8NDE/zuYMenSg5i2IZOpbvX3W0EnEa+I8rHHDodiqzaFzbx4CraRySMw62nsQZeB8YpPwVbrRu3tCLREJB/LcD1HAqs1tBJCcJo3x+k0gdOGCBu0IE8iIP5OlFlIFE4asEk/GKIhBApsJZ84fNOojMebDOpij4V1sOaOqmG12Vq15eKhsURPxyILtSXqWgzM50Ug+9Hn6WkblNUl87xh8rRtPKWTFvU5h3rL8UR2INvor3KJ/hGTxHkLQ/rYSepT9Bw3oJeLVR48jiWn8y5ySCg6sgqGvGLHNePukHcV6OHL8dK5PjbkkFpLTqIOB6lMUXCqtiw+TqZQBoBdlD82KDpkIZSQHHN8daU14QKwQScRhzIEYa0CgjykQKGKA8pB4DhgRiOQjEdaCIsHPoxQQlo8DqGfwlNHjyhuB/KqzaF0NG/PFJNCfMQ8fmz8utaEUEGMV1ztS3wNRFKNQc10Z3uCrVo8ArQgzupnuGHGjIf1NOPUujEB1+b486DlGdpY4tkBY4HO14LSNodgUjHoXV1RC2RuS9oe3kcA4dBVbtG76z5sS6ma08sZLD+U4IOdT8YosMVslpXOwnEwVMkZ5HtDwOggqs2hdJWs8G6GYeZxYeh2tBQzhhqSFM2jwVrafwtNK0DWG5Q6W48ihSc+Gg8mtAaJAlBBOWRwlqqXNBO9rfsk5Q6HatiuNl3vTNzVEDJR9phyD0EEFZuiQb5ZN4tBPm+VMTjqlGHXoKtsUjXjKY4Ob9ppBHSFytgnNn18sDsqGR8R+44t0coBwPOg6kykZcsKsq9WtiwEojnb975rs33mDDqVzse9mkkzTtfTu5T89v4m5+kINAjx0peCjbOtqCoBMMzJBhnySM20Y4p8HHHOg9MUC5JD0eIQHigEQAREIFI8UQKIoFYoklwx+PjBDIQLATCuseCbwsMcnpNG/BPSkEZ8UFQr7sLPkziJ0Z/luI6tCrFoXNfwKojzSRg9bSNy1nKQBQcoI2lEiQHlIImtQQHjnQRYIEIA3MQR80g5nDMRsIzqx2Vw6roMA2dz2/Zk+eOvP1qtowelBqtl3waqmn9aJ2P5XDtVwsvh5Qz4Bs4Y77MnzT1rnkoOGPnQdVRyhwxa4EHWM69A9cuUFpTQHGGWSP0XEdWhW2zb0qyPNII5h94ZJ6W9yDd2k68x1hKDlm1lXs00mAnjkhPLhlt6W5x0K42Zb9POMYZ4n+Zrxj0aUEwiIPKm76loIBIB2pcU7XaHA4acCgUcRsRZZGlLJ5URQE2THciJxz4otKGOC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6" name="AutoShape 10" descr="data:image/jpeg;base64,/9j/4AAQSkZJRgABAQAAAQABAAD/2wCEAAkGBxQSEhUUEhQWFRQXFBwaFxcYGBsdHxodGBgYHBwcHCAYHyggHRwlHBwaIjEkJSorLi4uHB8zODMsNygtLisBCgoKBQUFDgUFDisZExkrKysrKysrKysrKysrKysrKysrKysrKysrKysrKysrKysrKysrKysrKysrKysrKysrK//AABEIAKAAoAMBIgACEQEDEQH/xAAcAAAABwEBAAAAAAAAAAAAAAAAAQIEBQYHCAP/xABKEAABAwEDBggJCQYGAwAAAAABAAIDBAUHERIhMUFxsQYyUYGRocHRM0NUYXKCk9LwEyJCRFJikqKyFRdTY4PCFBYjlNPic4Tx/8QAFAEBAAAAAAAAAAAAAAAAAAAAAP/EABQRAQAAAAAAAAAAAAAAAAAAAAD/2gAMAwEAAhEDEQA/AM//AGtUeU1H+4l95AWtUeUVHt5ffTAlGG8nxpQPjatR5TUe3l99D9rVHlNR7eX30wQaUD/9r1HlNR7eX3kP2tUeU1Ht5feTBGTmz4BA+/a9R5TUe3l95D9rVHlNR7eX3l4QUUrxiyKR4OgtY4jpAw5E9obHeXf60dSxv3IHOP5sAg8Da1R5TUe3l95OKSorZXZMUtXI7WGzTHpIdmVjgobOAwdR2k8/aLCMeYJyx1C0YNorTaORpe3cUEa3g1bJ0isH9d/P9NTtFwaqWj/VbasjteTVNYPPpkJPSmhmoNdFaXTJ3pPy1neQ2h0v70FgpLNqYsQyG1BjpxrIj+rEpyYqz+BaB21zBuCqhns3yGv6X96SauytdHXDnd3oLUaasP1au57Tw3LzdQVfktbz2tJ2FVd1XZGfGkrRzu70RrrH101Z0u95BZ3UFX5JVc9sS96Q6gq9VHPz2zOqz/j7E109WPWPvIf42w9cFUOc+8gszbOrPIpOe2JzvXoKKs8hdz2tMqm6usEaYqkH0j7yArbBP0Kj8R70FJxPWiJQOodC9jSvGljxta4diDyXtRU0kz8iFjpH/ZY3E9WhKpJWxuynxCTD6D8oDnwzq3UN6EkLcmOmpY2/Zbi1BCngpX66Sf8ADs5FKWLR1tLnbZYkePpyxPeRsGOA5lINvfm1wQH+o7uXqL35fJYjsmd7qCQ/ztbQ+o4DUPkZOwpJ4fWwNNF0xS9iasvgk10bOaZ3uL2jvfcdNH0Tf9UBm8a1Rpoh7OZIdehaQ00TfwTBe7b4G66WTmlHaF6tvhi1004/qMQMP3s1w00cY9sgb4KsaaSL8UoUqL36c6YKges3vS23r0muOceq09qCGF81RrpIvayD+1K/fZNrpIsf/O7tYpz96VDrEvsh3pYvJs46S7nhQQAvrf5JH/uT/wAaUL6j5Ew/+0f+FWAcO7Ld9Jo2w/8AVKHC2yXfTg54gN7UEA2+ca6HoqQebPEvUXxxfSon80kZ3sCnBbVju+nSc7G9yAnsd2uiPM1BDfvepTpopemE/wD1K/exRHTRzfhgP9ylxQWQ76NGdhHej/y3ZTtEdNzPHvIISwuFFjUuHyLHtd9t0TnO6TirDHeRZ7vHkbY3doVMkujn1VMLtrHjvTSW6msGh8LvWI3hBoreHNnH6zD6w7wvUcJbOd4+lOPLk9oWVTXa2gPoMdskHamc3AO0G/VnHYWncUGyNrbPfofSO9mvQ2fQv8XTO2CM7lhE/BSsbxqSX8GO5R8tkSN41O8bYj3IOhncF6J31WA7GjsXhJwGoDppI+g9i54LAzVkdLV7RWi9uds0jfRleNxQby7gBZ5+r4bHOHavF13FnfwnDZI4LGYOEVU3DJq6j2z+8p3Hwyr26KybncDvB5UGqvuvs8/RmGyU9y8H3U0J0Pnb64O8LOouH9oN+sk+kxh/tTll5dojxsZ2xDsIQXR90VKdFRUDmYd4Xg+6CHVVy87GdmCrkd6lcNIgd/TI3OTpl7dUNMEB53jvQSMlz32az8UOO54TV9z82qsiO2J4/uKJl8EubKo2HZM4b2FO4r4m/So3erKDvaEEc+6Kq1TwH8Y7E1luorhoMDvXPa1WaO96nPGp5287Ducncd6tEdPyzdseO4oKE+660B4qI7JG9oCaS3cWgPqhdsdH7y1KG8izzpmLfSY4J1Fw8oDoqo+ckIGcF59A7S6RnpRnsT6Dh5Z7tFSweliOxc+g+dGUHSUHCSjfxamE+uO1SEMjHjFrmuHmcDuXLhA1jqSPkxjxRig6tZBhoBx5UrLI1kLluC0JmcSaZvoyPHUCpKn4Y17OLWTDa7H9WKDo58YOkA7QE2lsuB3GhhO1je5YbBeTaLfHh3psadwBUhT3t1zeMynftY5u5yDVZeC1G7jUsJ9QDcmUvAOz3fVWD0cRuKo0F8cw49HC70ZXt3tcpCC+SI+Eo5W+hIx36g1BPTXaWe7xT27HuTGa6aiOh07fWB3hKgvaoDxm1Ee2MO/Q4qQgvHs131jI9Nj27x8YIICa5+A8WqlG1jT3JhNc676FY31oj2OV/p+F9DJxKuA7Xgb8FIw2hC/iSxO2PadxQZFLdDVDizwO2hw70xmutrxoETtj8N4W5/J46BjsPdmRGP4xQc/T3fWi3TT5Xovae5MJuCdc3jUk42Nx/SSukBHhmCINPKg5fmoJmceGZvpRPG8Jo6cDScNq6sxPKvOWIO4zQ7aAd4QR8/B2lk49PEfPkN7lG1PACgf9WaD90ubuVjp52yDGNzXjla4O/SV6Ozac20d6ChVF09E7iumZseD+oKKqbnWnwdW4eZ8YPW1wWp4IIMYqbo6ocSeF+0ObvxUZUXa2gzxTXj7jx24LecEMEHN1TwUrY876WUYaw3Hk+yomaB7czmPb6TXDeM66pCS9gOkA7RjvQcphw5R0pQXTVTYNNJx6eJ21g7lEVF39nP8AqzWnlYSNxQc+AolttTdNQu4jpmHzPDsPxBRNVc2PFVjvXiB/Q4IMnPnXmYR9kdC0ipuhq28SaB/4m9hUTVXbWizxLX+hI0nrwQVSGpeziSSM5Ml7huKlIOFlczi1c+Hnfj+rFFV8F62LHLpJwOURlw/Jioeb5pweC08jgQeg4ILVBeLaLfH5Q+8xp3YKSp72q5vGbC/a0jcVQwQdBx2Z8ECg02C+SUcekjPoyEb2qTp75ID4Sllbsc1w7FjxQcMPMg9mNDTi35rhrbmI2FqmKLhRWw5o6uYDkLsofnxUMCjAQXSkvPr2Zi6KX0o8DzlpG5TNNfFIMPlaRh88cpHU5p3rMknFBtdFe1Ru47J4j525X6CVO0fDmhl4lTGPM75p61zuEQOKDqaCsZJnY9j/AEXA9q98OULlKJuScW/NPK3MerOpmh4U1sOGRVSgAaC7K/Vig6TRlYVRXpV7MzjHJ6TMOtqmqK+V3jqRu2OQjqc1BrXMiylRKK9ihf4QSxbW5Q6WqdoeGtBLxaqPHkcck/mQTyGCRTzskGLHtePuuB3Ferm+YoCSZRlDBwDhyOwO8JWCJBEVfBmkl8JSQO2sb2KGqrtrOf4gxn+W9ze1W84oj50GcVd0VKfBzzs5Achw1+YFQ9Tc7IPBVcZ9KIjrDite5kWA86DOLQudiOJgqZY/uyMa8DnBaVW6+6quYfmGKYcrXZJ6Hd628FGCg5ptHg7VwY/LU0rGjXk4jpbiFE5Y0A9a6uDsNGbYo+vsWmn8NDE/zuYMenSg5i2IZOpbvX3W0EnEa+I8rHHDodiqzaFzbx4CraRySMw62nsQZeB8YpPwVbrRu3tCLREJB/LcD1HAqs1tBJCcJo3x+k0gdOGCBu0IE8iIP5OlFlIFE4asEk/GKIhBApsJZ84fNOojMebDOpij4V1sOaOqmG12Vq15eKhsURPxyILtSXqWgzM50Ug+9Hn6WkblNUl87xh8rRtPKWTFvU5h3rL8UR2INvor3KJ/hGTxHkLQ/rYSepT9Bw3oJeLVR48jiWn8y5ySCg6sgqGvGLHNePukHcV6OHL8dK5PjbkkFpLTqIOB6lMUXCqtiw+TqZQBoBdlD82KDpkIZSQHHN8daU14QKwQScRhzIEYa0CgjykQKGKA8pB4DhgRiOQjEdaCIsHPoxQQlo8DqGfwlNHjyhuB/KqzaF0NG/PFJNCfMQ8fmz8utaEUEGMV1ztS3wNRFKNQc10Z3uCrVo8ArQgzupnuGHGjIf1NOPUujEB1+b486DlGdpY4tkBY4HO14LSNodgUjHoXV1RC2RuS9oe3kcA4dBVbtG76z5sS6ma08sZLD+U4IOdT8YosMVslpXOwnEwVMkZ5HtDwOggqs2hdJWs8G6GYeZxYeh2tBQzhhqSFM2jwVrafwtNK0DWG5Q6W48ihSc+Gg8mtAaJAlBBOWRwlqqXNBO9rfsk5Q6HatiuNl3vTNzVEDJR9phyD0EEFZuiQb5ZN4tBPm+VMTjqlGHXoKtsUjXjKY4Ob9ppBHSFytgnNn18sDsqGR8R+44t0coBwPOg6kykZcsKsq9WtiwEojnb975rs33mDDqVzse9mkkzTtfTu5T89v4m5+kINAjx0peCjbOtqCoBMMzJBhnySM20Y4p8HHHOg9MUC5JD0eIQHigEQAREIFI8UQKIoFYoklwx+PjBDIQLATCuseCbwsMcnpNG/BPSkEZ8UFQr7sLPkziJ0Z/luI6tCrFoXNfwKojzSRg9bSNy1nKQBQcoI2lEiQHlIImtQQHjnQRYIEIA3MQR80g5nDMRsIzqx2Vw6roMA2dz2/Zk+eOvP1qtowelBqtl3waqmn9aJ2P5XDtVwsvh5Qz4Bs4Y77MnzT1rnkoOGPnQdVRyhwxa4EHWM69A9cuUFpTQHGGWSP0XEdWhW2zb0qyPNII5h94ZJ6W9yDd2k68x1hKDlm1lXs00mAnjkhPLhlt6W5x0K42Zb9POMYZ4n+Zrxj0aUEwiIPKm76loIBIB2pcU7XaHA4acCgUcRsRZZGlLJ5URQE2THciJxz4otKGOC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8" name="AutoShape 12" descr="data:image/jpeg;base64,/9j/4AAQSkZJRgABAQAAAQABAAD/2wCEAAkGBxQSEhUUEhQWFRQXFBwaFxcYGBsdHxodGBgYHBwcHCAYHyggHRwlHBwaIjEkJSorLi4uHB8zODMsNygtLisBCgoKBQUFDgUFDisZExkrKysrKysrKysrKysrKysrKysrKysrKysrKysrKysrKysrKysrKysrKysrKysrKysrK//AABEIAKAAoAMBIgACEQEDEQH/xAAcAAAABwEBAAAAAAAAAAAAAAAAAQIEBQYHCAP/xABKEAABAwEDBggJCQYGAwAAAAABAAIDBAUHERIhMUFxsQYyUYGRocHRM0NUYXKCk9LwEyJCRFJikqKyFRdTY4PCFBYjlNPic4Tx/8QAFAEBAAAAAAAAAAAAAAAAAAAAAP/EABQRAQAAAAAAAAAAAAAAAAAAAAD/2gAMAwEAAhEDEQA/AM//AGtUeU1H+4l95AWtUeUVHt5ffTAlGG8nxpQPjatR5TUe3l99D9rVHlNR7eX30wQaUD/9r1HlNR7eX3kP2tUeU1Ht5feTBGTmz4BA+/a9R5TUe3l95D9rVHlNR7eX3l4QUUrxiyKR4OgtY4jpAw5E9obHeXf60dSxv3IHOP5sAg8Da1R5TUe3l95OKSorZXZMUtXI7WGzTHpIdmVjgobOAwdR2k8/aLCMeYJyx1C0YNorTaORpe3cUEa3g1bJ0isH9d/P9NTtFwaqWj/VbasjteTVNYPPpkJPSmhmoNdFaXTJ3pPy1neQ2h0v70FgpLNqYsQyG1BjpxrIj+rEpyYqz+BaB21zBuCqhns3yGv6X96SauytdHXDnd3oLUaasP1au57Tw3LzdQVfktbz2tJ2FVd1XZGfGkrRzu70RrrH101Z0u95BZ3UFX5JVc9sS96Q6gq9VHPz2zOqz/j7E109WPWPvIf42w9cFUOc+8gszbOrPIpOe2JzvXoKKs8hdz2tMqm6usEaYqkH0j7yArbBP0Kj8R70FJxPWiJQOodC9jSvGljxta4diDyXtRU0kz8iFjpH/ZY3E9WhKpJWxuynxCTD6D8oDnwzq3UN6EkLcmOmpY2/Zbi1BCngpX66Sf8ADs5FKWLR1tLnbZYkePpyxPeRsGOA5lINvfm1wQH+o7uXqL35fJYjsmd7qCQ/ztbQ+o4DUPkZOwpJ4fWwNNF0xS9iasvgk10bOaZ3uL2jvfcdNH0Tf9UBm8a1Rpoh7OZIdehaQ00TfwTBe7b4G66WTmlHaF6tvhi1004/qMQMP3s1w00cY9sgb4KsaaSL8UoUqL36c6YKges3vS23r0muOceq09qCGF81RrpIvayD+1K/fZNrpIsf/O7tYpz96VDrEvsh3pYvJs46S7nhQQAvrf5JH/uT/wAaUL6j5Ew/+0f+FWAcO7Ld9Jo2w/8AVKHC2yXfTg54gN7UEA2+ca6HoqQebPEvUXxxfSon80kZ3sCnBbVju+nSc7G9yAnsd2uiPM1BDfvepTpopemE/wD1K/exRHTRzfhgP9ylxQWQ76NGdhHej/y3ZTtEdNzPHvIISwuFFjUuHyLHtd9t0TnO6TirDHeRZ7vHkbY3doVMkujn1VMLtrHjvTSW6msGh8LvWI3hBoreHNnH6zD6w7wvUcJbOd4+lOPLk9oWVTXa2gPoMdskHamc3AO0G/VnHYWncUGyNrbPfofSO9mvQ2fQv8XTO2CM7lhE/BSsbxqSX8GO5R8tkSN41O8bYj3IOhncF6J31WA7GjsXhJwGoDppI+g9i54LAzVkdLV7RWi9uds0jfRleNxQby7gBZ5+r4bHOHavF13FnfwnDZI4LGYOEVU3DJq6j2z+8p3Hwyr26KybncDvB5UGqvuvs8/RmGyU9y8H3U0J0Pnb64O8LOouH9oN+sk+kxh/tTll5dojxsZ2xDsIQXR90VKdFRUDmYd4Xg+6CHVVy87GdmCrkd6lcNIgd/TI3OTpl7dUNMEB53jvQSMlz32az8UOO54TV9z82qsiO2J4/uKJl8EubKo2HZM4b2FO4r4m/So3erKDvaEEc+6Kq1TwH8Y7E1luorhoMDvXPa1WaO96nPGp5287Ducncd6tEdPyzdseO4oKE+660B4qI7JG9oCaS3cWgPqhdsdH7y1KG8izzpmLfSY4J1Fw8oDoqo+ckIGcF59A7S6RnpRnsT6Dh5Z7tFSweliOxc+g+dGUHSUHCSjfxamE+uO1SEMjHjFrmuHmcDuXLhA1jqSPkxjxRig6tZBhoBx5UrLI1kLluC0JmcSaZvoyPHUCpKn4Y17OLWTDa7H9WKDo58YOkA7QE2lsuB3GhhO1je5YbBeTaLfHh3psadwBUhT3t1zeMynftY5u5yDVZeC1G7jUsJ9QDcmUvAOz3fVWD0cRuKo0F8cw49HC70ZXt3tcpCC+SI+Eo5W+hIx36g1BPTXaWe7xT27HuTGa6aiOh07fWB3hKgvaoDxm1Ee2MO/Q4qQgvHs131jI9Nj27x8YIICa5+A8WqlG1jT3JhNc676FY31oj2OV/p+F9DJxKuA7Xgb8FIw2hC/iSxO2PadxQZFLdDVDizwO2hw70xmutrxoETtj8N4W5/J46BjsPdmRGP4xQc/T3fWi3TT5Xovae5MJuCdc3jUk42Nx/SSukBHhmCINPKg5fmoJmceGZvpRPG8Jo6cDScNq6sxPKvOWIO4zQ7aAd4QR8/B2lk49PEfPkN7lG1PACgf9WaD90ubuVjp52yDGNzXjla4O/SV6Ozac20d6ChVF09E7iumZseD+oKKqbnWnwdW4eZ8YPW1wWp4IIMYqbo6ocSeF+0ObvxUZUXa2gzxTXj7jx24LecEMEHN1TwUrY876WUYaw3Hk+yomaB7czmPb6TXDeM66pCS9gOkA7RjvQcphw5R0pQXTVTYNNJx6eJ21g7lEVF39nP8AqzWnlYSNxQc+AolttTdNQu4jpmHzPDsPxBRNVc2PFVjvXiB/Q4IMnPnXmYR9kdC0ipuhq28SaB/4m9hUTVXbWizxLX+hI0nrwQVSGpeziSSM5Ml7huKlIOFlczi1c+Hnfj+rFFV8F62LHLpJwOURlw/Jioeb5pweC08jgQeg4ILVBeLaLfH5Q+8xp3YKSp72q5vGbC/a0jcVQwQdBx2Z8ECg02C+SUcekjPoyEb2qTp75ID4Sllbsc1w7FjxQcMPMg9mNDTi35rhrbmI2FqmKLhRWw5o6uYDkLsofnxUMCjAQXSkvPr2Zi6KX0o8DzlpG5TNNfFIMPlaRh88cpHU5p3rMknFBtdFe1Ru47J4j525X6CVO0fDmhl4lTGPM75p61zuEQOKDqaCsZJnY9j/AEXA9q98OULlKJuScW/NPK3MerOpmh4U1sOGRVSgAaC7K/Vig6TRlYVRXpV7MzjHJ6TMOtqmqK+V3jqRu2OQjqc1BrXMiylRKK9ihf4QSxbW5Q6WqdoeGtBLxaqPHkcck/mQTyGCRTzskGLHtePuuB3Ferm+YoCSZRlDBwDhyOwO8JWCJBEVfBmkl8JSQO2sb2KGqrtrOf4gxn+W9ze1W84oj50GcVd0VKfBzzs5Achw1+YFQ9Tc7IPBVcZ9KIjrDite5kWA86DOLQudiOJgqZY/uyMa8DnBaVW6+6quYfmGKYcrXZJ6Hd628FGCg5ptHg7VwY/LU0rGjXk4jpbiFE5Y0A9a6uDsNGbYo+vsWmn8NDE/zuYMenSg5i2IZOpbvX3W0EnEa+I8rHHDodiqzaFzbx4CraRySMw62nsQZeB8YpPwVbrRu3tCLREJB/LcD1HAqs1tBJCcJo3x+k0gdOGCBu0IE8iIP5OlFlIFE4asEk/GKIhBApsJZ84fNOojMebDOpij4V1sOaOqmG12Vq15eKhsURPxyILtSXqWgzM50Ug+9Hn6WkblNUl87xh8rRtPKWTFvU5h3rL8UR2INvor3KJ/hGTxHkLQ/rYSepT9Bw3oJeLVR48jiWn8y5ySCg6sgqGvGLHNePukHcV6OHL8dK5PjbkkFpLTqIOB6lMUXCqtiw+TqZQBoBdlD82KDpkIZSQHHN8daU14QKwQScRhzIEYa0CgjykQKGKA8pB4DhgRiOQjEdaCIsHPoxQQlo8DqGfwlNHjyhuB/KqzaF0NG/PFJNCfMQ8fmz8utaEUEGMV1ztS3wNRFKNQc10Z3uCrVo8ArQgzupnuGHGjIf1NOPUujEB1+b486DlGdpY4tkBY4HO14LSNodgUjHoXV1RC2RuS9oe3kcA4dBVbtG76z5sS6ma08sZLD+U4IOdT8YosMVslpXOwnEwVMkZ5HtDwOggqs2hdJWs8G6GYeZxYeh2tBQzhhqSFM2jwVrafwtNK0DWG5Q6W48ihSc+Gg8mtAaJAlBBOWRwlqqXNBO9rfsk5Q6HatiuNl3vTNzVEDJR9phyD0EEFZuiQb5ZN4tBPm+VMTjqlGHXoKtsUjXjKY4Ob9ppBHSFytgnNn18sDsqGR8R+44t0coBwPOg6kykZcsKsq9WtiwEojnb975rs33mDDqVzse9mkkzTtfTu5T89v4m5+kINAjx0peCjbOtqCoBMMzJBhnySM20Y4p8HHHOg9MUC5JD0eIQHigEQAREIFI8UQKIoFYoklwx+PjBDIQLATCuseCbwsMcnpNG/BPSkEZ8UFQr7sLPkziJ0Z/luI6tCrFoXNfwKojzSRg9bSNy1nKQBQcoI2lEiQHlIImtQQHjnQRYIEIA3MQR80g5nDMRsIzqx2Vw6roMA2dz2/Zk+eOvP1qtowelBqtl3waqmn9aJ2P5XDtVwsvh5Qz4Bs4Y77MnzT1rnkoOGPnQdVRyhwxa4EHWM69A9cuUFpTQHGGWSP0XEdWhW2zb0qyPNII5h94ZJ6W9yDd2k68x1hKDlm1lXs00mAnjkhPLhlt6W5x0K42Zb9POMYZ4n+Zrxj0aUEwiIPKm76loIBIB2pcU7XaHA4acCgUcRsRZZGlLJ5URQE2THciJxz4otKGOC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70" name="AutoShape 14" descr="Картинки по запросу фото дорожной зеб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72" name="AutoShape 16" descr="Картинки по запросу фото дорожной зеб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74" name="Picture 18" descr="http://fedpress.ru/sites/fedpress/files/stenina-olga/news/x_d2eac8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429000"/>
            <a:ext cx="3643338" cy="242680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23528" y="1124744"/>
            <a:ext cx="345638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Машины мчат, как на пожар!</a:t>
            </a:r>
            <a:b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Чудесно, что есть тротуар!</a:t>
            </a:r>
            <a:b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По тротуару без забот</a:t>
            </a:r>
            <a:b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Шагает бодро пешеход</a:t>
            </a:r>
            <a:b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В трубу он весело трубит:</a:t>
            </a:r>
            <a:b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“Сюда машинам путь закрыт!”.</a:t>
            </a:r>
            <a:b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Машина едет еле-еле,</a:t>
            </a:r>
            <a:b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Мы перейти шоссе хотели</a:t>
            </a:r>
            <a:b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Но зарычал вдруг ягуар:</a:t>
            </a:r>
            <a:b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Скорей назад на тротуар!</a:t>
            </a:r>
            <a:b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Машина может заслонить</a:t>
            </a:r>
            <a:b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Того, кто мчится во всю прыть!</a:t>
            </a:r>
            <a:b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Машину пропустите</a:t>
            </a:r>
            <a:b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</a:rPr>
              <a:t>И лишь потом идите!</a:t>
            </a:r>
            <a:endParaRPr lang="ru-RU" sz="20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5122" name="Picture 2" descr="C:\Users\Наталья\Desktop\поход в библиотеку\DSCN26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1500174"/>
            <a:ext cx="4986887" cy="374046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0"/>
            <a:ext cx="7772400" cy="1008111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7030A0"/>
                </a:solidFill>
                <a:latin typeface="Monotype Corsiva" pitchFamily="66" charset="0"/>
              </a:rPr>
              <a:t>Работа с родителями</a:t>
            </a:r>
            <a:endParaRPr lang="ru-RU" sz="5400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24" y="857232"/>
            <a:ext cx="7192888" cy="108012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Конкурс  детских  рисунков</a:t>
            </a:r>
          </a:p>
          <a:p>
            <a:pPr>
              <a:spcBef>
                <a:spcPts val="0"/>
              </a:spcBef>
            </a:pPr>
            <a:r>
              <a:rPr lang="ru-RU" sz="2800" b="1" dirty="0" smtClean="0">
                <a:solidFill>
                  <a:srgbClr val="FF0066"/>
                </a:solidFill>
                <a:latin typeface="Monotype Corsiva" pitchFamily="66" charset="0"/>
              </a:rPr>
              <a:t>«Дорожная азбука»</a:t>
            </a:r>
          </a:p>
          <a:p>
            <a:pPr algn="l">
              <a:spcBef>
                <a:spcPts val="0"/>
              </a:spcBef>
            </a:pPr>
            <a:r>
              <a:rPr lang="ru-RU" sz="2800" b="1" dirty="0" smtClean="0">
                <a:solidFill>
                  <a:srgbClr val="0070C0"/>
                </a:solidFill>
                <a:latin typeface="Monotype Corsiva" pitchFamily="66" charset="0"/>
              </a:rPr>
              <a:t>    </a:t>
            </a:r>
            <a:endParaRPr lang="ru-RU" sz="2800" b="1" dirty="0">
              <a:solidFill>
                <a:srgbClr val="0070C0"/>
              </a:solidFill>
              <a:latin typeface="Monotype Corsiva" pitchFamily="66" charset="0"/>
            </a:endParaRPr>
          </a:p>
        </p:txBody>
      </p:sp>
      <p:pic>
        <p:nvPicPr>
          <p:cNvPr id="17410" name="Picture 2" descr="http://www.100-bal.ru/pars_docs/refs/40/39030/39030_html_51582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785926"/>
            <a:ext cx="3048000" cy="2286001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17412" name="Picture 4" descr="http://arzritta.ru/konkurs%20risunkov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1928802"/>
            <a:ext cx="2767002" cy="207525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17414" name="Picture 6" descr="https://encrypted-tbn0.gstatic.com/images?q=tbn:ANd9GcTJ6t8tssxrYW2_gNos7lZsWwxcMwb9xVwVJNX3sJixiSY3kxWh2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4214818"/>
            <a:ext cx="3257555" cy="230591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Беседа: </a:t>
            </a:r>
            <a:r>
              <a:rPr lang="ru-RU" b="1" dirty="0" smtClean="0">
                <a:solidFill>
                  <a:srgbClr val="FF0066"/>
                </a:solidFill>
                <a:latin typeface="Monotype Corsiva" pitchFamily="66" charset="0"/>
              </a:rPr>
              <a:t>«Безопасность на дорогах»</a:t>
            </a:r>
            <a:endParaRPr lang="ru-RU" b="1" dirty="0">
              <a:solidFill>
                <a:srgbClr val="FF0066"/>
              </a:solidFill>
              <a:latin typeface="Monotype Corsiva" pitchFamily="66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395536" y="1548859"/>
            <a:ext cx="8352928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 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               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        </a:t>
            </a: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Уважаемые родители!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старшем дошкольном возрасте ребёнок должен усвоить: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Кто является участником дорожного движения, и его обязанности;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термины и понятия правил (велосипед, дорога, дорожное движение, железнодорожный переезд, маршрутное транспортное средство, мопед, мотоцикл, перекрёсток, пешеходный переход), линия тротуаров, проезжая часть, разделительная полоса, регулировщик, транспортное средство, уступите дорогу);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Обязанности пешеходов;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Обязанности пассажиров;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Регулирование дорожного движения;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Сигналы светофора и регулировщика;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Предупредительные сигналы;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Движение через железнодорожные пути;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Движение в жилых зонах;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Перевозка людей;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Особенности движения на велосипеде.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6" name="Picture 6" descr="D:\мама 2\пдд\пдд картинки\переход через дорогу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3356992"/>
            <a:ext cx="3233936" cy="242545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251520" y="14427"/>
            <a:ext cx="8712968" cy="5109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Своими словами, систематически и ненавязчиво знакомьте с правилами, которые должен знать ребёнок.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Методические приёмы обучения ребёнка навыкам безопасного поведения на дороге: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дорожной обстановке обучайте ориентироваться и оценивать дорожную ситуацию;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Разъясняйте необходимость быть внимательным, осторожным и осмотрительным на дороге;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Воспитывайте у ребёнка потребность быть дисциплинированным, вырабатывайте у него положительные привычки в безопасном поведении на дороге;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Разъясняйте необходимость быть постоянно бдительным, на дороге, ноне запугивайте транспортной ситуацией;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Указывайте на ошибки пешеходов и водителей;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Разъясняйте, что такое дорожно-транспортное происшествие (ДТП) и причины их;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Закрепляйте знания безопасного поведения с помощью игр, диафильмов, читайте книги, стихи, загадки с использованием дорожно-транспортных ситуаций;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Используйте прогулки для закрепления и объяснения правил работы светофоров, показывайте дорожные знаки и дорожную разметку, а если регулировщик будет регулировать движение, то поясните его сигналы, чаще обращайтесь к ребёнку с вопросами по дорожной обстановке.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4581128"/>
            <a:ext cx="75608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Помните!</a:t>
            </a:r>
          </a:p>
          <a:p>
            <a:pPr algn="ctr"/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Ребёнок учится законам дорог, беря пример с членов семьи и других взрослых.</a:t>
            </a:r>
          </a:p>
          <a:p>
            <a:pPr algn="ctr"/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жалейте времени на обучение детей поведению на дороге.</a:t>
            </a:r>
          </a:p>
          <a:p>
            <a:pPr algn="ctr"/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Берегите ребёнка!</a:t>
            </a:r>
          </a:p>
          <a:p>
            <a:pPr algn="ctr"/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Старайтесь сделать всё возможное, чтобы оградить его от несчастных случаев на дороге!</a:t>
            </a:r>
            <a:endParaRPr lang="ru-RU" sz="16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"/>
            <a:ext cx="8712968" cy="7232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Рекомендации по формированию навыков поведения на улицах</a:t>
            </a:r>
            <a:endParaRPr lang="ru-RU" sz="1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 Навык переключения на улицу: подходя к дороге, остановитесь, осмотрите улицу в обоих направлениях.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 Навык спокойного, уверенного поведения на улице: уходя из дома, не опаздывайте, выходите заблаговременно, чтобы при спокойной ходьбе иметь запас времени.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 Навык переключения на самоконтроль: умение следить за своим поведением формируется ежедневно под руководством родителей.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 Навык предвидения опасности: ребенок должен видеть своими глазами, что за разными предметами на улице часто скрывается опасность.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Важно чтобы родители были примером для детей в соблюдении правил дорожного движения.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 Не спешите, переходите дорогу размеренным шагом.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 Выходя на проезжую часть дороги, прекратите разговаривать — ребёнок должен привыкнуть, что при переходе дороги нужно сосредоточиться.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 Не переходите дорогу на красный или жёлтый сигнал светофора.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 Переходите дорогу только в местах, обозначенных дорожным знаком «Пешеходный переход».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 Из автобуса, троллейбуса, трамвая, такси выходите первыми. В противном случае ребёнок может упасть или побежать на проезжую часть дороги.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 Привлекайте ребёнка к участию в ваших наблюдениях за обстановкой на дороге: показывайте ему те машины, которые готовятся поворачивать, едут с большой скоростью и т.д.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 Не выходите с ребёнком из-за машины, кустов, не осмотрев предварительно дороги, — это типичная ошибка, и нельзя допускать, чтобы дети её повторяли.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 Не разрешайте детям играть вблизи дорог и на проезжей части улицы.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301608" cy="100811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/>
            </a:r>
            <a:b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/>
            </a:r>
            <a:b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Рекомендации    родителям старших дошкольников</a:t>
            </a:r>
            <a:r>
              <a:rPr lang="ru-RU" b="1" dirty="0" smtClean="0">
                <a:latin typeface="Monotype Corsiva" pitchFamily="66" charset="0"/>
              </a:rPr>
              <a:t/>
            </a:r>
            <a:br>
              <a:rPr lang="ru-RU" b="1" dirty="0" smtClean="0">
                <a:latin typeface="Monotype Corsiva" pitchFamily="66" charset="0"/>
              </a:rPr>
            </a:br>
            <a:r>
              <a:rPr lang="ru-RU" sz="4000" b="1" dirty="0" smtClean="0">
                <a:solidFill>
                  <a:srgbClr val="FF0066"/>
                </a:solidFill>
                <a:latin typeface="Monotype Corsiva" pitchFamily="66" charset="0"/>
              </a:rPr>
              <a:t>«Дисциплина на улице – залог безопасности</a:t>
            </a:r>
            <a:r>
              <a:rPr lang="ru-RU" b="1" dirty="0" smtClean="0">
                <a:latin typeface="Monotype Corsiva" pitchFamily="66" charset="0"/>
              </a:rPr>
              <a:t/>
            </a:r>
            <a:br>
              <a:rPr lang="ru-RU" b="1" dirty="0" smtClean="0">
                <a:latin typeface="Monotype Corsiva" pitchFamily="66" charset="0"/>
              </a:rPr>
            </a:br>
            <a:endParaRPr lang="ru-RU" b="1" dirty="0">
              <a:latin typeface="Monotype Corsiva" pitchFamily="66" charset="0"/>
            </a:endParaRPr>
          </a:p>
        </p:txBody>
      </p:sp>
      <p:pic>
        <p:nvPicPr>
          <p:cNvPr id="9217" name="Picture 1" descr="D:\мама 2\пдд\пдд картинки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276872"/>
            <a:ext cx="1957635" cy="223224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2555776" y="43934"/>
            <a:ext cx="658822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2267745" y="2169150"/>
            <a:ext cx="6624735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Наиболее распространённые причины дорожно-транспортных происшествий: выход на проезжую часть в неустановленном месте перед близко идущим транспортом: мало кто из наших детей имеет привычку останавливаться перед переходом проезжей части, внимательно её осматривать перед переходом проезжей части, внимательно её осматривать с поворотом головы и контролировать ситуацию слева и справа во время движения.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Выход на проезжую часть из-за автобуса, троллейбуса или другого препятствия: наши дети не привыкли идти к пешеходному переходу, выйдя из транспортного средства или осматривать проезжую часть, прежде чем выйти из-за кустарника или сугробов.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Игра на проезжей части: наши дети привыкли, что вся свободная территория - место для игр.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Ходьба по проезжей части: даже при наличии рядом тротуара большая часть детей имеет привычку идти по проезжей части, при этом чаще всего со всевозможными нарушениями.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Никакой злонамеренности в большей части нет. На поведение детей на дороге влияет целый ряд факторов, из которых необходимо подчеркнуть особую значимость возрастных особенностей детей: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179512" y="80918"/>
            <a:ext cx="8712968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Физиологические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Ребёнок до 8 лет ещё плохо распознаёт источник звуков 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(он не всегда может определить направление, откуда доносится шум)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и слышит только те звуки, которые ему интересны.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Поле зрения ребёнка гораздо уже, чем у взрослого, сектор обзора ребёнка намного меньше. В 5-летнем возрасте ребёнок ориентируется на расстоянии до 5 метров. В 6 лет появляется возможность оценить события в 10-метровой зоне, что составляет примерно 1/10 часть поля зрения взрослого человека. Остальные машины слева и справа остаются за ним не замеченными. Он видит только то, что находится напротив. Реакция у ребёнка по сравнению со взрослыми, значительно замедленная. Времени, чтобы отреагировать на опасность, нужно значительно больше. У взрослого пешехода на то, чтобы воспринять обстановку, обдумать её, принять решение и действовать, уходит примерно 1 секунда. Ребёнку требуется для этого 3-4 секунды. Ребёнок не в состоянии на бегу сразу же остановиться, поэтому на сигнал автомобиля он реагирует со значительным опозданием. Даже, чтобы отличить движущуюся машину от стоящей, семилетнему ребёнку требуется до 4 секунд, а взрослому на это нужно лишь четверть секунды. Надёжная ориентация «налево - направо» приобретается не ранее, чем в семилетнем возрасте.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Психологические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дошкольников нет знаний и представлений о видах поступательного движения транспортных средств, т. е. ребёнок убеждён, основываясь на аналогичных движениях из микромира игрушек, что реальные транспортные средства могут останавливаться так же мгновенно, как и игрушечные. Разделение игровых и реальных условий происходит у ребёнка уже в школе постепенно.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Внимание ребёнка сосредоточенно на том, что он делает. Заметив предмет или человека, который привлекает его внимание, ребёнок может устремиться к ним, забыв обо всём на свете. Догнать приятеля, уже перешедшего на другую сторону дороги, или подобрать уже укатившийся мячик для ребёнка гораздо важнее, чем надвигающаяся машина.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Ребёнок не осознаёт ответственности за собственное поведение на дороге. Не прогнозирует, к каким последствиям приведёт его поступок для других участников движения и для него лично. Собственная безопасность в условиях движения, особенно на пешеходных переходах, зачастую им недооценивается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Памятка для родителей-водителей </a:t>
            </a:r>
            <a:r>
              <a:rPr lang="ru-RU" b="1" dirty="0" smtClean="0">
                <a:solidFill>
                  <a:srgbClr val="FF0066"/>
                </a:solidFill>
                <a:latin typeface="Monotype Corsiva" pitchFamily="66" charset="0"/>
              </a:rPr>
              <a:t>"Правила перевозки детей в автомобиле"»</a:t>
            </a:r>
            <a:endParaRPr lang="ru-RU" b="1" dirty="0">
              <a:solidFill>
                <a:srgbClr val="FF0066"/>
              </a:solidFill>
              <a:latin typeface="Monotype Corsiva" pitchFamily="66" charset="0"/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285720" y="1500174"/>
            <a:ext cx="885828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99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Каждый третий ребёнок, ставший жертвой дорожно-транспортного происшествия, находился в качестве пассажира в автомобиле. Это доказывает, как важно соблюдать следующие правила перевозки детей в автомобиле: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99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2500306"/>
            <a:ext cx="85725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Всегда пристегивайтесь ремнями безопасности и объясняйте ребенку, зачем это нужно делать. Если это правило автоматически выполняется вами, то оно будет способствовать формированию у ребенка привычки пристегиваться ремнем безопасности. Ремень безопасности для ребенка должен иметь адаптер по его росту (чтобы ремень не был на уровне шеи).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Дети до 12 лет должны сидеть в специальном детском удерживающем устройстве (кресле) или занимать самые безопасные места в автомобиле: середину и правую часть заднего сиденья.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Прежде чем автомобиль тронется с места, проверьте, хорошо ли закрыты все двери.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Учите ребенка правильному выходу из автомобиля через правую дверь, которая находится со стороны тротуара.</a:t>
            </a:r>
            <a:endParaRPr lang="ru-RU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detsad7usinsk.ucoz.ru/_si/0/316961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81806" cy="6858000"/>
          </a:xfrm>
          <a:prstGeom prst="rect">
            <a:avLst/>
          </a:prstGeom>
          <a:noFill/>
        </p:spPr>
      </p:pic>
      <p:pic>
        <p:nvPicPr>
          <p:cNvPr id="33798" name="Picture 6" descr="http://dskvp1013.mskzapad.ru/images/cms/data/dd-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0"/>
            <a:ext cx="471487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img3.proshkolu.ru/content/media/pic/std/1000000/772000/771463-e35a3a5cdaa1c2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0098" y="0"/>
            <a:ext cx="9644098" cy="6858000"/>
          </a:xfrm>
          <a:prstGeom prst="rect">
            <a:avLst/>
          </a:prstGeom>
          <a:noFill/>
        </p:spPr>
      </p:pic>
      <p:pic>
        <p:nvPicPr>
          <p:cNvPr id="36868" name="Picture 4" descr="https://encrypted-tbn1.gstatic.com/images?q=tbn:ANd9GcSci19-w-1ahWOVIxrrrO8aadTfnea_c2EzzP1Fs40LRdfU1DYbA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714356"/>
            <a:ext cx="7358114" cy="5357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641</TotalTime>
  <Words>1193</Words>
  <Application>Microsoft Office PowerPoint</Application>
  <PresentationFormat>Экран (4:3)</PresentationFormat>
  <Paragraphs>105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Конструирование  «Гаражи для своей машины»</vt:lpstr>
      <vt:lpstr>Сюжетно – ролевая игра «Улица»</vt:lpstr>
      <vt:lpstr>Устраиваем развлечения- всем на удивление!</vt:lpstr>
      <vt:lpstr>Целевая прогулка  «Правила дорожного движения»</vt:lpstr>
      <vt:lpstr>Слайд 7</vt:lpstr>
      <vt:lpstr>Слайд 8</vt:lpstr>
      <vt:lpstr>Работа с родителями</vt:lpstr>
      <vt:lpstr>Беседа: «Безопасность на дорогах»</vt:lpstr>
      <vt:lpstr>Слайд 11</vt:lpstr>
      <vt:lpstr>Слайд 12</vt:lpstr>
      <vt:lpstr>  Рекомендации    родителям старших дошкольников «Дисциплина на улице – залог безопасности </vt:lpstr>
      <vt:lpstr>Слайд 14</vt:lpstr>
      <vt:lpstr>Памятка для родителей-водителей "Правила перевозки детей в автомобиле"»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Наталья</cp:lastModifiedBy>
  <cp:revision>69</cp:revision>
  <dcterms:created xsi:type="dcterms:W3CDTF">2013-09-18T15:39:50Z</dcterms:created>
  <dcterms:modified xsi:type="dcterms:W3CDTF">2014-12-18T19:12:39Z</dcterms:modified>
</cp:coreProperties>
</file>