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30"/>
  </p:notesMasterIdLst>
  <p:sldIdLst>
    <p:sldId id="304" r:id="rId2"/>
    <p:sldId id="311" r:id="rId3"/>
    <p:sldId id="282" r:id="rId4"/>
    <p:sldId id="298" r:id="rId5"/>
    <p:sldId id="264" r:id="rId6"/>
    <p:sldId id="260" r:id="rId7"/>
    <p:sldId id="269" r:id="rId8"/>
    <p:sldId id="291" r:id="rId9"/>
    <p:sldId id="296" r:id="rId10"/>
    <p:sldId id="299" r:id="rId11"/>
    <p:sldId id="292" r:id="rId12"/>
    <p:sldId id="270" r:id="rId13"/>
    <p:sldId id="273" r:id="rId14"/>
    <p:sldId id="275" r:id="rId15"/>
    <p:sldId id="294" r:id="rId16"/>
    <p:sldId id="289" r:id="rId17"/>
    <p:sldId id="272" r:id="rId18"/>
    <p:sldId id="297" r:id="rId19"/>
    <p:sldId id="286" r:id="rId20"/>
    <p:sldId id="288" r:id="rId21"/>
    <p:sldId id="276" r:id="rId22"/>
    <p:sldId id="310" r:id="rId23"/>
    <p:sldId id="295" r:id="rId24"/>
    <p:sldId id="303" r:id="rId25"/>
    <p:sldId id="293" r:id="rId26"/>
    <p:sldId id="307" r:id="rId27"/>
    <p:sldId id="308" r:id="rId28"/>
    <p:sldId id="277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44E467-55F6-44C7-BD79-6DE981F5D51F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3CD570-B288-4DE9-8319-EABB58E66B9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CD570-B288-4DE9-8319-EABB58E66B94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482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B981EFD-682D-43B3-BE90-BF1E27C76CEC}" type="slidenum">
              <a:rPr lang="ru-RU" smtClean="0"/>
              <a:pPr/>
              <a:t>26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hyperlink" Target="http://www.cultinfo.ru/fulltext/1/001/008/028/862.htm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hyperlink" Target="http://www.xumuk.ru/encyklopedia/2/3566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A%D0%BB%D0%B5%D1%82%D0%BA%D0%B0" TargetMode="External"/><Relationship Id="rId2" Type="http://schemas.openxmlformats.org/officeDocument/2006/relationships/hyperlink" Target="https://ru.wikipedia.org/wiki/%D0%A6%D0%B8%D1%82%D0%BE%D0%BF%D0%BB%D0%B0%D0%B7%D0%BC%D0%B0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ru.wikipedia.org/wiki/%D0%9F%D0%B5%D1%87%D0%B5%D0%BD%D1%8C" TargetMode="External"/><Relationship Id="rId4" Type="http://schemas.openxmlformats.org/officeDocument/2006/relationships/hyperlink" Target="https://ru.wikipedia.org/wiki/%D0%9C%D1%8B%D1%88%D1%86%D1%8B" TargetMode="Externa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5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Химия - наука  о веществах</a:t>
            </a:r>
            <a:endParaRPr lang="ru-RU" sz="4800" b="1" dirty="0">
              <a:solidFill>
                <a:srgbClr val="FF0000"/>
              </a:solidFill>
            </a:endParaRPr>
          </a:p>
        </p:txBody>
      </p:sp>
      <p:pic>
        <p:nvPicPr>
          <p:cNvPr id="45058" name="Picture 2" descr="C:\Documents and Settings\Владимир\Мои документы\Мои рисунки\4704969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3" y="1428736"/>
            <a:ext cx="5286411" cy="3863147"/>
          </a:xfrm>
          <a:prstGeom prst="rect">
            <a:avLst/>
          </a:prstGeom>
          <a:noFill/>
        </p:spPr>
      </p:pic>
      <p:pic>
        <p:nvPicPr>
          <p:cNvPr id="4" name="Picture 7" descr="C:\Documents and Settings\Лена\Рабочий стол\Лена\анимация\Предметы\J0076135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-142908" y="2136485"/>
            <a:ext cx="8929718" cy="47215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Documents and Settings\Владимир\Рабочий стол\IMG_0760.JPG"/>
          <p:cNvPicPr/>
          <p:nvPr/>
        </p:nvPicPr>
        <p:blipFill>
          <a:blip r:embed="rId3" cstate="print"/>
          <a:srcRect l="17155" r="12536" b="16145"/>
          <a:stretch>
            <a:fillRect/>
          </a:stretch>
        </p:blipFill>
        <p:spPr bwMode="auto">
          <a:xfrm>
            <a:off x="3714744" y="142852"/>
            <a:ext cx="5214974" cy="4000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Documents and Settings\Владимир\Рабочий стол\IMG_0763.JPG"/>
          <p:cNvPicPr/>
          <p:nvPr/>
        </p:nvPicPr>
        <p:blipFill>
          <a:blip r:embed="rId4" cstate="print"/>
          <a:srcRect l="13480" t="5783" r="5643" b="6747"/>
          <a:stretch>
            <a:fillRect/>
          </a:stretch>
        </p:blipFill>
        <p:spPr bwMode="auto">
          <a:xfrm>
            <a:off x="0" y="142852"/>
            <a:ext cx="4643438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Documents and Settings\Владимир\Рабочий стол\IMG_0769.JPG"/>
          <p:cNvPicPr/>
          <p:nvPr/>
        </p:nvPicPr>
        <p:blipFill>
          <a:blip r:embed="rId5" cstate="print"/>
          <a:srcRect l="9621" t="39381" r="5116"/>
          <a:stretch>
            <a:fillRect/>
          </a:stretch>
        </p:blipFill>
        <p:spPr bwMode="auto">
          <a:xfrm>
            <a:off x="0" y="3786190"/>
            <a:ext cx="4000496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C:\Documents and Settings\Владимир\Рабочий стол\IMG_0772.JPG"/>
          <p:cNvPicPr/>
          <p:nvPr/>
        </p:nvPicPr>
        <p:blipFill>
          <a:blip r:embed="rId6" cstate="print"/>
          <a:srcRect l="9940" t="11084" r="10932" b="7229"/>
          <a:stretch>
            <a:fillRect/>
          </a:stretch>
        </p:blipFill>
        <p:spPr bwMode="auto">
          <a:xfrm>
            <a:off x="4071934" y="4214818"/>
            <a:ext cx="3929090" cy="2643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3999" cy="2285991"/>
          </a:xfrm>
          <a:solidFill>
            <a:srgbClr val="7030A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Понятие об Углеводах.</a:t>
            </a:r>
            <a:br>
              <a:rPr lang="ru-RU" sz="5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Классификация</a:t>
            </a:r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3" y="2714620"/>
            <a:ext cx="5167349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43570" y="4005517"/>
            <a:ext cx="3286148" cy="27096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6525" y="5286388"/>
            <a:ext cx="3649657" cy="157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План урока: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sz="2800" dirty="0" smtClean="0"/>
              <a:t>История открытия углеводов.</a:t>
            </a:r>
          </a:p>
          <a:p>
            <a:pPr lvl="0"/>
            <a:r>
              <a:rPr lang="ru-RU" sz="2800" dirty="0" smtClean="0"/>
              <a:t>Строение молекулы углеводов.</a:t>
            </a:r>
          </a:p>
          <a:p>
            <a:pPr lvl="0"/>
            <a:r>
              <a:rPr lang="ru-RU" sz="2800" dirty="0" smtClean="0"/>
              <a:t>Классификация углеводов.</a:t>
            </a:r>
          </a:p>
          <a:p>
            <a:pPr lvl="0"/>
            <a:r>
              <a:rPr lang="ru-RU" sz="2800" dirty="0" smtClean="0"/>
              <a:t>Характеристика углеводов:</a:t>
            </a:r>
          </a:p>
          <a:p>
            <a:r>
              <a:rPr lang="ru-RU" sz="2400" b="1" dirty="0" smtClean="0"/>
              <a:t>Моносахаридов (глюкоза и фруктоза)</a:t>
            </a:r>
          </a:p>
          <a:p>
            <a:r>
              <a:rPr lang="ru-RU" sz="2400" b="1" dirty="0" smtClean="0"/>
              <a:t>Дисахаридов (сахароза)</a:t>
            </a:r>
          </a:p>
          <a:p>
            <a:r>
              <a:rPr lang="ru-RU" sz="2400" b="1" dirty="0" smtClean="0"/>
              <a:t>Полисахаридов ( крахмал, гликоген и целлюлоза)</a:t>
            </a:r>
          </a:p>
          <a:p>
            <a:endParaRPr lang="ru-RU" sz="2800" dirty="0" smtClean="0"/>
          </a:p>
          <a:p>
            <a:endParaRPr lang="ru-RU" sz="2800" dirty="0" smtClean="0"/>
          </a:p>
          <a:p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pPr algn="ctr" eaLnBrk="1" hangingPunct="1"/>
            <a:r>
              <a:rPr lang="ru-RU" b="1" dirty="0" smtClean="0">
                <a:solidFill>
                  <a:srgbClr val="FF0000"/>
                </a:solidFill>
              </a:rPr>
              <a:t>История открытия углеводов</a:t>
            </a:r>
          </a:p>
        </p:txBody>
      </p:sp>
      <p:pic>
        <p:nvPicPr>
          <p:cNvPr id="13316" name="Picture 4" descr="4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196974"/>
            <a:ext cx="8143932" cy="53038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674056" cy="2362274"/>
          </a:xfrm>
          <a:prstGeom prst="cloudCallou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            </a:t>
            </a:r>
            <a:b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         </a:t>
            </a:r>
            <a:r>
              <a:rPr lang="ru-RU" sz="89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Углеводы</a:t>
            </a:r>
            <a:br>
              <a:rPr lang="ru-RU" sz="89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89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90" name="Содержимое 2"/>
          <p:cNvSpPr>
            <a:spLocks noGrp="1"/>
          </p:cNvSpPr>
          <p:nvPr>
            <p:ph idx="1"/>
          </p:nvPr>
        </p:nvSpPr>
        <p:spPr>
          <a:xfrm>
            <a:off x="2124075" y="3933825"/>
            <a:ext cx="5913438" cy="2279650"/>
          </a:xfrm>
        </p:spPr>
        <p:txBody>
          <a:bodyPr/>
          <a:lstStyle/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  <a:p>
            <a:pPr eaLnBrk="1" hangingPunct="1">
              <a:buFont typeface="Wingdings 2" pitchFamily="18" charset="2"/>
              <a:buNone/>
            </a:pPr>
            <a:endParaRPr lang="en-US" smtClean="0"/>
          </a:p>
        </p:txBody>
      </p:sp>
      <p:sp>
        <p:nvSpPr>
          <p:cNvPr id="5" name="Прямоугольник 4"/>
          <p:cNvSpPr/>
          <p:nvPr/>
        </p:nvSpPr>
        <p:spPr>
          <a:xfrm>
            <a:off x="1259632" y="2996952"/>
            <a:ext cx="7416824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C</a:t>
            </a:r>
            <a:r>
              <a:rPr lang="ru-RU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n (H</a:t>
            </a:r>
            <a:r>
              <a:rPr lang="en-US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O)m</a:t>
            </a:r>
            <a:endParaRPr lang="ru-RU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483768" y="5445224"/>
            <a:ext cx="4392489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Угле    воды</a:t>
            </a:r>
          </a:p>
        </p:txBody>
      </p:sp>
      <p:sp>
        <p:nvSpPr>
          <p:cNvPr id="8" name="Двойная стрелка вверх/вниз 7"/>
          <p:cNvSpPr/>
          <p:nvPr/>
        </p:nvSpPr>
        <p:spPr>
          <a:xfrm>
            <a:off x="2987675" y="4292600"/>
            <a:ext cx="504825" cy="1152525"/>
          </a:xfrm>
          <a:prstGeom prst="upDown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Двойная стрелка вверх/вниз 8"/>
          <p:cNvSpPr/>
          <p:nvPr/>
        </p:nvSpPr>
        <p:spPr>
          <a:xfrm>
            <a:off x="5076825" y="4292600"/>
            <a:ext cx="503238" cy="1152525"/>
          </a:xfrm>
          <a:prstGeom prst="upDown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2296" name="Picture 4" descr="C:\Documents and Settings\Admin\Рабочий стол\Экология картинки\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4025" y="4292600"/>
            <a:ext cx="2032000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7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3716338"/>
            <a:ext cx="2233612" cy="223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" y="122238"/>
            <a:ext cx="7543800" cy="915987"/>
          </a:xfrm>
        </p:spPr>
        <p:txBody>
          <a:bodyPr>
            <a:noAutofit/>
          </a:bodyPr>
          <a:lstStyle/>
          <a:p>
            <a:pPr algn="ctr" eaLnBrk="1" hangingPunct="1"/>
            <a:r>
              <a:rPr lang="ru-RU" sz="4000" dirty="0" smtClean="0">
                <a:solidFill>
                  <a:srgbClr val="FF0066"/>
                </a:solidFill>
              </a:rPr>
              <a:t>Классификация углеводов</a:t>
            </a:r>
          </a:p>
        </p:txBody>
      </p:sp>
      <p:sp>
        <p:nvSpPr>
          <p:cNvPr id="7171" name="Rectangle 4"/>
          <p:cNvSpPr>
            <a:spLocks noChangeArrowheads="1"/>
          </p:cNvSpPr>
          <p:nvPr/>
        </p:nvSpPr>
        <p:spPr bwMode="auto">
          <a:xfrm>
            <a:off x="900113" y="908720"/>
            <a:ext cx="7993062" cy="115185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6000" b="1" dirty="0">
                <a:latin typeface="Times New Roman" pitchFamily="18" charset="0"/>
              </a:rPr>
              <a:t>Углеводы</a:t>
            </a:r>
          </a:p>
        </p:txBody>
      </p:sp>
      <p:sp>
        <p:nvSpPr>
          <p:cNvPr id="7172" name="Rectangle 5"/>
          <p:cNvSpPr>
            <a:spLocks noChangeArrowheads="1"/>
          </p:cNvSpPr>
          <p:nvPr/>
        </p:nvSpPr>
        <p:spPr bwMode="auto">
          <a:xfrm>
            <a:off x="611188" y="2492375"/>
            <a:ext cx="3095625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3200" b="1" dirty="0">
                <a:latin typeface="Times New Roman" pitchFamily="18" charset="0"/>
              </a:rPr>
              <a:t>Простые</a:t>
            </a:r>
          </a:p>
          <a:p>
            <a:pPr algn="ctr"/>
            <a:r>
              <a:rPr lang="ru-RU" sz="3200" b="1" dirty="0">
                <a:latin typeface="Times New Roman" pitchFamily="18" charset="0"/>
              </a:rPr>
              <a:t>(моносахариды)</a:t>
            </a:r>
          </a:p>
        </p:txBody>
      </p:sp>
      <p:sp>
        <p:nvSpPr>
          <p:cNvPr id="7173" name="Rectangle 6"/>
          <p:cNvSpPr>
            <a:spLocks noChangeArrowheads="1"/>
          </p:cNvSpPr>
          <p:nvPr/>
        </p:nvSpPr>
        <p:spPr bwMode="auto">
          <a:xfrm>
            <a:off x="5148064" y="2492375"/>
            <a:ext cx="2987874" cy="86518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3600" b="1" dirty="0">
                <a:latin typeface="Times New Roman" pitchFamily="18" charset="0"/>
              </a:rPr>
              <a:t>Сложные</a:t>
            </a:r>
          </a:p>
        </p:txBody>
      </p:sp>
      <p:sp>
        <p:nvSpPr>
          <p:cNvPr id="7174" name="Rectangle 7"/>
          <p:cNvSpPr>
            <a:spLocks noChangeArrowheads="1"/>
          </p:cNvSpPr>
          <p:nvPr/>
        </p:nvSpPr>
        <p:spPr bwMode="auto">
          <a:xfrm>
            <a:off x="4500563" y="3573463"/>
            <a:ext cx="2000250" cy="9350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>
                <a:latin typeface="Times New Roman" pitchFamily="18" charset="0"/>
              </a:rPr>
              <a:t>Дисахариды</a:t>
            </a:r>
          </a:p>
        </p:txBody>
      </p:sp>
      <p:sp>
        <p:nvSpPr>
          <p:cNvPr id="7175" name="Rectangle 8"/>
          <p:cNvSpPr>
            <a:spLocks noChangeArrowheads="1"/>
          </p:cNvSpPr>
          <p:nvPr/>
        </p:nvSpPr>
        <p:spPr bwMode="auto">
          <a:xfrm>
            <a:off x="6804025" y="3573463"/>
            <a:ext cx="2125663" cy="863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>
                <a:latin typeface="Times New Roman" pitchFamily="18" charset="0"/>
              </a:rPr>
              <a:t>Поли-</a:t>
            </a:r>
          </a:p>
          <a:p>
            <a:pPr algn="ctr"/>
            <a:r>
              <a:rPr lang="ru-RU" sz="2800" b="1">
                <a:latin typeface="Times New Roman" pitchFamily="18" charset="0"/>
              </a:rPr>
              <a:t>сахариды</a:t>
            </a:r>
          </a:p>
        </p:txBody>
      </p:sp>
      <p:sp>
        <p:nvSpPr>
          <p:cNvPr id="7176" name="Rectangle 9"/>
          <p:cNvSpPr>
            <a:spLocks noChangeArrowheads="1"/>
          </p:cNvSpPr>
          <p:nvPr/>
        </p:nvSpPr>
        <p:spPr bwMode="auto">
          <a:xfrm>
            <a:off x="250824" y="3933825"/>
            <a:ext cx="1908175" cy="7191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3200" b="1" dirty="0">
                <a:latin typeface="Times New Roman" pitchFamily="18" charset="0"/>
              </a:rPr>
              <a:t>Пентозы</a:t>
            </a:r>
          </a:p>
        </p:txBody>
      </p:sp>
      <p:sp>
        <p:nvSpPr>
          <p:cNvPr id="7177" name="Rectangle 10"/>
          <p:cNvSpPr>
            <a:spLocks noChangeArrowheads="1"/>
          </p:cNvSpPr>
          <p:nvPr/>
        </p:nvSpPr>
        <p:spPr bwMode="auto">
          <a:xfrm>
            <a:off x="2339976" y="3933825"/>
            <a:ext cx="1727200" cy="7191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3200" b="1" dirty="0">
                <a:latin typeface="Times New Roman" pitchFamily="18" charset="0"/>
              </a:rPr>
              <a:t>Гексозы</a:t>
            </a:r>
          </a:p>
        </p:txBody>
      </p:sp>
      <p:sp>
        <p:nvSpPr>
          <p:cNvPr id="7178" name="Oval 11"/>
          <p:cNvSpPr>
            <a:spLocks noChangeArrowheads="1"/>
          </p:cNvSpPr>
          <p:nvPr/>
        </p:nvSpPr>
        <p:spPr bwMode="auto">
          <a:xfrm>
            <a:off x="0" y="5157788"/>
            <a:ext cx="1116013" cy="914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 dirty="0">
                <a:latin typeface="Times New Roman" pitchFamily="18" charset="0"/>
              </a:rPr>
              <a:t>рибоза</a:t>
            </a:r>
          </a:p>
        </p:txBody>
      </p:sp>
      <p:sp>
        <p:nvSpPr>
          <p:cNvPr id="7179" name="Oval 12"/>
          <p:cNvSpPr>
            <a:spLocks noChangeArrowheads="1"/>
          </p:cNvSpPr>
          <p:nvPr/>
        </p:nvSpPr>
        <p:spPr bwMode="auto">
          <a:xfrm>
            <a:off x="1331913" y="5084763"/>
            <a:ext cx="1727200" cy="9874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 dirty="0" err="1">
                <a:latin typeface="Times New Roman" pitchFamily="18" charset="0"/>
              </a:rPr>
              <a:t>дезокси</a:t>
            </a:r>
            <a:r>
              <a:rPr lang="ru-RU" sz="2800" b="1" dirty="0">
                <a:latin typeface="Times New Roman" pitchFamily="18" charset="0"/>
              </a:rPr>
              <a:t>-</a:t>
            </a:r>
          </a:p>
          <a:p>
            <a:pPr algn="ctr"/>
            <a:r>
              <a:rPr lang="ru-RU" sz="2800" b="1" dirty="0">
                <a:latin typeface="Times New Roman" pitchFamily="18" charset="0"/>
              </a:rPr>
              <a:t>рибоза</a:t>
            </a:r>
          </a:p>
        </p:txBody>
      </p:sp>
      <p:sp>
        <p:nvSpPr>
          <p:cNvPr id="7180" name="Oval 13"/>
          <p:cNvSpPr>
            <a:spLocks noChangeArrowheads="1"/>
          </p:cNvSpPr>
          <p:nvPr/>
        </p:nvSpPr>
        <p:spPr bwMode="auto">
          <a:xfrm>
            <a:off x="1979712" y="5943600"/>
            <a:ext cx="1871563" cy="914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3200" b="1" dirty="0">
                <a:latin typeface="Times New Roman" pitchFamily="18" charset="0"/>
              </a:rPr>
              <a:t>глюкоза</a:t>
            </a:r>
          </a:p>
        </p:txBody>
      </p:sp>
      <p:sp>
        <p:nvSpPr>
          <p:cNvPr id="7181" name="Oval 14"/>
          <p:cNvSpPr>
            <a:spLocks noChangeArrowheads="1"/>
          </p:cNvSpPr>
          <p:nvPr/>
        </p:nvSpPr>
        <p:spPr bwMode="auto">
          <a:xfrm>
            <a:off x="3995738" y="5943600"/>
            <a:ext cx="1944687" cy="914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3200" b="1" dirty="0">
                <a:latin typeface="Times New Roman" pitchFamily="18" charset="0"/>
              </a:rPr>
              <a:t>фруктоза</a:t>
            </a:r>
          </a:p>
        </p:txBody>
      </p:sp>
      <p:sp>
        <p:nvSpPr>
          <p:cNvPr id="7182" name="Oval 15"/>
          <p:cNvSpPr>
            <a:spLocks noChangeArrowheads="1"/>
          </p:cNvSpPr>
          <p:nvPr/>
        </p:nvSpPr>
        <p:spPr bwMode="auto">
          <a:xfrm>
            <a:off x="6156325" y="4797425"/>
            <a:ext cx="1296988" cy="914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 dirty="0">
                <a:latin typeface="Times New Roman" pitchFamily="18" charset="0"/>
              </a:rPr>
              <a:t>крахмал</a:t>
            </a:r>
          </a:p>
        </p:txBody>
      </p:sp>
      <p:sp>
        <p:nvSpPr>
          <p:cNvPr id="7183" name="Oval 16"/>
          <p:cNvSpPr>
            <a:spLocks noChangeArrowheads="1"/>
          </p:cNvSpPr>
          <p:nvPr/>
        </p:nvSpPr>
        <p:spPr bwMode="auto">
          <a:xfrm>
            <a:off x="7667625" y="4797425"/>
            <a:ext cx="1476375" cy="914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 dirty="0">
                <a:latin typeface="Times New Roman" pitchFamily="18" charset="0"/>
              </a:rPr>
              <a:t>гликоген</a:t>
            </a:r>
          </a:p>
        </p:txBody>
      </p:sp>
      <p:sp>
        <p:nvSpPr>
          <p:cNvPr id="7184" name="Oval 17"/>
          <p:cNvSpPr>
            <a:spLocks noChangeArrowheads="1"/>
          </p:cNvSpPr>
          <p:nvPr/>
        </p:nvSpPr>
        <p:spPr bwMode="auto">
          <a:xfrm>
            <a:off x="6372225" y="5734050"/>
            <a:ext cx="2447925" cy="863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3200" b="1" dirty="0" smtClean="0">
                <a:latin typeface="Times New Roman" pitchFamily="18" charset="0"/>
              </a:rPr>
              <a:t>целлюлоза</a:t>
            </a:r>
            <a:endParaRPr lang="ru-RU" sz="3200" b="1" dirty="0">
              <a:latin typeface="Times New Roman" pitchFamily="18" charset="0"/>
            </a:endParaRPr>
          </a:p>
        </p:txBody>
      </p:sp>
      <p:sp>
        <p:nvSpPr>
          <p:cNvPr id="7185" name="Oval 18"/>
          <p:cNvSpPr>
            <a:spLocks noChangeArrowheads="1"/>
          </p:cNvSpPr>
          <p:nvPr/>
        </p:nvSpPr>
        <p:spPr bwMode="auto">
          <a:xfrm>
            <a:off x="4283968" y="4724400"/>
            <a:ext cx="1656457" cy="914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 dirty="0">
                <a:latin typeface="Times New Roman" pitchFamily="18" charset="0"/>
              </a:rPr>
              <a:t>сахароза</a:t>
            </a:r>
          </a:p>
        </p:txBody>
      </p:sp>
      <p:sp>
        <p:nvSpPr>
          <p:cNvPr id="7186" name="Line 19"/>
          <p:cNvSpPr>
            <a:spLocks noChangeShapeType="1"/>
          </p:cNvSpPr>
          <p:nvPr/>
        </p:nvSpPr>
        <p:spPr bwMode="auto">
          <a:xfrm flipH="1">
            <a:off x="2700338" y="2060575"/>
            <a:ext cx="1223962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7187" name="Line 20"/>
          <p:cNvSpPr>
            <a:spLocks noChangeShapeType="1"/>
          </p:cNvSpPr>
          <p:nvPr/>
        </p:nvSpPr>
        <p:spPr bwMode="auto">
          <a:xfrm>
            <a:off x="5292725" y="2060575"/>
            <a:ext cx="1295400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7188" name="Line 21"/>
          <p:cNvSpPr>
            <a:spLocks noChangeShapeType="1"/>
          </p:cNvSpPr>
          <p:nvPr/>
        </p:nvSpPr>
        <p:spPr bwMode="auto">
          <a:xfrm flipH="1">
            <a:off x="1187450" y="3429000"/>
            <a:ext cx="1152525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7189" name="Line 22"/>
          <p:cNvSpPr>
            <a:spLocks noChangeShapeType="1"/>
          </p:cNvSpPr>
          <p:nvPr/>
        </p:nvSpPr>
        <p:spPr bwMode="auto">
          <a:xfrm>
            <a:off x="2700338" y="3429000"/>
            <a:ext cx="86360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7190" name="Line 23"/>
          <p:cNvSpPr>
            <a:spLocks noChangeShapeType="1"/>
          </p:cNvSpPr>
          <p:nvPr/>
        </p:nvSpPr>
        <p:spPr bwMode="auto">
          <a:xfrm flipH="1">
            <a:off x="5435600" y="3357563"/>
            <a:ext cx="1081088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7191" name="Line 24"/>
          <p:cNvSpPr>
            <a:spLocks noChangeShapeType="1"/>
          </p:cNvSpPr>
          <p:nvPr/>
        </p:nvSpPr>
        <p:spPr bwMode="auto">
          <a:xfrm>
            <a:off x="6804025" y="3357563"/>
            <a:ext cx="936625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7192" name="Line 25"/>
          <p:cNvSpPr>
            <a:spLocks noChangeShapeType="1"/>
          </p:cNvSpPr>
          <p:nvPr/>
        </p:nvSpPr>
        <p:spPr bwMode="auto">
          <a:xfrm flipH="1">
            <a:off x="611188" y="4652963"/>
            <a:ext cx="288925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7193" name="Line 26"/>
          <p:cNvSpPr>
            <a:spLocks noChangeShapeType="1"/>
          </p:cNvSpPr>
          <p:nvPr/>
        </p:nvSpPr>
        <p:spPr bwMode="auto">
          <a:xfrm>
            <a:off x="1116013" y="4652963"/>
            <a:ext cx="576262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7194" name="Line 27"/>
          <p:cNvSpPr>
            <a:spLocks noChangeShapeType="1"/>
          </p:cNvSpPr>
          <p:nvPr/>
        </p:nvSpPr>
        <p:spPr bwMode="auto">
          <a:xfrm>
            <a:off x="3059113" y="4652963"/>
            <a:ext cx="73025" cy="1368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7195" name="Line 28"/>
          <p:cNvSpPr>
            <a:spLocks noChangeShapeType="1"/>
          </p:cNvSpPr>
          <p:nvPr/>
        </p:nvSpPr>
        <p:spPr bwMode="auto">
          <a:xfrm>
            <a:off x="3419475" y="4652963"/>
            <a:ext cx="1081088" cy="12239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7196" name="Line 29"/>
          <p:cNvSpPr>
            <a:spLocks noChangeShapeType="1"/>
          </p:cNvSpPr>
          <p:nvPr/>
        </p:nvSpPr>
        <p:spPr bwMode="auto">
          <a:xfrm>
            <a:off x="5292725" y="4508500"/>
            <a:ext cx="0" cy="2174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7197" name="Line 30"/>
          <p:cNvSpPr>
            <a:spLocks noChangeShapeType="1"/>
          </p:cNvSpPr>
          <p:nvPr/>
        </p:nvSpPr>
        <p:spPr bwMode="auto">
          <a:xfrm flipH="1">
            <a:off x="6804025" y="4437063"/>
            <a:ext cx="863600" cy="287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7198" name="Line 31"/>
          <p:cNvSpPr>
            <a:spLocks noChangeShapeType="1"/>
          </p:cNvSpPr>
          <p:nvPr/>
        </p:nvSpPr>
        <p:spPr bwMode="auto">
          <a:xfrm>
            <a:off x="7812088" y="4437063"/>
            <a:ext cx="64770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7199" name="Line 32"/>
          <p:cNvSpPr>
            <a:spLocks noChangeShapeType="1"/>
          </p:cNvSpPr>
          <p:nvPr/>
        </p:nvSpPr>
        <p:spPr bwMode="auto">
          <a:xfrm flipH="1">
            <a:off x="7524750" y="4437063"/>
            <a:ext cx="142875" cy="12969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6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dirty="0" smtClean="0">
                <a:solidFill>
                  <a:srgbClr val="FF0000"/>
                </a:solidFill>
              </a:rPr>
              <a:t>Пентозы:</a:t>
            </a:r>
            <a:endParaRPr lang="ru-RU" sz="4400" dirty="0">
              <a:solidFill>
                <a:srgbClr val="FF0000"/>
              </a:solidFill>
            </a:endParaRPr>
          </a:p>
        </p:txBody>
      </p:sp>
      <p:sp>
        <p:nvSpPr>
          <p:cNvPr id="115717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85860"/>
            <a:ext cx="4686304" cy="5357850"/>
          </a:xfrm>
        </p:spPr>
        <p:txBody>
          <a:bodyPr/>
          <a:lstStyle/>
          <a:p>
            <a:pPr marL="533400" indent="-533400" algn="ctr">
              <a:lnSpc>
                <a:spcPct val="90000"/>
              </a:lnSpc>
              <a:buFont typeface="Wingdings" pitchFamily="2" charset="2"/>
              <a:buNone/>
            </a:pPr>
            <a:endParaRPr lang="ru-RU" b="1" u="sng" dirty="0">
              <a:solidFill>
                <a:srgbClr val="C0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533400" indent="-5334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Рибоза</a:t>
            </a: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(С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– входит в состав </a:t>
            </a:r>
            <a:r>
              <a:rPr lang="ru-RU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РНК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533400" indent="-533400">
              <a:lnSpc>
                <a:spcPct val="90000"/>
              </a:lnSpc>
              <a:buFont typeface="Wingdings" pitchFamily="2" charset="2"/>
              <a:buAutoNum type="arabicPeriod"/>
            </a:pP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33400" indent="-5334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Дезоксирибоза</a:t>
            </a: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33400" indent="-533400">
              <a:lnSpc>
                <a:spcPct val="90000"/>
              </a:lnSpc>
              <a:buNone/>
            </a:pP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– входит в состав </a:t>
            </a:r>
            <a:r>
              <a:rPr lang="ru-RU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ДНК.</a:t>
            </a:r>
          </a:p>
          <a:p>
            <a:pPr marL="533400" indent="-533400">
              <a:lnSpc>
                <a:spcPct val="90000"/>
              </a:lnSpc>
              <a:buFont typeface="Wingdings" pitchFamily="2" charset="2"/>
              <a:buAutoNum type="arabicPeriod"/>
            </a:pPr>
            <a:endParaRPr lang="ru-RU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5720" name="Picture 8" descr="РНК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05400" y="0"/>
            <a:ext cx="1966930" cy="4572008"/>
          </a:xfrm>
          <a:prstGeom prst="rect">
            <a:avLst/>
          </a:prstGeom>
          <a:noFill/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72330" y="1268413"/>
            <a:ext cx="1928825" cy="54467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43241" y="5013325"/>
            <a:ext cx="3571900" cy="165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4300" y="188913"/>
            <a:ext cx="2160588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457200"/>
            <a:ext cx="3528392" cy="8382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6000" b="1" dirty="0" smtClean="0"/>
              <a:t>Глюкоза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395288" y="1628775"/>
            <a:ext cx="5483225" cy="4975225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ru-RU" b="1" dirty="0" smtClean="0">
              <a:solidFill>
                <a:srgbClr val="C00000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ru-RU" b="1" dirty="0">
              <a:solidFill>
                <a:srgbClr val="C00000"/>
              </a:solidFill>
            </a:endParaRPr>
          </a:p>
          <a:p>
            <a:r>
              <a:rPr lang="ru-RU" sz="8800" dirty="0"/>
              <a:t>С</a:t>
            </a:r>
            <a:r>
              <a:rPr lang="ru-RU" sz="8800" baseline="-25000" dirty="0"/>
              <a:t>6 </a:t>
            </a:r>
            <a:r>
              <a:rPr lang="ru-RU" sz="8800" dirty="0"/>
              <a:t>Н</a:t>
            </a:r>
            <a:r>
              <a:rPr lang="ru-RU" sz="8800" baseline="-25000" dirty="0"/>
              <a:t>12 </a:t>
            </a:r>
            <a:r>
              <a:rPr lang="ru-RU" sz="8800" dirty="0"/>
              <a:t>О</a:t>
            </a:r>
            <a:r>
              <a:rPr lang="ru-RU" sz="8800" baseline="-25000" dirty="0"/>
              <a:t>6</a:t>
            </a:r>
            <a:endParaRPr lang="ru-RU" sz="8800" dirty="0"/>
          </a:p>
          <a:p>
            <a:pPr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ru-RU" b="1" dirty="0" smtClean="0">
              <a:solidFill>
                <a:srgbClr val="C00000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ru-RU" sz="6600" b="1" dirty="0" smtClean="0">
                <a:solidFill>
                  <a:srgbClr val="C00000"/>
                </a:solidFill>
              </a:rPr>
              <a:t>Фотосинтез</a:t>
            </a:r>
          </a:p>
        </p:txBody>
      </p:sp>
      <p:pic>
        <p:nvPicPr>
          <p:cNvPr id="14341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4888" y="2708275"/>
            <a:ext cx="2852737" cy="3868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6325" y="188913"/>
            <a:ext cx="2808288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917051487"/>
      </p:ext>
    </p:extLst>
  </p:cSld>
  <p:clrMapOvr>
    <a:masterClrMapping/>
  </p:clrMapOvr>
  <p:transition advTm="225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429124" y="2928934"/>
            <a:ext cx="4562476" cy="339566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b="1" dirty="0" smtClean="0">
                <a:solidFill>
                  <a:srgbClr val="0070C0"/>
                </a:solidFill>
                <a:latin typeface="TruthCYR Black" pitchFamily="50" charset="-52"/>
              </a:rPr>
              <a:t>Циклическая формула</a:t>
            </a:r>
            <a:endParaRPr lang="ru-RU" sz="2400" b="1" dirty="0">
              <a:solidFill>
                <a:srgbClr val="0070C0"/>
              </a:solidFill>
              <a:latin typeface="TruthCYR Black" pitchFamily="50" charset="-52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2857496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3643314"/>
            <a:ext cx="4071966" cy="3214686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3438" y="3643314"/>
            <a:ext cx="4333876" cy="3133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>
            <a:normAutofit fontScale="90000"/>
          </a:bodyPr>
          <a:lstStyle/>
          <a:p>
            <a:pPr algn="ctr" eaLnBrk="1" hangingPunct="1"/>
            <a:r>
              <a:rPr lang="ru-RU" sz="3600" u="sng" dirty="0" smtClean="0">
                <a:solidFill>
                  <a:schemeClr val="tx1"/>
                </a:solidFill>
              </a:rPr>
              <a:t>Глюкоза – ценное питательное вещество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719263"/>
            <a:ext cx="4038600" cy="4411662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ru-RU" sz="2400" b="1" dirty="0" smtClean="0">
              <a:solidFill>
                <a:srgbClr val="008000"/>
              </a:solidFill>
            </a:endParaRPr>
          </a:p>
          <a:p>
            <a:pPr eaLnBrk="1" hangingPunct="1">
              <a:buFont typeface="Wingdings" pitchFamily="2" charset="2"/>
              <a:buNone/>
            </a:pPr>
            <a:endParaRPr lang="ru-RU" sz="2500" dirty="0" smtClean="0">
              <a:solidFill>
                <a:srgbClr val="008000"/>
              </a:solidFill>
            </a:endParaRPr>
          </a:p>
          <a:p>
            <a:pPr eaLnBrk="1" hangingPunct="1">
              <a:buFont typeface="Wingdings" pitchFamily="2" charset="2"/>
              <a:buNone/>
            </a:pPr>
            <a:endParaRPr lang="ru-RU" sz="2500" dirty="0" smtClean="0">
              <a:solidFill>
                <a:srgbClr val="008000"/>
              </a:solidFill>
            </a:endParaRPr>
          </a:p>
          <a:p>
            <a:pPr eaLnBrk="1" hangingPunct="1">
              <a:buFont typeface="Wingdings" pitchFamily="2" charset="2"/>
              <a:buNone/>
            </a:pPr>
            <a:r>
              <a:rPr lang="ru-RU" sz="2500" dirty="0" smtClean="0">
                <a:solidFill>
                  <a:srgbClr val="008000"/>
                </a:solidFill>
              </a:rPr>
              <a:t>       </a:t>
            </a:r>
            <a:endParaRPr lang="ru-RU" sz="2500" b="1" dirty="0" smtClean="0">
              <a:solidFill>
                <a:srgbClr val="993300"/>
              </a:solidFill>
            </a:endParaRPr>
          </a:p>
          <a:p>
            <a:pPr eaLnBrk="1" hangingPunct="1">
              <a:buFont typeface="Wingdings" pitchFamily="2" charset="2"/>
              <a:buNone/>
            </a:pPr>
            <a:endParaRPr lang="ru-RU" sz="2500" b="1" dirty="0" smtClean="0">
              <a:solidFill>
                <a:srgbClr val="993300"/>
              </a:solidFill>
            </a:endParaRPr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79513" y="1412875"/>
            <a:ext cx="8964488" cy="2448173"/>
          </a:xfrm>
        </p:spPr>
        <p:txBody>
          <a:bodyPr>
            <a:normAutofit fontScale="92500"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ru-RU" sz="2500" dirty="0" smtClean="0">
                <a:solidFill>
                  <a:srgbClr val="008000"/>
                </a:solidFill>
              </a:rPr>
              <a:t>     </a:t>
            </a:r>
            <a:r>
              <a:rPr lang="ru-RU" sz="4000" b="1" dirty="0" smtClean="0"/>
              <a:t>Глюкозу часто используют в кондитерском производстве. Она идет на изготовление карамели, пряников, мармелада и т.д.</a:t>
            </a:r>
          </a:p>
          <a:p>
            <a:pPr eaLnBrk="1" hangingPunct="1"/>
            <a:endParaRPr lang="ru-RU" sz="4000" b="1" dirty="0" smtClean="0"/>
          </a:p>
        </p:txBody>
      </p:sp>
      <p:pic>
        <p:nvPicPr>
          <p:cNvPr id="13317" name="Picture 5" descr="xmascooki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29190" y="4076700"/>
            <a:ext cx="3946523" cy="278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" y="122238"/>
            <a:ext cx="8329642" cy="592118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ru-RU" sz="4400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             </a:t>
            </a:r>
            <a:br>
              <a:rPr lang="ru-RU" sz="4400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sz="4400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         Фруктоза</a:t>
            </a:r>
            <a:br>
              <a:rPr lang="ru-RU" sz="4400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sz="4400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         (фруктовый сахар)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" y="2500305"/>
            <a:ext cx="4038600" cy="3630619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ru-RU" sz="2800" b="1" dirty="0" smtClean="0">
              <a:solidFill>
                <a:srgbClr val="FF3300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ru-RU" sz="2800" b="1" dirty="0" smtClean="0">
                <a:solidFill>
                  <a:srgbClr val="FF3300"/>
                </a:solidFill>
              </a:rPr>
              <a:t>Ц</a:t>
            </a:r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1928802"/>
            <a:ext cx="9144000" cy="5245111"/>
          </a:xfrm>
        </p:spPr>
        <p:txBody>
          <a:bodyPr>
            <a:normAutofit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ru-RU" sz="2600" dirty="0" smtClean="0"/>
              <a:t>               </a:t>
            </a:r>
          </a:p>
        </p:txBody>
      </p:sp>
      <p:pic>
        <p:nvPicPr>
          <p:cNvPr id="19466" name="Picture 10" descr="20000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3322541" cy="2214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2" y="2571744"/>
            <a:ext cx="3786214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4286248" y="2000240"/>
            <a:ext cx="421484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Линейная формула</a:t>
            </a:r>
            <a:endParaRPr lang="ru-RU" sz="2400" b="1" dirty="0"/>
          </a:p>
        </p:txBody>
      </p:sp>
      <p:pic>
        <p:nvPicPr>
          <p:cNvPr id="8" name="Picture 5" descr="фрук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3214686"/>
            <a:ext cx="3571900" cy="3357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500035" y="2571744"/>
            <a:ext cx="35718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400" b="1" dirty="0" smtClean="0">
                <a:latin typeface="Franklin Gothic Medium" pitchFamily="34" charset="0"/>
              </a:rPr>
              <a:t>Циклическая формула</a:t>
            </a:r>
            <a:endParaRPr lang="ru-RU" sz="2400" b="1" dirty="0">
              <a:latin typeface="Franklin Gothic Medium" pitchFamily="34" charset="0"/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0"/>
            <a:ext cx="8229600" cy="13716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5400" b="1" dirty="0" smtClean="0">
                <a:latin typeface="Times New Roman" pitchFamily="18" charset="0"/>
                <a:cs typeface="Times New Roman" pitchFamily="18" charset="0"/>
              </a:rPr>
              <a:t>Фруктоза и глюкоза 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323850" y="1412875"/>
            <a:ext cx="8229600" cy="1160463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ru-RU" b="1" smtClean="0">
                <a:latin typeface="Times New Roman" pitchFamily="18" charset="0"/>
                <a:cs typeface="Times New Roman" pitchFamily="18" charset="0"/>
              </a:rPr>
              <a:t>    в больших количествах содержится в сладких фруктах и пчелином мёде.</a:t>
            </a:r>
          </a:p>
        </p:txBody>
      </p:sp>
      <p:pic>
        <p:nvPicPr>
          <p:cNvPr id="15364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2708275"/>
            <a:ext cx="4321175" cy="32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95813" y="3429000"/>
            <a:ext cx="4341812" cy="325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9906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6491064" cy="8382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5400" dirty="0" smtClean="0"/>
              <a:t>Сахароза</a:t>
            </a:r>
            <a:endParaRPr lang="ru-RU" sz="5400" dirty="0"/>
          </a:p>
        </p:txBody>
      </p:sp>
      <p:sp>
        <p:nvSpPr>
          <p:cNvPr id="18435" name="Содержимое 2"/>
          <p:cNvSpPr>
            <a:spLocks noGrp="1"/>
          </p:cNvSpPr>
          <p:nvPr>
            <p:ph idx="1"/>
          </p:nvPr>
        </p:nvSpPr>
        <p:spPr>
          <a:xfrm>
            <a:off x="250825" y="1125538"/>
            <a:ext cx="8686800" cy="1298575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    Сахароза, тростниковый или свекловичный сахар, один из важнейших </a:t>
            </a:r>
            <a:r>
              <a:rPr lang="ru-RU" i="1" u="sng" smtClean="0">
                <a:latin typeface="Times New Roman" pitchFamily="18" charset="0"/>
                <a:cs typeface="Times New Roman" pitchFamily="18" charset="0"/>
                <a:hlinkClick r:id="rId2"/>
              </a:rPr>
              <a:t>дисахаридов</a:t>
            </a:r>
            <a:r>
              <a:rPr lang="ru-RU" i="1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1843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7400" y="2276475"/>
            <a:ext cx="3097213" cy="378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16238" y="2490788"/>
            <a:ext cx="2808287" cy="423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8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388" y="2276475"/>
            <a:ext cx="2528887" cy="3792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9125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5000636"/>
            <a:ext cx="8686800" cy="1857364"/>
          </a:xfrm>
        </p:spPr>
        <p:txBody>
          <a:bodyPr>
            <a:normAutofit fontScale="55000" lnSpcReduction="20000"/>
          </a:bodyPr>
          <a:lstStyle/>
          <a:p>
            <a:pPr eaLnBrk="1" hangingPunct="1"/>
            <a:endParaRPr lang="ru-RU" sz="2600" dirty="0" smtClean="0"/>
          </a:p>
          <a:p>
            <a:r>
              <a:rPr lang="ru-RU" sz="17500" b="1" dirty="0" smtClean="0"/>
              <a:t>С</a:t>
            </a:r>
            <a:r>
              <a:rPr lang="ru-RU" sz="17500" b="1" baseline="-25000" dirty="0" smtClean="0"/>
              <a:t>12 </a:t>
            </a:r>
            <a:r>
              <a:rPr lang="ru-RU" sz="17500" b="1" dirty="0" smtClean="0"/>
              <a:t>Н</a:t>
            </a:r>
            <a:r>
              <a:rPr lang="ru-RU" sz="17500" b="1" baseline="-25000" dirty="0" smtClean="0"/>
              <a:t>22</a:t>
            </a:r>
            <a:r>
              <a:rPr lang="ru-RU" sz="17500" b="1" dirty="0" smtClean="0"/>
              <a:t>О</a:t>
            </a:r>
            <a:r>
              <a:rPr lang="ru-RU" sz="17500" b="1" baseline="-25000" dirty="0" smtClean="0"/>
              <a:t>11</a:t>
            </a:r>
            <a:endParaRPr lang="ru-RU" sz="17500" b="1" dirty="0" smtClean="0"/>
          </a:p>
          <a:p>
            <a:pPr eaLnBrk="1" hangingPunct="1"/>
            <a:endParaRPr lang="ru-RU" sz="2600" dirty="0" smtClean="0"/>
          </a:p>
          <a:p>
            <a:pPr eaLnBrk="1" hangingPunct="1"/>
            <a:endParaRPr lang="ru-RU" sz="2600" dirty="0" smtClean="0"/>
          </a:p>
          <a:p>
            <a:pPr eaLnBrk="1" hangingPunct="1"/>
            <a:endParaRPr lang="ru-RU" sz="2600" dirty="0" smtClean="0"/>
          </a:p>
        </p:txBody>
      </p:sp>
      <p:pic>
        <p:nvPicPr>
          <p:cNvPr id="22531" name="Picture 4" descr="o5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357166"/>
            <a:ext cx="8858280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250825" y="1700213"/>
            <a:ext cx="5195888" cy="4411662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z="3600" b="1" smtClean="0"/>
              <a:t>         (С</a:t>
            </a:r>
            <a:r>
              <a:rPr lang="ru-RU" sz="2000" b="1" smtClean="0"/>
              <a:t>6</a:t>
            </a:r>
            <a:r>
              <a:rPr lang="ru-RU" sz="3600" b="1" smtClean="0"/>
              <a:t>Н</a:t>
            </a:r>
            <a:r>
              <a:rPr lang="ru-RU" sz="2000" b="1" smtClean="0"/>
              <a:t>10</a:t>
            </a:r>
            <a:r>
              <a:rPr lang="ru-RU" sz="3600" b="1" smtClean="0"/>
              <a:t>О</a:t>
            </a:r>
            <a:r>
              <a:rPr lang="ru-RU" sz="2000" b="1" smtClean="0"/>
              <a:t>5</a:t>
            </a:r>
            <a:r>
              <a:rPr lang="ru-RU" sz="3600" b="1" smtClean="0"/>
              <a:t>)</a:t>
            </a:r>
            <a:r>
              <a:rPr lang="en-US" sz="2000" b="1" smtClean="0"/>
              <a:t>n</a:t>
            </a:r>
            <a:endParaRPr lang="ru-RU" sz="2000" b="1" smtClean="0"/>
          </a:p>
          <a:p>
            <a:pPr eaLnBrk="1" hangingPunct="1">
              <a:buFont typeface="Wingdings" pitchFamily="2" charset="2"/>
              <a:buNone/>
            </a:pPr>
            <a:r>
              <a:rPr lang="ru-RU" sz="2400" b="1" i="1" smtClean="0">
                <a:solidFill>
                  <a:srgbClr val="0000CC"/>
                </a:solidFill>
              </a:rPr>
              <a:t>Для крахмала </a:t>
            </a:r>
            <a:r>
              <a:rPr lang="en-US" sz="2400" b="1" i="1" smtClean="0">
                <a:solidFill>
                  <a:srgbClr val="0000CC"/>
                </a:solidFill>
              </a:rPr>
              <a:t>n</a:t>
            </a:r>
            <a:r>
              <a:rPr lang="ru-RU" sz="2400" b="1" i="1" smtClean="0">
                <a:solidFill>
                  <a:srgbClr val="0000CC"/>
                </a:solidFill>
              </a:rPr>
              <a:t> от 200 до  2000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400" b="1" i="1" smtClean="0">
                <a:solidFill>
                  <a:srgbClr val="0000CC"/>
                </a:solidFill>
              </a:rPr>
              <a:t>        </a:t>
            </a:r>
            <a:r>
              <a:rPr lang="ru-RU" sz="2400" b="1" i="1" smtClean="0">
                <a:solidFill>
                  <a:srgbClr val="6600CC"/>
                </a:solidFill>
              </a:rPr>
              <a:t> </a:t>
            </a:r>
            <a:r>
              <a:rPr lang="ru-RU" sz="2400" b="1" i="1" smtClean="0"/>
              <a:t>Крахмал образуется из глюкозы в растениях и в таком виде запасается в семенах (зернах), клубнях.</a:t>
            </a:r>
          </a:p>
        </p:txBody>
      </p:sp>
      <p:sp>
        <p:nvSpPr>
          <p:cNvPr id="24579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5724525" y="1719263"/>
            <a:ext cx="2962275" cy="4411662"/>
          </a:xfrm>
        </p:spPr>
        <p:txBody>
          <a:bodyPr/>
          <a:lstStyle/>
          <a:p>
            <a:pPr eaLnBrk="1" hangingPunct="1"/>
            <a:endParaRPr lang="ru-RU" sz="2600" smtClean="0"/>
          </a:p>
        </p:txBody>
      </p:sp>
      <p:pic>
        <p:nvPicPr>
          <p:cNvPr id="24580" name="Picture 5" descr="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99100" y="0"/>
            <a:ext cx="3644900" cy="522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Picture 6" descr="h206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4508500"/>
            <a:ext cx="2308225" cy="234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2" name="Picture 7" descr="h324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92500" y="4573588"/>
            <a:ext cx="5354638" cy="228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3" name="WordArt 8"/>
          <p:cNvSpPr>
            <a:spLocks noChangeArrowheads="1" noChangeShapeType="1" noTextEdit="1"/>
          </p:cNvSpPr>
          <p:nvPr/>
        </p:nvSpPr>
        <p:spPr bwMode="auto">
          <a:xfrm>
            <a:off x="468313" y="620713"/>
            <a:ext cx="4105275" cy="1262062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"/>
                <a:cs typeface="Arial"/>
              </a:rPr>
              <a:t>крахмал</a:t>
            </a: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WordArt 2"/>
          <p:cNvSpPr>
            <a:spLocks noChangeArrowheads="1" noChangeShapeType="1" noTextEdit="1"/>
          </p:cNvSpPr>
          <p:nvPr/>
        </p:nvSpPr>
        <p:spPr bwMode="auto">
          <a:xfrm>
            <a:off x="142844" y="142853"/>
            <a:ext cx="8643998" cy="1597048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ru-RU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  <a:latin typeface="Comic Sans MS"/>
              </a:rPr>
              <a:t>Основные источники</a:t>
            </a:r>
          </a:p>
          <a:p>
            <a:pPr algn="ctr"/>
            <a:r>
              <a:rPr lang="ru-RU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  <a:latin typeface="Comic Sans MS"/>
              </a:rPr>
              <a:t>крахмала:</a:t>
            </a:r>
          </a:p>
        </p:txBody>
      </p:sp>
      <p:sp>
        <p:nvSpPr>
          <p:cNvPr id="81923" name="WordArt 3"/>
          <p:cNvSpPr>
            <a:spLocks noChangeArrowheads="1" noChangeShapeType="1" noTextEdit="1"/>
          </p:cNvSpPr>
          <p:nvPr/>
        </p:nvSpPr>
        <p:spPr bwMode="auto">
          <a:xfrm>
            <a:off x="428596" y="1571612"/>
            <a:ext cx="3500462" cy="725501"/>
          </a:xfrm>
          <a:prstGeom prst="rect">
            <a:avLst/>
          </a:prstGeom>
        </p:spPr>
        <p:txBody>
          <a:bodyPr wrap="none" fromWordArt="1">
            <a:prstTxWarp prst="textWave2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ru-RU" sz="36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Comic Sans MS"/>
              </a:rPr>
              <a:t>Картофель</a:t>
            </a:r>
            <a:endParaRPr lang="ru-RU" sz="36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latin typeface="Comic Sans MS"/>
            </a:endParaRPr>
          </a:p>
        </p:txBody>
      </p:sp>
      <p:sp>
        <p:nvSpPr>
          <p:cNvPr id="81924" name="WordArt 4"/>
          <p:cNvSpPr>
            <a:spLocks noChangeArrowheads="1" noChangeShapeType="1" noTextEdit="1"/>
          </p:cNvSpPr>
          <p:nvPr/>
        </p:nvSpPr>
        <p:spPr bwMode="auto">
          <a:xfrm>
            <a:off x="5072066" y="1643051"/>
            <a:ext cx="3429023" cy="725500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8089"/>
                <a:gd name="adj2" fmla="val 0"/>
              </a:avLst>
            </a:prstTxWarp>
          </a:bodyPr>
          <a:lstStyle/>
          <a:p>
            <a:pPr algn="ctr"/>
            <a:r>
              <a:rPr lang="ru-RU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70C0"/>
                </a:solidFill>
                <a:latin typeface="Comic Sans MS"/>
              </a:rPr>
              <a:t>Кукуруза</a:t>
            </a:r>
          </a:p>
        </p:txBody>
      </p:sp>
      <p:pic>
        <p:nvPicPr>
          <p:cNvPr id="81925" name="Picture 5" descr="Катрофенль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650" y="2565400"/>
            <a:ext cx="3311525" cy="395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26" name="Picture 6" descr="кукуруз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2636838"/>
            <a:ext cx="3816350" cy="3887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19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19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19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19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19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19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19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19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19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19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2" grpId="0" animBg="1"/>
      <p:bldP spid="81923" grpId="0" animBg="1"/>
      <p:bldP spid="8192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919162"/>
          </a:xfrm>
        </p:spPr>
        <p:txBody>
          <a:bodyPr>
            <a:normAutofit/>
          </a:bodyPr>
          <a:lstStyle/>
          <a:p>
            <a:pPr eaLnBrk="1" hangingPunct="1"/>
            <a:r>
              <a:rPr lang="ru-RU" sz="5400" b="1" dirty="0" smtClean="0">
                <a:solidFill>
                  <a:srgbClr val="800080"/>
                </a:solidFill>
              </a:rPr>
              <a:t>Структура крахмала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68413"/>
            <a:ext cx="8229600" cy="4862512"/>
          </a:xfrm>
        </p:spPr>
        <p:txBody>
          <a:bodyPr>
            <a:normAutofit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ru-RU" sz="3600" b="1" dirty="0" smtClean="0">
                <a:solidFill>
                  <a:schemeClr val="tx1"/>
                </a:solidFill>
              </a:rPr>
              <a:t>Линейная  и разветвленная</a:t>
            </a:r>
          </a:p>
        </p:txBody>
      </p:sp>
      <p:pic>
        <p:nvPicPr>
          <p:cNvPr id="23556" name="Picture 4" descr="545"/>
          <p:cNvPicPr>
            <a:picLocks noChangeAspect="1" noChangeArrowheads="1"/>
          </p:cNvPicPr>
          <p:nvPr/>
        </p:nvPicPr>
        <p:blipFill rotWithShape="1">
          <a:blip r:embed="rId2" cstate="print"/>
          <a:srcRect r="50000"/>
          <a:stretch/>
        </p:blipFill>
        <p:spPr bwMode="auto">
          <a:xfrm>
            <a:off x="571472" y="1988840"/>
            <a:ext cx="7240888" cy="4654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981191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1377936"/>
          </a:xfrm>
        </p:spPr>
        <p:txBody>
          <a:bodyPr>
            <a:normAutofit/>
          </a:bodyPr>
          <a:lstStyle/>
          <a:p>
            <a:pPr eaLnBrk="1" hangingPunct="1"/>
            <a:r>
              <a:rPr lang="ru-RU" sz="5400" dirty="0" smtClean="0">
                <a:solidFill>
                  <a:srgbClr val="FF0000"/>
                </a:solidFill>
              </a:rPr>
              <a:t>Гидролиз крахмала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71406" y="1785926"/>
            <a:ext cx="8858312" cy="4756146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ru-RU" sz="4400" b="1" u="sng" dirty="0" smtClean="0">
                <a:latin typeface="Arial Black" pitchFamily="34" charset="0"/>
              </a:rPr>
              <a:t>Полный гидролиз</a:t>
            </a:r>
            <a:r>
              <a:rPr lang="ru-RU" sz="4400" dirty="0" smtClean="0">
                <a:latin typeface="Arial Black" pitchFamily="34" charset="0"/>
              </a:rPr>
              <a:t> </a:t>
            </a:r>
            <a:r>
              <a:rPr lang="ru-RU" sz="4400" dirty="0" smtClean="0"/>
              <a:t>– до образования глюкозы.</a:t>
            </a:r>
          </a:p>
          <a:p>
            <a:r>
              <a:rPr lang="ru-RU" sz="4400" b="1" dirty="0" smtClean="0"/>
              <a:t>(С</a:t>
            </a:r>
            <a:r>
              <a:rPr lang="ru-RU" sz="4400" b="1" baseline="-25000" dirty="0" smtClean="0"/>
              <a:t>6</a:t>
            </a:r>
            <a:r>
              <a:rPr lang="ru-RU" sz="4400" b="1" dirty="0" smtClean="0"/>
              <a:t>Н</a:t>
            </a:r>
            <a:r>
              <a:rPr lang="ru-RU" sz="4400" b="1" baseline="-25000" dirty="0" smtClean="0"/>
              <a:t>10</a:t>
            </a:r>
            <a:r>
              <a:rPr lang="ru-RU" sz="4400" b="1" dirty="0" smtClean="0"/>
              <a:t>О</a:t>
            </a:r>
            <a:r>
              <a:rPr lang="ru-RU" sz="4400" b="1" baseline="-25000" dirty="0" smtClean="0"/>
              <a:t>5</a:t>
            </a:r>
            <a:r>
              <a:rPr lang="ru-RU" sz="4400" b="1" dirty="0" smtClean="0"/>
              <a:t>)</a:t>
            </a:r>
            <a:r>
              <a:rPr lang="en-US" sz="4400" b="1" dirty="0" smtClean="0"/>
              <a:t>n</a:t>
            </a:r>
            <a:r>
              <a:rPr lang="ru-RU" sz="4400" b="1" dirty="0" smtClean="0"/>
              <a:t> + </a:t>
            </a:r>
            <a:r>
              <a:rPr lang="en-US" sz="4400" b="1" dirty="0" smtClean="0"/>
              <a:t>n</a:t>
            </a:r>
            <a:r>
              <a:rPr lang="ru-RU" sz="4400" b="1" dirty="0" smtClean="0"/>
              <a:t>Н</a:t>
            </a:r>
            <a:r>
              <a:rPr lang="ru-RU" sz="4400" b="1" baseline="-25000" dirty="0" smtClean="0"/>
              <a:t>2</a:t>
            </a:r>
            <a:r>
              <a:rPr lang="ru-RU" sz="4400" b="1" dirty="0" smtClean="0"/>
              <a:t>О = </a:t>
            </a:r>
            <a:r>
              <a:rPr lang="en-US" sz="4400" b="1" dirty="0" smtClean="0"/>
              <a:t>n</a:t>
            </a:r>
            <a:r>
              <a:rPr lang="ru-RU" sz="4400" b="1" dirty="0" smtClean="0"/>
              <a:t>С</a:t>
            </a:r>
            <a:r>
              <a:rPr lang="ru-RU" sz="4400" b="1" baseline="-25000" dirty="0" smtClean="0"/>
              <a:t>6</a:t>
            </a:r>
            <a:r>
              <a:rPr lang="ru-RU" sz="4400" b="1" dirty="0" smtClean="0"/>
              <a:t>Н</a:t>
            </a:r>
            <a:r>
              <a:rPr lang="ru-RU" sz="4400" b="1" baseline="-25000" dirty="0" smtClean="0"/>
              <a:t>12</a:t>
            </a:r>
            <a:r>
              <a:rPr lang="ru-RU" sz="4400" b="1" dirty="0" smtClean="0"/>
              <a:t>О</a:t>
            </a:r>
            <a:r>
              <a:rPr lang="ru-RU" sz="4400" b="1" baseline="-25000" dirty="0" smtClean="0"/>
              <a:t>6</a:t>
            </a:r>
            <a:endParaRPr lang="ru-RU" sz="4400" b="1" dirty="0" smtClean="0"/>
          </a:p>
          <a:p>
            <a:r>
              <a:rPr lang="ru-RU" sz="4400" b="1" dirty="0" smtClean="0"/>
              <a:t>(крахмал + вода = глюкоза)</a:t>
            </a: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6000" dirty="0" smtClean="0">
                <a:solidFill>
                  <a:srgbClr val="FF0000"/>
                </a:solidFill>
              </a:rPr>
              <a:t>Гидролиз крахмала</a:t>
            </a:r>
            <a:endParaRPr lang="ru-RU" sz="6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b="1" u="sng" dirty="0" smtClean="0"/>
              <a:t>Частичный гидролиз</a:t>
            </a:r>
            <a:r>
              <a:rPr lang="ru-RU" dirty="0" smtClean="0"/>
              <a:t> – до образования  </a:t>
            </a:r>
            <a:r>
              <a:rPr lang="ru-RU" b="1" dirty="0" smtClean="0">
                <a:solidFill>
                  <a:srgbClr val="FF0000"/>
                </a:solidFill>
              </a:rPr>
              <a:t>декстрин</a:t>
            </a:r>
          </a:p>
          <a:p>
            <a:pPr>
              <a:lnSpc>
                <a:spcPct val="90000"/>
              </a:lnSpc>
              <a:buNone/>
            </a:pPr>
            <a:endParaRPr lang="ru-RU" b="1" dirty="0" smtClean="0">
              <a:solidFill>
                <a:srgbClr val="FF0000"/>
              </a:solidFill>
            </a:endParaRPr>
          </a:p>
          <a:p>
            <a:r>
              <a:rPr lang="ru-RU" b="1" dirty="0" smtClean="0"/>
              <a:t>(С</a:t>
            </a:r>
            <a:r>
              <a:rPr lang="ru-RU" b="1" baseline="-25000" dirty="0" smtClean="0"/>
              <a:t>6</a:t>
            </a:r>
            <a:r>
              <a:rPr lang="ru-RU" b="1" dirty="0" smtClean="0"/>
              <a:t>Н</a:t>
            </a:r>
            <a:r>
              <a:rPr lang="ru-RU" b="1" baseline="-25000" dirty="0" smtClean="0"/>
              <a:t>10</a:t>
            </a:r>
            <a:r>
              <a:rPr lang="ru-RU" b="1" dirty="0" smtClean="0"/>
              <a:t>О</a:t>
            </a:r>
            <a:r>
              <a:rPr lang="ru-RU" b="1" baseline="-25000" dirty="0" smtClean="0"/>
              <a:t>5</a:t>
            </a:r>
            <a:r>
              <a:rPr lang="ru-RU" b="1" dirty="0" smtClean="0"/>
              <a:t>)</a:t>
            </a:r>
            <a:r>
              <a:rPr lang="en-US" b="1" dirty="0" smtClean="0"/>
              <a:t>n</a:t>
            </a:r>
            <a:r>
              <a:rPr lang="ru-RU" b="1" dirty="0" smtClean="0"/>
              <a:t> → (С</a:t>
            </a:r>
            <a:r>
              <a:rPr lang="ru-RU" b="1" baseline="-25000" dirty="0" smtClean="0"/>
              <a:t>6</a:t>
            </a:r>
            <a:r>
              <a:rPr lang="ru-RU" b="1" dirty="0" smtClean="0"/>
              <a:t>Н</a:t>
            </a:r>
            <a:r>
              <a:rPr lang="ru-RU" b="1" baseline="-25000" dirty="0" smtClean="0"/>
              <a:t>10</a:t>
            </a:r>
            <a:r>
              <a:rPr lang="ru-RU" b="1" dirty="0" smtClean="0"/>
              <a:t>О</a:t>
            </a:r>
            <a:r>
              <a:rPr lang="ru-RU" b="1" baseline="-25000" dirty="0" smtClean="0"/>
              <a:t>5</a:t>
            </a:r>
            <a:r>
              <a:rPr lang="ru-RU" b="1" dirty="0" smtClean="0"/>
              <a:t>)</a:t>
            </a:r>
            <a:r>
              <a:rPr lang="en-US" b="1" dirty="0" smtClean="0"/>
              <a:t>m</a:t>
            </a:r>
            <a:r>
              <a:rPr lang="ru-RU" b="1" dirty="0" smtClean="0"/>
              <a:t> → хС</a:t>
            </a:r>
            <a:r>
              <a:rPr lang="ru-RU" b="1" baseline="-25000" dirty="0" smtClean="0"/>
              <a:t>12</a:t>
            </a:r>
            <a:r>
              <a:rPr lang="ru-RU" b="1" dirty="0" smtClean="0"/>
              <a:t>Н</a:t>
            </a:r>
            <a:r>
              <a:rPr lang="ru-RU" b="1" baseline="-25000" dirty="0" smtClean="0"/>
              <a:t>22</a:t>
            </a:r>
            <a:r>
              <a:rPr lang="ru-RU" b="1" dirty="0" smtClean="0"/>
              <a:t>О</a:t>
            </a:r>
            <a:r>
              <a:rPr lang="ru-RU" b="1" baseline="-25000" dirty="0" smtClean="0"/>
              <a:t>11</a:t>
            </a:r>
            <a:r>
              <a:rPr lang="ru-RU" b="1" dirty="0" smtClean="0"/>
              <a:t> → </a:t>
            </a:r>
            <a:r>
              <a:rPr lang="en-US" b="1" dirty="0" smtClean="0"/>
              <a:t>n</a:t>
            </a:r>
            <a:r>
              <a:rPr lang="ru-RU" b="1" dirty="0" smtClean="0"/>
              <a:t>С</a:t>
            </a:r>
            <a:r>
              <a:rPr lang="ru-RU" b="1" baseline="-25000" dirty="0" smtClean="0"/>
              <a:t>6</a:t>
            </a:r>
            <a:r>
              <a:rPr lang="ru-RU" b="1" dirty="0" smtClean="0"/>
              <a:t>Н</a:t>
            </a:r>
            <a:r>
              <a:rPr lang="ru-RU" b="1" baseline="-25000" dirty="0" smtClean="0"/>
              <a:t>12</a:t>
            </a:r>
            <a:r>
              <a:rPr lang="ru-RU" b="1" dirty="0" smtClean="0"/>
              <a:t>О</a:t>
            </a:r>
            <a:r>
              <a:rPr lang="ru-RU" b="1" baseline="-25000" dirty="0" smtClean="0"/>
              <a:t>6</a:t>
            </a:r>
          </a:p>
          <a:p>
            <a:pPr>
              <a:buNone/>
            </a:pPr>
            <a:endParaRPr lang="ru-RU" b="1" dirty="0" smtClean="0"/>
          </a:p>
          <a:p>
            <a:r>
              <a:rPr lang="ru-RU" b="1" dirty="0" smtClean="0"/>
              <a:t>(крахмал → декстрины → мальтоза → глюкоза).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86800" cy="8382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Крахмал</a:t>
            </a:r>
            <a:endParaRPr lang="ru-RU" sz="5400" dirty="0"/>
          </a:p>
        </p:txBody>
      </p:sp>
      <p:sp>
        <p:nvSpPr>
          <p:cNvPr id="19459" name="Содержимое 2"/>
          <p:cNvSpPr>
            <a:spLocks noGrp="1"/>
          </p:cNvSpPr>
          <p:nvPr>
            <p:ph idx="1"/>
          </p:nvPr>
        </p:nvSpPr>
        <p:spPr>
          <a:xfrm>
            <a:off x="323850" y="1125538"/>
            <a:ext cx="4770438" cy="793750"/>
          </a:xfrm>
        </p:spPr>
        <p:txBody>
          <a:bodyPr>
            <a:normAutofit fontScale="85000" lnSpcReduction="20000"/>
          </a:bodyPr>
          <a:lstStyle/>
          <a:p>
            <a:pPr>
              <a:buFont typeface="Wingdings 2" pitchFamily="18" charset="2"/>
              <a:buNone/>
            </a:pPr>
            <a:r>
              <a:rPr lang="ru-RU" smtClean="0"/>
              <a:t>главный резервный </a:t>
            </a:r>
            <a:r>
              <a:rPr lang="ru-RU" smtClean="0">
                <a:hlinkClick r:id="rId2" tooltip="Химическая &#10;энциклопедия"/>
              </a:rPr>
              <a:t>полисахарид</a:t>
            </a:r>
            <a:r>
              <a:rPr lang="ru-RU" smtClean="0"/>
              <a:t> растений;</a:t>
            </a:r>
          </a:p>
          <a:p>
            <a:endParaRPr lang="ru-RU" smtClean="0"/>
          </a:p>
        </p:txBody>
      </p:sp>
      <p:pic>
        <p:nvPicPr>
          <p:cNvPr id="1946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2636838"/>
            <a:ext cx="4608512" cy="345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7400" y="260350"/>
            <a:ext cx="2563813" cy="310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2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76825" y="3644900"/>
            <a:ext cx="3790950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8312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Гликоген – полисахарид, высших животных и человека.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1785926"/>
            <a:ext cx="8420128" cy="4294199"/>
          </a:xfrm>
        </p:spPr>
        <p:txBody>
          <a:bodyPr>
            <a:normAutofit lnSpcReduction="10000"/>
          </a:bodyPr>
          <a:lstStyle/>
          <a:p>
            <a:endParaRPr lang="ru-RU" sz="2000" dirty="0" smtClean="0"/>
          </a:p>
          <a:p>
            <a:pPr>
              <a:buNone/>
            </a:pPr>
            <a:r>
              <a:rPr lang="ru-RU" sz="2000" dirty="0" smtClean="0"/>
              <a:t>           </a:t>
            </a:r>
            <a:r>
              <a:rPr lang="ru-RU" sz="4400" b="1" dirty="0" smtClean="0"/>
              <a:t>(С</a:t>
            </a:r>
            <a:r>
              <a:rPr lang="ru-RU" sz="4400" b="1" baseline="-25000" dirty="0" smtClean="0"/>
              <a:t>6</a:t>
            </a:r>
            <a:r>
              <a:rPr lang="ru-RU" sz="4400" b="1" dirty="0" smtClean="0"/>
              <a:t>Н</a:t>
            </a:r>
            <a:r>
              <a:rPr lang="ru-RU" sz="4400" b="1" baseline="-25000" dirty="0" smtClean="0"/>
              <a:t>10</a:t>
            </a:r>
            <a:r>
              <a:rPr lang="ru-RU" sz="4400" b="1" dirty="0" smtClean="0"/>
              <a:t>О</a:t>
            </a:r>
            <a:r>
              <a:rPr lang="ru-RU" sz="4400" b="1" baseline="-25000" dirty="0" smtClean="0"/>
              <a:t>5</a:t>
            </a:r>
            <a:r>
              <a:rPr lang="ru-RU" sz="4400" b="1" dirty="0" smtClean="0"/>
              <a:t>)</a:t>
            </a:r>
            <a:r>
              <a:rPr lang="en-US" sz="4400" b="1" dirty="0" smtClean="0"/>
              <a:t>n</a:t>
            </a:r>
            <a:r>
              <a:rPr lang="ru-RU" sz="4400" b="1" dirty="0" smtClean="0"/>
              <a:t> </a:t>
            </a:r>
            <a:r>
              <a:rPr lang="ru-RU" sz="2000" dirty="0" smtClean="0"/>
              <a:t>   </a:t>
            </a:r>
          </a:p>
          <a:p>
            <a:r>
              <a:rPr lang="ru-RU" sz="2400" dirty="0" smtClean="0"/>
              <a:t>содержится в виде гранул в </a:t>
            </a:r>
            <a:r>
              <a:rPr lang="ru-RU" sz="2400" u="sng" dirty="0" smtClean="0">
                <a:hlinkClick r:id="rId2" tooltip="Цитоплазма"/>
              </a:rPr>
              <a:t>цитоплазме</a:t>
            </a:r>
            <a:r>
              <a:rPr lang="ru-RU" sz="2400" dirty="0" smtClean="0"/>
              <a:t> </a:t>
            </a:r>
            <a:r>
              <a:rPr lang="ru-RU" sz="2400" u="sng" dirty="0" smtClean="0">
                <a:hlinkClick r:id="rId3" tooltip="Клетка"/>
              </a:rPr>
              <a:t>клеток</a:t>
            </a:r>
            <a:r>
              <a:rPr lang="ru-RU" sz="2400" dirty="0" smtClean="0"/>
              <a:t> практически во всех органах и тканях, однако, наибольшее его количество накапливается в </a:t>
            </a:r>
            <a:r>
              <a:rPr lang="ru-RU" sz="2400" u="sng" dirty="0" smtClean="0">
                <a:hlinkClick r:id="rId4" tooltip="Мышцы"/>
              </a:rPr>
              <a:t>мышцах</a:t>
            </a:r>
            <a:r>
              <a:rPr lang="ru-RU" sz="2400" dirty="0" smtClean="0"/>
              <a:t> и </a:t>
            </a:r>
            <a:r>
              <a:rPr lang="ru-RU" sz="2400" u="sng" dirty="0" smtClean="0">
                <a:hlinkClick r:id="rId5" tooltip="Печень"/>
              </a:rPr>
              <a:t>печени</a:t>
            </a:r>
            <a:r>
              <a:rPr lang="ru-RU" sz="2400" dirty="0" smtClean="0"/>
              <a:t>.</a:t>
            </a:r>
          </a:p>
          <a:p>
            <a:r>
              <a:rPr lang="ru-RU" sz="2400" dirty="0" smtClean="0"/>
              <a:t>Мышечный гликоген в основном расходуется при активных физических нагрузках самими мышцами. Гликоген, который хранится в печени, отвечает за поддержание уровня глюкозы в крови, когда мы не едим.</a:t>
            </a:r>
          </a:p>
          <a:p>
            <a:endParaRPr lang="ru-RU" sz="2400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6000" dirty="0" smtClean="0"/>
              <a:t>Целлюлоза</a:t>
            </a:r>
            <a:endParaRPr lang="ru-RU" sz="6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9600" b="1" dirty="0"/>
              <a:t>(С</a:t>
            </a:r>
            <a:r>
              <a:rPr lang="ru-RU" sz="9600" b="1" baseline="-25000" dirty="0"/>
              <a:t>6</a:t>
            </a:r>
            <a:r>
              <a:rPr lang="ru-RU" sz="9600" b="1" dirty="0"/>
              <a:t>Н</a:t>
            </a:r>
            <a:r>
              <a:rPr lang="ru-RU" sz="9600" b="1" baseline="-25000" dirty="0"/>
              <a:t>10</a:t>
            </a:r>
            <a:r>
              <a:rPr lang="ru-RU" sz="9600" b="1" dirty="0"/>
              <a:t>О</a:t>
            </a:r>
            <a:r>
              <a:rPr lang="ru-RU" sz="9600" b="1" baseline="-25000" dirty="0"/>
              <a:t>5</a:t>
            </a:r>
            <a:r>
              <a:rPr lang="ru-RU" sz="9600" b="1" dirty="0"/>
              <a:t>)</a:t>
            </a:r>
            <a:r>
              <a:rPr lang="en-US" sz="9600" b="1" dirty="0"/>
              <a:t>n</a:t>
            </a:r>
            <a:endParaRPr lang="ru-RU" sz="9600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3356992"/>
            <a:ext cx="6768751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994772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919162"/>
          </a:xfrm>
        </p:spPr>
        <p:txBody>
          <a:bodyPr>
            <a:normAutofit/>
          </a:bodyPr>
          <a:lstStyle/>
          <a:p>
            <a:pPr eaLnBrk="1" hangingPunct="1"/>
            <a:r>
              <a:rPr lang="ru-RU" sz="5400" b="1" dirty="0" smtClean="0">
                <a:solidFill>
                  <a:srgbClr val="800080"/>
                </a:solidFill>
              </a:rPr>
              <a:t>Структура целлюлозы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68413"/>
            <a:ext cx="8229600" cy="4862512"/>
          </a:xfrm>
        </p:spPr>
        <p:txBody>
          <a:bodyPr>
            <a:normAutofit/>
          </a:bodyPr>
          <a:lstStyle/>
          <a:p>
            <a:pPr eaLnBrk="1" hangingPunct="1"/>
            <a:r>
              <a:rPr lang="ru-RU" sz="4400" b="1" dirty="0" smtClean="0">
                <a:solidFill>
                  <a:schemeClr val="tx1"/>
                </a:solidFill>
              </a:rPr>
              <a:t>Линейная</a:t>
            </a:r>
          </a:p>
        </p:txBody>
      </p:sp>
      <p:pic>
        <p:nvPicPr>
          <p:cNvPr id="23556" name="Picture 4" descr="545"/>
          <p:cNvPicPr>
            <a:picLocks noChangeAspect="1" noChangeArrowheads="1"/>
          </p:cNvPicPr>
          <p:nvPr/>
        </p:nvPicPr>
        <p:blipFill rotWithShape="1">
          <a:blip r:embed="rId2" cstate="print"/>
          <a:srcRect l="52765"/>
          <a:stretch/>
        </p:blipFill>
        <p:spPr bwMode="auto">
          <a:xfrm>
            <a:off x="1475656" y="2060848"/>
            <a:ext cx="7096872" cy="4582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686800" cy="8382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5400" dirty="0" smtClean="0"/>
              <a:t>Целлюлоза в природе</a:t>
            </a:r>
            <a:endParaRPr lang="ru-RU" sz="5400" dirty="0"/>
          </a:p>
        </p:txBody>
      </p:sp>
      <p:pic>
        <p:nvPicPr>
          <p:cNvPr id="20483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8038" y="4437063"/>
            <a:ext cx="3671887" cy="1836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1628775"/>
            <a:ext cx="2932113" cy="453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5" name="TextBox 7"/>
          <p:cNvSpPr txBox="1">
            <a:spLocks noChangeArrowheads="1"/>
          </p:cNvSpPr>
          <p:nvPr/>
        </p:nvSpPr>
        <p:spPr bwMode="auto">
          <a:xfrm>
            <a:off x="5076825" y="3789363"/>
            <a:ext cx="35274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 b="1"/>
              <a:t>Хлопок и нити</a:t>
            </a:r>
          </a:p>
        </p:txBody>
      </p:sp>
      <p:sp>
        <p:nvSpPr>
          <p:cNvPr id="20486" name="TextBox 8"/>
          <p:cNvSpPr txBox="1">
            <a:spLocks noChangeArrowheads="1"/>
          </p:cNvSpPr>
          <p:nvPr/>
        </p:nvSpPr>
        <p:spPr bwMode="auto">
          <a:xfrm>
            <a:off x="250825" y="6211888"/>
            <a:ext cx="56165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 b="1"/>
              <a:t>Лён и волокна из льна</a:t>
            </a:r>
          </a:p>
        </p:txBody>
      </p:sp>
      <p:pic>
        <p:nvPicPr>
          <p:cNvPr id="20487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48488" y="1196975"/>
            <a:ext cx="1858962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8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19475" y="1125538"/>
            <a:ext cx="3248025" cy="251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1500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650" y="4581525"/>
            <a:ext cx="3962400" cy="207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7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388" y="2565400"/>
            <a:ext cx="3516312" cy="2636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8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6463" y="188913"/>
            <a:ext cx="4248150" cy="316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9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32363" y="3429000"/>
            <a:ext cx="3954462" cy="3221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332656"/>
            <a:ext cx="5203304" cy="8382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5400" dirty="0" smtClean="0"/>
              <a:t>Целлюлоза</a:t>
            </a:r>
          </a:p>
        </p:txBody>
      </p:sp>
      <p:sp>
        <p:nvSpPr>
          <p:cNvPr id="31751" name="Rectangle 3"/>
          <p:cNvSpPr>
            <a:spLocks noGrp="1" noChangeArrowheads="1"/>
          </p:cNvSpPr>
          <p:nvPr>
            <p:ph idx="1"/>
          </p:nvPr>
        </p:nvSpPr>
        <p:spPr>
          <a:xfrm>
            <a:off x="179388" y="1052513"/>
            <a:ext cx="5040312" cy="1590675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ru-RU" b="1" smtClean="0">
                <a:latin typeface="Times New Roman" pitchFamily="18" charset="0"/>
                <a:cs typeface="Times New Roman" pitchFamily="18" charset="0"/>
              </a:rPr>
              <a:t>Бумага, деньги, книги, газеты, фото- и киноплёнка.</a:t>
            </a:r>
          </a:p>
        </p:txBody>
      </p:sp>
      <p:pic>
        <p:nvPicPr>
          <p:cNvPr id="31752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851275" y="2133600"/>
            <a:ext cx="2376488" cy="2468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4500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0"/>
            <a:ext cx="4392488" cy="13716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5400" dirty="0" smtClean="0"/>
              <a:t>Целлюлоза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323850" y="1125538"/>
            <a:ext cx="5580063" cy="503237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buFont typeface="Wingdings 2" pitchFamily="18" charset="2"/>
              <a:buNone/>
            </a:pPr>
            <a:r>
              <a:rPr lang="ru-RU" b="1" smtClean="0">
                <a:latin typeface="Times New Roman" pitchFamily="18" charset="0"/>
                <a:cs typeface="Times New Roman" pitchFamily="18" charset="0"/>
              </a:rPr>
              <a:t>Деревянные дома, мебель.</a:t>
            </a:r>
          </a:p>
        </p:txBody>
      </p:sp>
      <p:pic>
        <p:nvPicPr>
          <p:cNvPr id="32772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6100" y="3357563"/>
            <a:ext cx="4560888" cy="342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3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288" y="1773238"/>
            <a:ext cx="4032250" cy="302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4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188" y="4654550"/>
            <a:ext cx="3306762" cy="220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5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24525" y="260350"/>
            <a:ext cx="2517775" cy="324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21281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332656"/>
            <a:ext cx="4123184" cy="8382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5400" b="1" dirty="0" smtClean="0"/>
              <a:t>Углеводы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395288" y="1341438"/>
            <a:ext cx="3898900" cy="574675"/>
          </a:xfrm>
        </p:spPr>
        <p:txBody>
          <a:bodyPr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Источник питания.</a:t>
            </a:r>
          </a:p>
        </p:txBody>
      </p:sp>
      <p:pic>
        <p:nvPicPr>
          <p:cNvPr id="24580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4663" y="260350"/>
            <a:ext cx="46736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4238625"/>
            <a:ext cx="3240087" cy="2430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2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1638" y="3284538"/>
            <a:ext cx="4722812" cy="324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3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288" y="1916113"/>
            <a:ext cx="3671887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9407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542</TotalTime>
  <Words>325</Words>
  <Application>Microsoft Office PowerPoint</Application>
  <PresentationFormat>Экран (4:3)</PresentationFormat>
  <Paragraphs>109</Paragraphs>
  <Slides>28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Трек</vt:lpstr>
      <vt:lpstr>Химия - наука  о веществах</vt:lpstr>
      <vt:lpstr>Слайд 2</vt:lpstr>
      <vt:lpstr>Понятие об Углеводах. Классификация</vt:lpstr>
      <vt:lpstr>      План урока:</vt:lpstr>
      <vt:lpstr>История открытия углеводов</vt:lpstr>
      <vt:lpstr>                            Углеводы </vt:lpstr>
      <vt:lpstr>Классификация углеводов</vt:lpstr>
      <vt:lpstr>Пентозы:</vt:lpstr>
      <vt:lpstr>Глюкоза</vt:lpstr>
      <vt:lpstr>Слайд 10</vt:lpstr>
      <vt:lpstr>Глюкоза – ценное питательное вещество</vt:lpstr>
      <vt:lpstr>                                             Фруктоза                     (фруктовый сахар)</vt:lpstr>
      <vt:lpstr>Фруктоза и глюкоза </vt:lpstr>
      <vt:lpstr>Сахароза</vt:lpstr>
      <vt:lpstr>Слайд 15</vt:lpstr>
      <vt:lpstr>Слайд 16</vt:lpstr>
      <vt:lpstr>Слайд 17</vt:lpstr>
      <vt:lpstr>Структура крахмала</vt:lpstr>
      <vt:lpstr>Гидролиз крахмала</vt:lpstr>
      <vt:lpstr>Гидролиз крахмала</vt:lpstr>
      <vt:lpstr>Крахмал</vt:lpstr>
      <vt:lpstr>    Гликоген – полисахарид, высших животных и человека.   </vt:lpstr>
      <vt:lpstr>Целлюлоза</vt:lpstr>
      <vt:lpstr>Структура целлюлозы</vt:lpstr>
      <vt:lpstr>Целлюлоза в природе</vt:lpstr>
      <vt:lpstr>Целлюлоза</vt:lpstr>
      <vt:lpstr>Целлюлоза</vt:lpstr>
      <vt:lpstr>Углеводы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Владимир</cp:lastModifiedBy>
  <cp:revision>63</cp:revision>
  <dcterms:modified xsi:type="dcterms:W3CDTF">2017-02-07T18:34:10Z</dcterms:modified>
</cp:coreProperties>
</file>