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2" r:id="rId9"/>
    <p:sldId id="269" r:id="rId10"/>
    <p:sldId id="263" r:id="rId11"/>
    <p:sldId id="265" r:id="rId12"/>
    <p:sldId id="268" r:id="rId13"/>
    <p:sldId id="266" r:id="rId14"/>
    <p:sldId id="267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F0"/>
            </a:gs>
            <a:gs pos="50000">
              <a:schemeClr val="accent1">
                <a:tint val="44500"/>
                <a:satMod val="160000"/>
              </a:schemeClr>
            </a:gs>
            <a:gs pos="100000">
              <a:srgbClr val="00B050">
                <a:alpha val="63000"/>
              </a:srgb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24.01.2017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642918"/>
            <a:ext cx="7772400" cy="1470025"/>
          </a:xfrm>
        </p:spPr>
        <p:txBody>
          <a:bodyPr>
            <a:normAutofit/>
          </a:bodyPr>
          <a:lstStyle/>
          <a:p>
            <a:r>
              <a:rPr lang="ru-RU" sz="6600" b="1" dirty="0" smtClean="0">
                <a:latin typeface="Gabriola" pitchFamily="82" charset="0"/>
              </a:rPr>
              <a:t>Урок информатики</a:t>
            </a:r>
            <a:endParaRPr lang="ru-RU" sz="6600" b="1" dirty="0">
              <a:latin typeface="Gabriola" pitchFamily="82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642910" y="5072074"/>
            <a:ext cx="7772400" cy="13271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abriola" pitchFamily="82" charset="0"/>
                <a:ea typeface="+mj-ea"/>
                <a:cs typeface="+mj-cs"/>
              </a:rPr>
              <a:t>Учитель Иванов Ринат Вячеславович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b="1" dirty="0" smtClean="0">
                <a:latin typeface="Gabriola" pitchFamily="82" charset="0"/>
                <a:ea typeface="+mj-ea"/>
                <a:cs typeface="+mj-cs"/>
              </a:rPr>
              <a:t>Класс  8Д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abriola" pitchFamily="82" charset="0"/>
              <a:ea typeface="+mj-ea"/>
              <a:cs typeface="+mj-cs"/>
            </a:endParaRPr>
          </a:p>
        </p:txBody>
      </p:sp>
      <p:pic>
        <p:nvPicPr>
          <p:cNvPr id="5" name="Рисунок 4" descr="uroki-a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8926" y="2071678"/>
            <a:ext cx="3413851" cy="25717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dirty="0" smtClean="0">
                <a:latin typeface="Gabriola" pitchFamily="82" charset="0"/>
              </a:rPr>
              <a:t>Робототехника в Башкортостане</a:t>
            </a:r>
            <a:endParaRPr lang="ru-RU" sz="5400" b="1" dirty="0">
              <a:latin typeface="Gabriola" pitchFamily="82" charset="0"/>
            </a:endParaRPr>
          </a:p>
        </p:txBody>
      </p:sp>
      <p:pic>
        <p:nvPicPr>
          <p:cNvPr id="6" name="Рисунок 5" descr="DSC_017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9058" y="3143248"/>
            <a:ext cx="4714908" cy="3156042"/>
          </a:xfrm>
          <a:prstGeom prst="rect">
            <a:avLst/>
          </a:prstGeom>
        </p:spPr>
      </p:pic>
      <p:pic>
        <p:nvPicPr>
          <p:cNvPr id="7" name="Содержимое 5" descr="1383397363_poste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34" y="1428736"/>
            <a:ext cx="5000660" cy="30003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 smtClean="0">
                <a:latin typeface="Gabriola" pitchFamily="82" charset="0"/>
              </a:rPr>
              <a:t>Робототехника в мире</a:t>
            </a:r>
            <a:endParaRPr lang="ru-RU" sz="6000" b="1" dirty="0">
              <a:latin typeface="Gabriola" pitchFamily="82" charset="0"/>
            </a:endParaRPr>
          </a:p>
        </p:txBody>
      </p:sp>
      <p:pic>
        <p:nvPicPr>
          <p:cNvPr id="4" name="Содержимое 3" descr="37cb2abd5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57224" y="1285860"/>
            <a:ext cx="7143800" cy="53578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 smtClean="0">
                <a:latin typeface="Gabriola" pitchFamily="82" charset="0"/>
              </a:rPr>
              <a:t>ПАТРУЛИРОВАНИЕ</a:t>
            </a:r>
            <a:endParaRPr lang="ru-RU" sz="6000" b="1" dirty="0">
              <a:latin typeface="Gabriola" pitchFamily="82" charset="0"/>
            </a:endParaRPr>
          </a:p>
        </p:txBody>
      </p:sp>
      <p:sp>
        <p:nvSpPr>
          <p:cNvPr id="5" name="Rectangle 86"/>
          <p:cNvSpPr>
            <a:spLocks noChangeArrowheads="1"/>
          </p:cNvSpPr>
          <p:nvPr/>
        </p:nvSpPr>
        <p:spPr bwMode="auto">
          <a:xfrm>
            <a:off x="2428860" y="2214554"/>
            <a:ext cx="4603751" cy="3786214"/>
          </a:xfrm>
          <a:prstGeom prst="rect">
            <a:avLst/>
          </a:prstGeom>
          <a:solidFill>
            <a:srgbClr val="CCFFCC">
              <a:alpha val="78038"/>
            </a:srgbClr>
          </a:solidFill>
          <a:ln w="9525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sz="2400" b="1" dirty="0" smtClean="0"/>
              <a:t>                               </a:t>
            </a:r>
          </a:p>
        </p:txBody>
      </p:sp>
      <p:grpSp>
        <p:nvGrpSpPr>
          <p:cNvPr id="6" name="Group 85"/>
          <p:cNvGrpSpPr>
            <a:grpSpLocks/>
          </p:cNvGrpSpPr>
          <p:nvPr/>
        </p:nvGrpSpPr>
        <p:grpSpPr bwMode="auto">
          <a:xfrm>
            <a:off x="3071802" y="2500306"/>
            <a:ext cx="3331890" cy="3357586"/>
            <a:chOff x="657" y="391"/>
            <a:chExt cx="1543" cy="1978"/>
          </a:xfrm>
        </p:grpSpPr>
        <p:sp>
          <p:nvSpPr>
            <p:cNvPr id="7" name="AutoShape 7"/>
            <p:cNvSpPr>
              <a:spLocks noChangeArrowheads="1"/>
            </p:cNvSpPr>
            <p:nvPr/>
          </p:nvSpPr>
          <p:spPr bwMode="auto">
            <a:xfrm>
              <a:off x="657" y="391"/>
              <a:ext cx="1543" cy="272"/>
            </a:xfrm>
            <a:prstGeom prst="flowChartTerminator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sz="3600" b="1" dirty="0"/>
                <a:t>начало</a:t>
              </a:r>
            </a:p>
          </p:txBody>
        </p:sp>
        <p:sp>
          <p:nvSpPr>
            <p:cNvPr id="8" name="AutoShape 16"/>
            <p:cNvSpPr>
              <a:spLocks noChangeArrowheads="1"/>
            </p:cNvSpPr>
            <p:nvPr/>
          </p:nvSpPr>
          <p:spPr bwMode="auto">
            <a:xfrm>
              <a:off x="657" y="2097"/>
              <a:ext cx="1543" cy="272"/>
            </a:xfrm>
            <a:prstGeom prst="flowChartTerminator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sz="3600" b="1" dirty="0"/>
                <a:t>конец</a:t>
              </a:r>
            </a:p>
          </p:txBody>
        </p:sp>
        <p:sp>
          <p:nvSpPr>
            <p:cNvPr id="9" name="Line 75"/>
            <p:cNvSpPr>
              <a:spLocks noChangeShapeType="1"/>
            </p:cNvSpPr>
            <p:nvPr/>
          </p:nvSpPr>
          <p:spPr bwMode="auto">
            <a:xfrm>
              <a:off x="1429" y="1162"/>
              <a:ext cx="0" cy="1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 sz="3600"/>
            </a:p>
          </p:txBody>
        </p:sp>
        <p:sp>
          <p:nvSpPr>
            <p:cNvPr id="10" name="Line 76"/>
            <p:cNvSpPr>
              <a:spLocks noChangeShapeType="1"/>
            </p:cNvSpPr>
            <p:nvPr/>
          </p:nvSpPr>
          <p:spPr bwMode="auto">
            <a:xfrm>
              <a:off x="1429" y="663"/>
              <a:ext cx="0" cy="1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 sz="3600"/>
            </a:p>
          </p:txBody>
        </p:sp>
        <p:sp>
          <p:nvSpPr>
            <p:cNvPr id="11" name="Line 83"/>
            <p:cNvSpPr>
              <a:spLocks noChangeShapeType="1"/>
            </p:cNvSpPr>
            <p:nvPr/>
          </p:nvSpPr>
          <p:spPr bwMode="auto">
            <a:xfrm>
              <a:off x="1451" y="1654"/>
              <a:ext cx="0" cy="1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 sz="3600"/>
            </a:p>
          </p:txBody>
        </p:sp>
      </p:grpSp>
      <p:grpSp>
        <p:nvGrpSpPr>
          <p:cNvPr id="12" name="Group 90"/>
          <p:cNvGrpSpPr>
            <a:grpSpLocks noChangeAspect="1"/>
          </p:cNvGrpSpPr>
          <p:nvPr/>
        </p:nvGrpSpPr>
        <p:grpSpPr bwMode="auto">
          <a:xfrm>
            <a:off x="5800137" y="1934577"/>
            <a:ext cx="2176633" cy="295925"/>
            <a:chOff x="3816" y="1293"/>
            <a:chExt cx="1008" cy="191"/>
          </a:xfrm>
        </p:grpSpPr>
        <p:sp>
          <p:nvSpPr>
            <p:cNvPr id="13" name="Rectangle 97"/>
            <p:cNvSpPr>
              <a:spLocks noChangeArrowheads="1"/>
            </p:cNvSpPr>
            <p:nvPr/>
          </p:nvSpPr>
          <p:spPr bwMode="auto">
            <a:xfrm>
              <a:off x="4824" y="1310"/>
              <a:ext cx="0" cy="1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ru-RU" dirty="0"/>
            </a:p>
          </p:txBody>
        </p:sp>
        <p:sp>
          <p:nvSpPr>
            <p:cNvPr id="14" name="Rectangle 98"/>
            <p:cNvSpPr>
              <a:spLocks noChangeArrowheads="1"/>
            </p:cNvSpPr>
            <p:nvPr/>
          </p:nvSpPr>
          <p:spPr bwMode="auto">
            <a:xfrm>
              <a:off x="4767" y="1310"/>
              <a:ext cx="0" cy="1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ru-RU" dirty="0"/>
            </a:p>
          </p:txBody>
        </p:sp>
        <p:sp>
          <p:nvSpPr>
            <p:cNvPr id="15" name="Rectangle 99"/>
            <p:cNvSpPr>
              <a:spLocks noChangeArrowheads="1"/>
            </p:cNvSpPr>
            <p:nvPr/>
          </p:nvSpPr>
          <p:spPr bwMode="auto">
            <a:xfrm>
              <a:off x="4542" y="1310"/>
              <a:ext cx="0" cy="1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ru-RU" dirty="0"/>
            </a:p>
          </p:txBody>
        </p:sp>
        <p:sp>
          <p:nvSpPr>
            <p:cNvPr id="16" name="Rectangle 100"/>
            <p:cNvSpPr>
              <a:spLocks noChangeArrowheads="1"/>
            </p:cNvSpPr>
            <p:nvPr/>
          </p:nvSpPr>
          <p:spPr bwMode="auto">
            <a:xfrm>
              <a:off x="4413" y="1310"/>
              <a:ext cx="0" cy="1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ru-RU" dirty="0"/>
            </a:p>
          </p:txBody>
        </p:sp>
        <p:sp>
          <p:nvSpPr>
            <p:cNvPr id="17" name="Rectangle 101"/>
            <p:cNvSpPr>
              <a:spLocks noChangeArrowheads="1"/>
            </p:cNvSpPr>
            <p:nvPr/>
          </p:nvSpPr>
          <p:spPr bwMode="auto">
            <a:xfrm>
              <a:off x="4210" y="1310"/>
              <a:ext cx="0" cy="1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ru-RU" dirty="0"/>
            </a:p>
          </p:txBody>
        </p:sp>
        <p:sp>
          <p:nvSpPr>
            <p:cNvPr id="18" name="Rectangle 102"/>
            <p:cNvSpPr>
              <a:spLocks noChangeArrowheads="1"/>
            </p:cNvSpPr>
            <p:nvPr/>
          </p:nvSpPr>
          <p:spPr bwMode="auto">
            <a:xfrm>
              <a:off x="4153" y="1310"/>
              <a:ext cx="0" cy="1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ru-RU" dirty="0"/>
            </a:p>
          </p:txBody>
        </p:sp>
        <p:sp>
          <p:nvSpPr>
            <p:cNvPr id="19" name="Rectangle 103"/>
            <p:cNvSpPr>
              <a:spLocks noChangeArrowheads="1"/>
            </p:cNvSpPr>
            <p:nvPr/>
          </p:nvSpPr>
          <p:spPr bwMode="auto">
            <a:xfrm>
              <a:off x="3937" y="1310"/>
              <a:ext cx="0" cy="1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ru-RU" dirty="0"/>
            </a:p>
          </p:txBody>
        </p:sp>
        <p:sp>
          <p:nvSpPr>
            <p:cNvPr id="20" name="Rectangle 104"/>
            <p:cNvSpPr>
              <a:spLocks noChangeArrowheads="1"/>
            </p:cNvSpPr>
            <p:nvPr/>
          </p:nvSpPr>
          <p:spPr bwMode="auto">
            <a:xfrm>
              <a:off x="3816" y="1310"/>
              <a:ext cx="0" cy="1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ru-RU" dirty="0"/>
            </a:p>
          </p:txBody>
        </p:sp>
        <p:sp>
          <p:nvSpPr>
            <p:cNvPr id="21" name="Rectangle 105"/>
            <p:cNvSpPr>
              <a:spLocks noChangeArrowheads="1"/>
            </p:cNvSpPr>
            <p:nvPr/>
          </p:nvSpPr>
          <p:spPr bwMode="auto">
            <a:xfrm>
              <a:off x="4715" y="1310"/>
              <a:ext cx="0" cy="1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ru-RU" dirty="0"/>
            </a:p>
          </p:txBody>
        </p:sp>
        <p:sp>
          <p:nvSpPr>
            <p:cNvPr id="22" name="Rectangle 106"/>
            <p:cNvSpPr>
              <a:spLocks noChangeArrowheads="1"/>
            </p:cNvSpPr>
            <p:nvPr/>
          </p:nvSpPr>
          <p:spPr bwMode="auto">
            <a:xfrm>
              <a:off x="4474" y="1310"/>
              <a:ext cx="0" cy="1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ru-RU" dirty="0"/>
            </a:p>
          </p:txBody>
        </p:sp>
        <p:sp>
          <p:nvSpPr>
            <p:cNvPr id="23" name="Rectangle 107"/>
            <p:cNvSpPr>
              <a:spLocks noChangeArrowheads="1"/>
            </p:cNvSpPr>
            <p:nvPr/>
          </p:nvSpPr>
          <p:spPr bwMode="auto">
            <a:xfrm>
              <a:off x="4103" y="1310"/>
              <a:ext cx="0" cy="1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ru-RU" dirty="0"/>
            </a:p>
          </p:txBody>
        </p:sp>
        <p:sp>
          <p:nvSpPr>
            <p:cNvPr id="24" name="Rectangle 108"/>
            <p:cNvSpPr>
              <a:spLocks noChangeArrowheads="1"/>
            </p:cNvSpPr>
            <p:nvPr/>
          </p:nvSpPr>
          <p:spPr bwMode="auto">
            <a:xfrm>
              <a:off x="3871" y="1310"/>
              <a:ext cx="0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ru-RU" dirty="0"/>
            </a:p>
          </p:txBody>
        </p:sp>
        <p:sp>
          <p:nvSpPr>
            <p:cNvPr id="25" name="Rectangle 109"/>
            <p:cNvSpPr>
              <a:spLocks noChangeArrowheads="1"/>
            </p:cNvSpPr>
            <p:nvPr/>
          </p:nvSpPr>
          <p:spPr bwMode="auto">
            <a:xfrm>
              <a:off x="4617" y="1293"/>
              <a:ext cx="0" cy="1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ru-RU" dirty="0"/>
            </a:p>
          </p:txBody>
        </p:sp>
        <p:sp>
          <p:nvSpPr>
            <p:cNvPr id="26" name="Rectangle 110"/>
            <p:cNvSpPr>
              <a:spLocks noChangeArrowheads="1"/>
            </p:cNvSpPr>
            <p:nvPr/>
          </p:nvSpPr>
          <p:spPr bwMode="auto">
            <a:xfrm>
              <a:off x="4329" y="1293"/>
              <a:ext cx="0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ru-RU" dirty="0"/>
            </a:p>
          </p:txBody>
        </p:sp>
        <p:sp>
          <p:nvSpPr>
            <p:cNvPr id="27" name="Rectangle 111"/>
            <p:cNvSpPr>
              <a:spLocks noChangeArrowheads="1"/>
            </p:cNvSpPr>
            <p:nvPr/>
          </p:nvSpPr>
          <p:spPr bwMode="auto">
            <a:xfrm>
              <a:off x="4012" y="1293"/>
              <a:ext cx="0" cy="1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ru-RU" dirty="0"/>
            </a:p>
          </p:txBody>
        </p:sp>
      </p:grpSp>
      <p:sp>
        <p:nvSpPr>
          <p:cNvPr id="28" name="AutoShape 9"/>
          <p:cNvSpPr>
            <a:spLocks noChangeArrowheads="1"/>
          </p:cNvSpPr>
          <p:nvPr/>
        </p:nvSpPr>
        <p:spPr bwMode="auto">
          <a:xfrm>
            <a:off x="3071802" y="3214686"/>
            <a:ext cx="3331889" cy="503238"/>
          </a:xfrm>
          <a:prstGeom prst="flowChart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3600" b="1" dirty="0" smtClean="0"/>
              <a:t>Поворот</a:t>
            </a:r>
            <a:endParaRPr lang="ru-RU" sz="3600" b="1" dirty="0"/>
          </a:p>
        </p:txBody>
      </p:sp>
      <p:sp>
        <p:nvSpPr>
          <p:cNvPr id="29" name="AutoShape 9"/>
          <p:cNvSpPr>
            <a:spLocks noChangeArrowheads="1"/>
          </p:cNvSpPr>
          <p:nvPr/>
        </p:nvSpPr>
        <p:spPr bwMode="auto">
          <a:xfrm>
            <a:off x="3071802" y="4071942"/>
            <a:ext cx="3331889" cy="503238"/>
          </a:xfrm>
          <a:prstGeom prst="flowChart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3600" b="1" dirty="0" smtClean="0"/>
              <a:t>Направо</a:t>
            </a:r>
            <a:endParaRPr lang="ru-RU" sz="3600" b="1" dirty="0"/>
          </a:p>
        </p:txBody>
      </p:sp>
      <p:sp>
        <p:nvSpPr>
          <p:cNvPr id="30" name="Line 83"/>
          <p:cNvSpPr>
            <a:spLocks noChangeShapeType="1"/>
          </p:cNvSpPr>
          <p:nvPr/>
        </p:nvSpPr>
        <p:spPr bwMode="auto">
          <a:xfrm>
            <a:off x="4786314" y="5143512"/>
            <a:ext cx="0" cy="23085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 sz="3600"/>
          </a:p>
        </p:txBody>
      </p:sp>
      <p:sp>
        <p:nvSpPr>
          <p:cNvPr id="31" name="TextBox 30"/>
          <p:cNvSpPr txBox="1"/>
          <p:nvPr/>
        </p:nvSpPr>
        <p:spPr>
          <a:xfrm>
            <a:off x="4572000" y="4786322"/>
            <a:ext cx="343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…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6"/>
          <p:cNvSpPr>
            <a:spLocks noChangeArrowheads="1"/>
          </p:cNvSpPr>
          <p:nvPr/>
        </p:nvSpPr>
        <p:spPr bwMode="auto">
          <a:xfrm>
            <a:off x="1214414" y="285728"/>
            <a:ext cx="6572296" cy="6157098"/>
          </a:xfrm>
          <a:prstGeom prst="rect">
            <a:avLst/>
          </a:prstGeom>
          <a:solidFill>
            <a:srgbClr val="CCFFCC">
              <a:alpha val="78038"/>
            </a:srgbClr>
          </a:solidFill>
          <a:ln w="9525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sz="2400" b="1" dirty="0" smtClean="0"/>
          </a:p>
          <a:p>
            <a:endParaRPr lang="ru-RU" sz="2400" b="1" dirty="0" smtClean="0"/>
          </a:p>
          <a:p>
            <a:endParaRPr lang="ru-RU" sz="2400" b="1" dirty="0" smtClean="0"/>
          </a:p>
          <a:p>
            <a:endParaRPr lang="ru-RU" sz="2400" b="1" dirty="0" smtClean="0"/>
          </a:p>
          <a:p>
            <a:r>
              <a:rPr lang="ru-RU" sz="2400" b="1" dirty="0" smtClean="0"/>
              <a:t>                           </a:t>
            </a:r>
            <a:r>
              <a:rPr lang="en-US" sz="2400" b="1" dirty="0" smtClean="0"/>
              <a:t>   </a:t>
            </a:r>
            <a:endParaRPr lang="ru-RU" sz="2400" b="1" dirty="0" smtClean="0"/>
          </a:p>
        </p:txBody>
      </p:sp>
      <p:grpSp>
        <p:nvGrpSpPr>
          <p:cNvPr id="6" name="Group 27"/>
          <p:cNvGrpSpPr>
            <a:grpSpLocks/>
          </p:cNvGrpSpPr>
          <p:nvPr/>
        </p:nvGrpSpPr>
        <p:grpSpPr bwMode="auto">
          <a:xfrm>
            <a:off x="1421509" y="1214422"/>
            <a:ext cx="5643541" cy="4057650"/>
            <a:chOff x="476" y="937"/>
            <a:chExt cx="2836" cy="2556"/>
          </a:xfrm>
        </p:grpSpPr>
        <p:sp>
          <p:nvSpPr>
            <p:cNvPr id="7" name="AutoShape 6"/>
            <p:cNvSpPr>
              <a:spLocks noChangeArrowheads="1"/>
            </p:cNvSpPr>
            <p:nvPr/>
          </p:nvSpPr>
          <p:spPr bwMode="auto">
            <a:xfrm>
              <a:off x="1646" y="937"/>
              <a:ext cx="933" cy="238"/>
            </a:xfrm>
            <a:prstGeom prst="flowChartTerminator">
              <a:avLst/>
            </a:prstGeom>
            <a:solidFill>
              <a:srgbClr val="FFFF99"/>
            </a:solidFill>
            <a:ln w="12700">
              <a:solidFill>
                <a:schemeClr val="tx1"/>
              </a:solidFill>
              <a:miter lim="800000"/>
              <a:headEnd/>
              <a:tailEnd type="none" w="lg" len="lg"/>
            </a:ln>
          </p:spPr>
          <p:txBody>
            <a:bodyPr wrap="none" lIns="90000" tIns="46800" rIns="90000" bIns="46800" anchor="ctr"/>
            <a:lstStyle/>
            <a:p>
              <a:pPr algn="ctr"/>
              <a:r>
                <a:rPr lang="ru-RU" sz="2400" b="1" dirty="0"/>
                <a:t>начало</a:t>
              </a:r>
            </a:p>
          </p:txBody>
        </p:sp>
        <p:sp>
          <p:nvSpPr>
            <p:cNvPr id="8" name="Rectangle 7"/>
            <p:cNvSpPr>
              <a:spLocks noChangeArrowheads="1"/>
            </p:cNvSpPr>
            <p:nvPr/>
          </p:nvSpPr>
          <p:spPr bwMode="auto">
            <a:xfrm>
              <a:off x="1286" y="1426"/>
              <a:ext cx="1665" cy="370"/>
            </a:xfrm>
            <a:prstGeom prst="rect">
              <a:avLst/>
            </a:prstGeom>
            <a:solidFill>
              <a:srgbClr val="FFFF99"/>
            </a:solidFill>
            <a:ln w="12700">
              <a:solidFill>
                <a:schemeClr val="tx1"/>
              </a:solidFill>
              <a:miter lim="800000"/>
              <a:headEnd/>
              <a:tailEnd type="none" w="lg" len="lg"/>
            </a:ln>
          </p:spPr>
          <p:txBody>
            <a:bodyPr wrap="none" lIns="90000" tIns="46800" rIns="90000" bIns="46800" anchor="ctr"/>
            <a:lstStyle/>
            <a:p>
              <a:pPr algn="ctr"/>
              <a:r>
                <a:rPr lang="ru-RU" sz="2400" b="1" dirty="0" smtClean="0">
                  <a:latin typeface="Courier New" pitchFamily="49" charset="0"/>
                </a:rPr>
                <a:t>патрулирование</a:t>
              </a:r>
              <a:endParaRPr lang="ru-RU" sz="2400" b="1" dirty="0">
                <a:latin typeface="Courier New" pitchFamily="49" charset="0"/>
              </a:endParaRPr>
            </a:p>
          </p:txBody>
        </p:sp>
        <p:sp>
          <p:nvSpPr>
            <p:cNvPr id="9" name="Line 12"/>
            <p:cNvSpPr>
              <a:spLocks noChangeShapeType="1"/>
            </p:cNvSpPr>
            <p:nvPr/>
          </p:nvSpPr>
          <p:spPr bwMode="auto">
            <a:xfrm>
              <a:off x="2120" y="1272"/>
              <a:ext cx="0" cy="16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 wrap="none" lIns="90000" tIns="46800" rIns="90000" bIns="46800" anchor="ctr"/>
            <a:lstStyle/>
            <a:p>
              <a:endParaRPr lang="ru-RU" sz="2000"/>
            </a:p>
          </p:txBody>
        </p:sp>
        <p:sp>
          <p:nvSpPr>
            <p:cNvPr id="10" name="Rectangle 13"/>
            <p:cNvSpPr>
              <a:spLocks noChangeArrowheads="1"/>
            </p:cNvSpPr>
            <p:nvPr/>
          </p:nvSpPr>
          <p:spPr bwMode="auto">
            <a:xfrm>
              <a:off x="476" y="2480"/>
              <a:ext cx="1080" cy="370"/>
            </a:xfrm>
            <a:prstGeom prst="rect">
              <a:avLst/>
            </a:prstGeom>
            <a:solidFill>
              <a:srgbClr val="FFFF99"/>
            </a:solidFill>
            <a:ln w="12700">
              <a:solidFill>
                <a:schemeClr val="tx1"/>
              </a:solidFill>
              <a:miter lim="800000"/>
              <a:headEnd/>
              <a:tailEnd type="none" w="lg" len="lg"/>
            </a:ln>
          </p:spPr>
          <p:txBody>
            <a:bodyPr wrap="none" lIns="90000" tIns="46800" rIns="90000" bIns="46800" anchor="ctr"/>
            <a:lstStyle/>
            <a:p>
              <a:pPr algn="ctr"/>
              <a:r>
                <a:rPr lang="ru-RU" sz="2400" b="1" dirty="0" smtClean="0">
                  <a:latin typeface="Courier New" pitchFamily="49" charset="0"/>
                </a:rPr>
                <a:t>Устраняем</a:t>
              </a:r>
              <a:endParaRPr lang="ru-RU" sz="2400" b="1" dirty="0">
                <a:latin typeface="Courier New" pitchFamily="49" charset="0"/>
              </a:endParaRPr>
            </a:p>
          </p:txBody>
        </p:sp>
        <p:sp>
          <p:nvSpPr>
            <p:cNvPr id="11" name="AutoShape 14"/>
            <p:cNvSpPr>
              <a:spLocks noChangeArrowheads="1"/>
            </p:cNvSpPr>
            <p:nvPr/>
          </p:nvSpPr>
          <p:spPr bwMode="auto">
            <a:xfrm>
              <a:off x="1646" y="3232"/>
              <a:ext cx="933" cy="261"/>
            </a:xfrm>
            <a:prstGeom prst="flowChartTerminator">
              <a:avLst/>
            </a:prstGeom>
            <a:solidFill>
              <a:srgbClr val="FFFF99"/>
            </a:solidFill>
            <a:ln w="12700">
              <a:solidFill>
                <a:schemeClr val="tx1"/>
              </a:solidFill>
              <a:miter lim="800000"/>
              <a:headEnd/>
              <a:tailEnd type="none" w="lg" len="lg"/>
            </a:ln>
          </p:spPr>
          <p:txBody>
            <a:bodyPr wrap="none" lIns="90000" tIns="46800" rIns="90000" bIns="46800" anchor="ctr"/>
            <a:lstStyle/>
            <a:p>
              <a:pPr algn="ctr"/>
              <a:r>
                <a:rPr lang="ru-RU" sz="2400" b="1" dirty="0"/>
                <a:t>конец</a:t>
              </a:r>
            </a:p>
          </p:txBody>
        </p:sp>
        <p:sp>
          <p:nvSpPr>
            <p:cNvPr id="12" name="Freeform 16"/>
            <p:cNvSpPr>
              <a:spLocks/>
            </p:cNvSpPr>
            <p:nvPr/>
          </p:nvSpPr>
          <p:spPr bwMode="auto">
            <a:xfrm flipH="1">
              <a:off x="952" y="2257"/>
              <a:ext cx="623" cy="221"/>
            </a:xfrm>
            <a:custGeom>
              <a:avLst/>
              <a:gdLst>
                <a:gd name="T0" fmla="*/ 0 w 623"/>
                <a:gd name="T1" fmla="*/ 0 h 524"/>
                <a:gd name="T2" fmla="*/ 623 w 623"/>
                <a:gd name="T3" fmla="*/ 0 h 524"/>
                <a:gd name="T4" fmla="*/ 623 w 623"/>
                <a:gd name="T5" fmla="*/ 0 h 524"/>
                <a:gd name="T6" fmla="*/ 0 60000 65536"/>
                <a:gd name="T7" fmla="*/ 0 60000 65536"/>
                <a:gd name="T8" fmla="*/ 0 60000 65536"/>
                <a:gd name="T9" fmla="*/ 0 w 623"/>
                <a:gd name="T10" fmla="*/ 0 h 524"/>
                <a:gd name="T11" fmla="*/ 623 w 623"/>
                <a:gd name="T12" fmla="*/ 524 h 52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23" h="524">
                  <a:moveTo>
                    <a:pt x="0" y="0"/>
                  </a:moveTo>
                  <a:lnTo>
                    <a:pt x="623" y="0"/>
                  </a:lnTo>
                  <a:lnTo>
                    <a:pt x="623" y="524"/>
                  </a:lnTo>
                </a:path>
              </a:pathLst>
            </a:cu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 wrap="none" lIns="90000" tIns="46800" rIns="90000" bIns="46800" anchor="ctr"/>
            <a:lstStyle/>
            <a:p>
              <a:endParaRPr lang="ru-RU" sz="2000"/>
            </a:p>
          </p:txBody>
        </p:sp>
        <p:sp>
          <p:nvSpPr>
            <p:cNvPr id="13" name="Freeform 17"/>
            <p:cNvSpPr>
              <a:spLocks/>
            </p:cNvSpPr>
            <p:nvPr/>
          </p:nvSpPr>
          <p:spPr bwMode="auto">
            <a:xfrm flipH="1">
              <a:off x="2636" y="2263"/>
              <a:ext cx="676" cy="643"/>
            </a:xfrm>
            <a:custGeom>
              <a:avLst/>
              <a:gdLst>
                <a:gd name="T0" fmla="*/ 10868 w 623"/>
                <a:gd name="T1" fmla="*/ 0 h 887"/>
                <a:gd name="T2" fmla="*/ 0 w 623"/>
                <a:gd name="T3" fmla="*/ 0 h 887"/>
                <a:gd name="T4" fmla="*/ 2 w 623"/>
                <a:gd name="T5" fmla="*/ 1 h 887"/>
                <a:gd name="T6" fmla="*/ 0 60000 65536"/>
                <a:gd name="T7" fmla="*/ 0 60000 65536"/>
                <a:gd name="T8" fmla="*/ 0 60000 65536"/>
                <a:gd name="T9" fmla="*/ 0 w 623"/>
                <a:gd name="T10" fmla="*/ 0 h 887"/>
                <a:gd name="T11" fmla="*/ 623 w 623"/>
                <a:gd name="T12" fmla="*/ 887 h 88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23" h="887">
                  <a:moveTo>
                    <a:pt x="623" y="0"/>
                  </a:moveTo>
                  <a:lnTo>
                    <a:pt x="0" y="0"/>
                  </a:lnTo>
                  <a:lnTo>
                    <a:pt x="2" y="887"/>
                  </a:lnTo>
                </a:path>
              </a:pathLst>
            </a:cu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 wrap="none" lIns="90000" tIns="46800" rIns="90000" bIns="46800" anchor="ctr"/>
            <a:lstStyle/>
            <a:p>
              <a:endParaRPr lang="ru-RU" sz="2000"/>
            </a:p>
          </p:txBody>
        </p:sp>
        <p:sp>
          <p:nvSpPr>
            <p:cNvPr id="14" name="Freeform 18"/>
            <p:cNvSpPr>
              <a:spLocks/>
            </p:cNvSpPr>
            <p:nvPr/>
          </p:nvSpPr>
          <p:spPr bwMode="auto">
            <a:xfrm>
              <a:off x="948" y="2853"/>
              <a:ext cx="2361" cy="167"/>
            </a:xfrm>
            <a:custGeom>
              <a:avLst/>
              <a:gdLst>
                <a:gd name="T0" fmla="*/ 0 w 2409"/>
                <a:gd name="T1" fmla="*/ 0 h 343"/>
                <a:gd name="T2" fmla="*/ 0 w 2409"/>
                <a:gd name="T3" fmla="*/ 0 h 343"/>
                <a:gd name="T4" fmla="*/ 1192 w 2409"/>
                <a:gd name="T5" fmla="*/ 0 h 343"/>
                <a:gd name="T6" fmla="*/ 1192 w 2409"/>
                <a:gd name="T7" fmla="*/ 0 h 34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409"/>
                <a:gd name="T13" fmla="*/ 0 h 343"/>
                <a:gd name="T14" fmla="*/ 2409 w 2409"/>
                <a:gd name="T15" fmla="*/ 343 h 34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409" h="343">
                  <a:moveTo>
                    <a:pt x="0" y="0"/>
                  </a:moveTo>
                  <a:lnTo>
                    <a:pt x="0" y="343"/>
                  </a:lnTo>
                  <a:lnTo>
                    <a:pt x="2409" y="343"/>
                  </a:lnTo>
                  <a:lnTo>
                    <a:pt x="2409" y="5"/>
                  </a:lnTo>
                </a:path>
              </a:pathLst>
            </a:custGeom>
            <a:noFill/>
            <a:ln w="25400">
              <a:solidFill>
                <a:schemeClr val="tx1"/>
              </a:solidFill>
              <a:round/>
              <a:headEnd/>
              <a:tailEnd type="none" w="lg" len="lg"/>
            </a:ln>
          </p:spPr>
          <p:txBody>
            <a:bodyPr wrap="none" lIns="90000" tIns="46800" rIns="90000" bIns="46800" anchor="ctr"/>
            <a:lstStyle/>
            <a:p>
              <a:endParaRPr lang="ru-RU" sz="2000"/>
            </a:p>
          </p:txBody>
        </p:sp>
        <p:sp>
          <p:nvSpPr>
            <p:cNvPr id="15" name="Line 20"/>
            <p:cNvSpPr>
              <a:spLocks noChangeShapeType="1"/>
            </p:cNvSpPr>
            <p:nvPr/>
          </p:nvSpPr>
          <p:spPr bwMode="auto">
            <a:xfrm>
              <a:off x="2131" y="1797"/>
              <a:ext cx="0" cy="20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 wrap="none" lIns="90000" tIns="46800" rIns="90000" bIns="46800" anchor="ctr"/>
            <a:lstStyle/>
            <a:p>
              <a:endParaRPr lang="ru-RU" sz="2000"/>
            </a:p>
          </p:txBody>
        </p:sp>
        <p:sp>
          <p:nvSpPr>
            <p:cNvPr id="16" name="Line 21"/>
            <p:cNvSpPr>
              <a:spLocks noChangeShapeType="1"/>
            </p:cNvSpPr>
            <p:nvPr/>
          </p:nvSpPr>
          <p:spPr bwMode="auto">
            <a:xfrm>
              <a:off x="2102" y="3027"/>
              <a:ext cx="0" cy="20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 wrap="none" lIns="90000" tIns="46800" rIns="90000" bIns="46800" anchor="ctr"/>
            <a:lstStyle/>
            <a:p>
              <a:endParaRPr lang="ru-RU" sz="2000"/>
            </a:p>
          </p:txBody>
        </p:sp>
        <p:sp>
          <p:nvSpPr>
            <p:cNvPr id="17" name="Oval 22"/>
            <p:cNvSpPr>
              <a:spLocks noChangeArrowheads="1"/>
            </p:cNvSpPr>
            <p:nvPr/>
          </p:nvSpPr>
          <p:spPr bwMode="auto">
            <a:xfrm>
              <a:off x="2085" y="3005"/>
              <a:ext cx="34" cy="34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 type="none" w="lg" len="lg"/>
            </a:ln>
          </p:spPr>
          <p:txBody>
            <a:bodyPr wrap="none" lIns="90000" tIns="46800" rIns="90000" bIns="46800" anchor="ctr"/>
            <a:lstStyle/>
            <a:p>
              <a:endParaRPr lang="ru-RU" sz="2000"/>
            </a:p>
          </p:txBody>
        </p:sp>
        <p:sp>
          <p:nvSpPr>
            <p:cNvPr id="18" name="Text Box 23"/>
            <p:cNvSpPr txBox="1">
              <a:spLocks noChangeArrowheads="1"/>
            </p:cNvSpPr>
            <p:nvPr/>
          </p:nvSpPr>
          <p:spPr bwMode="auto">
            <a:xfrm>
              <a:off x="919" y="1978"/>
              <a:ext cx="431" cy="25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 type="none" w="lg" len="lg"/>
            </a:ln>
          </p:spPr>
          <p:txBody>
            <a:bodyPr lIns="90000" tIns="46800" rIns="90000" bIns="4680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sz="2000" b="1" dirty="0"/>
                <a:t>да</a:t>
              </a:r>
            </a:p>
          </p:txBody>
        </p:sp>
        <p:sp>
          <p:nvSpPr>
            <p:cNvPr id="19" name="Text Box 24"/>
            <p:cNvSpPr txBox="1">
              <a:spLocks noChangeArrowheads="1"/>
            </p:cNvSpPr>
            <p:nvPr/>
          </p:nvSpPr>
          <p:spPr bwMode="auto">
            <a:xfrm>
              <a:off x="2868" y="1991"/>
              <a:ext cx="431" cy="25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 type="none" w="lg" len="lg"/>
            </a:ln>
          </p:spPr>
          <p:txBody>
            <a:bodyPr lIns="90000" tIns="46800" rIns="90000" bIns="4680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sz="2000" b="1" dirty="0"/>
                <a:t>нет</a:t>
              </a:r>
            </a:p>
          </p:txBody>
        </p:sp>
        <p:sp>
          <p:nvSpPr>
            <p:cNvPr id="20" name="AutoShape 11"/>
            <p:cNvSpPr>
              <a:spLocks noChangeArrowheads="1"/>
            </p:cNvSpPr>
            <p:nvPr/>
          </p:nvSpPr>
          <p:spPr bwMode="auto">
            <a:xfrm>
              <a:off x="1331" y="1972"/>
              <a:ext cx="1575" cy="630"/>
            </a:xfrm>
            <a:prstGeom prst="flowChartDecision">
              <a:avLst/>
            </a:prstGeom>
            <a:solidFill>
              <a:srgbClr val="FFFF99"/>
            </a:solidFill>
            <a:ln w="12700">
              <a:solidFill>
                <a:schemeClr val="tx1"/>
              </a:solidFill>
              <a:miter lim="800000"/>
              <a:headEnd/>
              <a:tailEnd type="none" w="lg" len="lg"/>
            </a:ln>
          </p:spPr>
          <p:txBody>
            <a:bodyPr wrap="none" lIns="90000" tIns="46800" rIns="90000" bIns="46800" anchor="ctr"/>
            <a:lstStyle/>
            <a:p>
              <a:pPr algn="ctr"/>
              <a:r>
                <a:rPr lang="ru-RU" sz="2400" b="1" dirty="0" smtClean="0">
                  <a:latin typeface="Courier New" pitchFamily="49" charset="0"/>
                </a:rPr>
                <a:t>Есть угроза</a:t>
              </a:r>
              <a:r>
                <a:rPr lang="en-US" sz="2400" b="1" dirty="0" smtClean="0">
                  <a:latin typeface="Courier New" pitchFamily="49" charset="0"/>
                </a:rPr>
                <a:t>?</a:t>
              </a:r>
              <a:endParaRPr lang="ru-RU" sz="2400" b="1" dirty="0">
                <a:latin typeface="Courier New" pitchFamily="49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643050"/>
            <a:ext cx="8229600" cy="1143000"/>
          </a:xfrm>
        </p:spPr>
        <p:txBody>
          <a:bodyPr>
            <a:noAutofit/>
          </a:bodyPr>
          <a:lstStyle/>
          <a:p>
            <a:r>
              <a:rPr lang="ru-RU" sz="9600" b="1" dirty="0" smtClean="0">
                <a:latin typeface="Gabriola" pitchFamily="82" charset="0"/>
              </a:rPr>
              <a:t>Условный оператор</a:t>
            </a:r>
            <a:endParaRPr lang="ru-RU" sz="9600" b="1" dirty="0">
              <a:latin typeface="Gabriola" pitchFamily="82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00364" y="3500438"/>
            <a:ext cx="3276596" cy="27899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600" b="1" dirty="0" smtClean="0">
                <a:latin typeface="Gabriola" pitchFamily="82" charset="0"/>
              </a:rPr>
              <a:t>Условный оператор</a:t>
            </a:r>
            <a:endParaRPr lang="ru-RU" sz="6600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214282" y="3000372"/>
            <a:ext cx="407196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abriola" pitchFamily="82" charset="0"/>
                <a:ea typeface="+mj-ea"/>
                <a:cs typeface="+mj-cs"/>
              </a:rPr>
              <a:t>Полная форма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400" b="1" dirty="0" smtClean="0">
                <a:latin typeface="Gabriola" pitchFamily="82" charset="0"/>
                <a:ea typeface="+mj-ea"/>
                <a:cs typeface="+mj-cs"/>
              </a:rPr>
              <a:t>записи</a:t>
            </a:r>
            <a:endParaRPr kumimoji="0" lang="ru-RU" sz="5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abriola" pitchFamily="82" charset="0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4429124" y="3000372"/>
            <a:ext cx="407196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400" b="1" dirty="0" smtClean="0">
                <a:latin typeface="Gabriola" pitchFamily="82" charset="0"/>
                <a:ea typeface="+mj-ea"/>
                <a:cs typeface="+mj-cs"/>
              </a:rPr>
              <a:t>Н</a:t>
            </a:r>
            <a:r>
              <a:rPr kumimoji="0" lang="ru-RU" sz="5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abriola" pitchFamily="82" charset="0"/>
                <a:ea typeface="+mj-ea"/>
                <a:cs typeface="+mj-cs"/>
              </a:rPr>
              <a:t>еполная</a:t>
            </a:r>
            <a:r>
              <a:rPr kumimoji="0" lang="ru-RU" sz="5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abriola" pitchFamily="82" charset="0"/>
                <a:ea typeface="+mj-ea"/>
                <a:cs typeface="+mj-cs"/>
              </a:rPr>
              <a:t> форма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400" b="1" dirty="0" smtClean="0">
                <a:latin typeface="Gabriola" pitchFamily="82" charset="0"/>
                <a:ea typeface="+mj-ea"/>
                <a:cs typeface="+mj-cs"/>
              </a:rPr>
              <a:t>записи</a:t>
            </a:r>
            <a:endParaRPr kumimoji="0" lang="ru-RU" sz="5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abriola" pitchFamily="82" charset="0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cxnSp>
        <p:nvCxnSpPr>
          <p:cNvPr id="7" name="Прямая со стрелкой 6"/>
          <p:cNvCxnSpPr>
            <a:stCxn id="2" idx="2"/>
          </p:cNvCxnSpPr>
          <p:nvPr/>
        </p:nvCxnSpPr>
        <p:spPr>
          <a:xfrm rot="16200000" flipH="1">
            <a:off x="4530732" y="1458906"/>
            <a:ext cx="1082668" cy="10001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>
            <a:stCxn id="2" idx="2"/>
          </p:cNvCxnSpPr>
          <p:nvPr/>
        </p:nvCxnSpPr>
        <p:spPr>
          <a:xfrm rot="5400000">
            <a:off x="3602038" y="1530344"/>
            <a:ext cx="1082668" cy="85725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4"/>
          <p:cNvSpPr>
            <a:spLocks noChangeArrowheads="1"/>
          </p:cNvSpPr>
          <p:nvPr/>
        </p:nvSpPr>
        <p:spPr bwMode="auto">
          <a:xfrm>
            <a:off x="435955" y="156706"/>
            <a:ext cx="3707417" cy="830997"/>
          </a:xfrm>
          <a:prstGeom prst="rect">
            <a:avLst/>
          </a:prstGeom>
          <a:solidFill>
            <a:srgbClr val="CCEC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Полная форма 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условного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оператора </a:t>
            </a:r>
          </a:p>
        </p:txBody>
      </p:sp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5072066" y="142852"/>
            <a:ext cx="3286148" cy="830997"/>
          </a:xfrm>
          <a:prstGeom prst="rect">
            <a:avLst/>
          </a:prstGeom>
          <a:solidFill>
            <a:srgbClr val="CCEC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Неполная форма условного оператора </a:t>
            </a:r>
          </a:p>
        </p:txBody>
      </p:sp>
      <p:grpSp>
        <p:nvGrpSpPr>
          <p:cNvPr id="6" name="Group 62"/>
          <p:cNvGrpSpPr>
            <a:grpSpLocks/>
          </p:cNvGrpSpPr>
          <p:nvPr/>
        </p:nvGrpSpPr>
        <p:grpSpPr bwMode="auto">
          <a:xfrm>
            <a:off x="5429256" y="1142984"/>
            <a:ext cx="2928958" cy="2714644"/>
            <a:chOff x="3424" y="1842"/>
            <a:chExt cx="1815" cy="1951"/>
          </a:xfrm>
        </p:grpSpPr>
        <p:sp>
          <p:nvSpPr>
            <p:cNvPr id="7" name="Line 63"/>
            <p:cNvSpPr>
              <a:spLocks noChangeShapeType="1"/>
            </p:cNvSpPr>
            <p:nvPr/>
          </p:nvSpPr>
          <p:spPr bwMode="auto">
            <a:xfrm rot="5400000">
              <a:off x="4898" y="3135"/>
              <a:ext cx="0" cy="68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8" name="Group 64"/>
            <p:cNvGrpSpPr>
              <a:grpSpLocks/>
            </p:cNvGrpSpPr>
            <p:nvPr/>
          </p:nvGrpSpPr>
          <p:grpSpPr bwMode="auto">
            <a:xfrm>
              <a:off x="3424" y="1842"/>
              <a:ext cx="1815" cy="1951"/>
              <a:chOff x="3424" y="1842"/>
              <a:chExt cx="1815" cy="1951"/>
            </a:xfrm>
          </p:grpSpPr>
          <p:sp>
            <p:nvSpPr>
              <p:cNvPr id="9" name="Rectangle 65"/>
              <p:cNvSpPr>
                <a:spLocks noChangeArrowheads="1"/>
              </p:cNvSpPr>
              <p:nvPr/>
            </p:nvSpPr>
            <p:spPr bwMode="auto">
              <a:xfrm>
                <a:off x="3424" y="2886"/>
                <a:ext cx="908" cy="273"/>
              </a:xfrm>
              <a:prstGeom prst="rect">
                <a:avLst/>
              </a:prstGeom>
              <a:solidFill>
                <a:srgbClr val="66CCFF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r>
                  <a:rPr lang="ru-RU" b="1" dirty="0"/>
                  <a:t>Действие 1</a:t>
                </a:r>
              </a:p>
            </p:txBody>
          </p:sp>
          <p:sp>
            <p:nvSpPr>
              <p:cNvPr id="10" name="AutoShape 66"/>
              <p:cNvSpPr>
                <a:spLocks noChangeArrowheads="1"/>
              </p:cNvSpPr>
              <p:nvPr/>
            </p:nvSpPr>
            <p:spPr bwMode="auto">
              <a:xfrm>
                <a:off x="4059" y="2160"/>
                <a:ext cx="998" cy="453"/>
              </a:xfrm>
              <a:prstGeom prst="flowChartDecision">
                <a:avLst/>
              </a:prstGeom>
              <a:solidFill>
                <a:srgbClr val="66CCFF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ru-RU" b="1" dirty="0"/>
                  <a:t>Условие</a:t>
                </a:r>
              </a:p>
            </p:txBody>
          </p:sp>
          <p:sp>
            <p:nvSpPr>
              <p:cNvPr id="11" name="Line 67"/>
              <p:cNvSpPr>
                <a:spLocks noChangeShapeType="1"/>
              </p:cNvSpPr>
              <p:nvPr/>
            </p:nvSpPr>
            <p:spPr bwMode="auto">
              <a:xfrm>
                <a:off x="4558" y="1842"/>
                <a:ext cx="0" cy="31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" name="Line 68"/>
              <p:cNvSpPr>
                <a:spLocks noChangeShapeType="1"/>
              </p:cNvSpPr>
              <p:nvPr/>
            </p:nvSpPr>
            <p:spPr bwMode="auto">
              <a:xfrm>
                <a:off x="3877" y="2387"/>
                <a:ext cx="0" cy="499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" name="Line 69"/>
              <p:cNvSpPr>
                <a:spLocks noChangeShapeType="1"/>
              </p:cNvSpPr>
              <p:nvPr/>
            </p:nvSpPr>
            <p:spPr bwMode="auto">
              <a:xfrm flipH="1">
                <a:off x="5238" y="2387"/>
                <a:ext cx="1" cy="108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" name="Line 70"/>
              <p:cNvSpPr>
                <a:spLocks noChangeShapeType="1"/>
              </p:cNvSpPr>
              <p:nvPr/>
            </p:nvSpPr>
            <p:spPr bwMode="auto">
              <a:xfrm>
                <a:off x="3877" y="3158"/>
                <a:ext cx="0" cy="31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" name="Line 71"/>
              <p:cNvSpPr>
                <a:spLocks noChangeShapeType="1"/>
              </p:cNvSpPr>
              <p:nvPr/>
            </p:nvSpPr>
            <p:spPr bwMode="auto">
              <a:xfrm>
                <a:off x="4558" y="3475"/>
                <a:ext cx="0" cy="31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6" name="Line 72"/>
              <p:cNvSpPr>
                <a:spLocks noChangeShapeType="1"/>
              </p:cNvSpPr>
              <p:nvPr/>
            </p:nvSpPr>
            <p:spPr bwMode="auto">
              <a:xfrm rot="-5400000">
                <a:off x="5148" y="2296"/>
                <a:ext cx="0" cy="18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7" name="Line 73"/>
              <p:cNvSpPr>
                <a:spLocks noChangeShapeType="1"/>
              </p:cNvSpPr>
              <p:nvPr/>
            </p:nvSpPr>
            <p:spPr bwMode="auto">
              <a:xfrm rot="-5400000">
                <a:off x="3969" y="2296"/>
                <a:ext cx="0" cy="18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arrow" w="med" len="med"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" name="Line 74"/>
              <p:cNvSpPr>
                <a:spLocks noChangeShapeType="1"/>
              </p:cNvSpPr>
              <p:nvPr/>
            </p:nvSpPr>
            <p:spPr bwMode="auto">
              <a:xfrm rot="5400000">
                <a:off x="4218" y="3135"/>
                <a:ext cx="0" cy="68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19" name="Group 35"/>
          <p:cNvGrpSpPr>
            <a:grpSpLocks/>
          </p:cNvGrpSpPr>
          <p:nvPr/>
        </p:nvGrpSpPr>
        <p:grpSpPr bwMode="auto">
          <a:xfrm>
            <a:off x="714348" y="1214422"/>
            <a:ext cx="3316286" cy="2428892"/>
            <a:chOff x="385" y="1842"/>
            <a:chExt cx="2269" cy="1951"/>
          </a:xfrm>
        </p:grpSpPr>
        <p:sp>
          <p:nvSpPr>
            <p:cNvPr id="20" name="Rectangle 36"/>
            <p:cNvSpPr>
              <a:spLocks noChangeArrowheads="1"/>
            </p:cNvSpPr>
            <p:nvPr/>
          </p:nvSpPr>
          <p:spPr bwMode="auto">
            <a:xfrm>
              <a:off x="385" y="2886"/>
              <a:ext cx="908" cy="273"/>
            </a:xfrm>
            <a:prstGeom prst="rect">
              <a:avLst/>
            </a:prstGeom>
            <a:solidFill>
              <a:srgbClr val="66CC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ru-RU" b="1" dirty="0"/>
                <a:t>Действие 1</a:t>
              </a:r>
            </a:p>
          </p:txBody>
        </p:sp>
        <p:sp>
          <p:nvSpPr>
            <p:cNvPr id="21" name="AutoShape 37"/>
            <p:cNvSpPr>
              <a:spLocks noChangeArrowheads="1"/>
            </p:cNvSpPr>
            <p:nvPr/>
          </p:nvSpPr>
          <p:spPr bwMode="auto">
            <a:xfrm>
              <a:off x="1020" y="2129"/>
              <a:ext cx="998" cy="484"/>
            </a:xfrm>
            <a:prstGeom prst="flowChartDecision">
              <a:avLst/>
            </a:prstGeom>
            <a:solidFill>
              <a:srgbClr val="66CC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b="1" dirty="0" smtClean="0"/>
                <a:t>    Условие</a:t>
              </a:r>
              <a:endParaRPr lang="ru-RU" b="1" dirty="0"/>
            </a:p>
          </p:txBody>
        </p:sp>
        <p:sp>
          <p:nvSpPr>
            <p:cNvPr id="22" name="Rectangle 38"/>
            <p:cNvSpPr>
              <a:spLocks noChangeArrowheads="1"/>
            </p:cNvSpPr>
            <p:nvPr/>
          </p:nvSpPr>
          <p:spPr bwMode="auto">
            <a:xfrm>
              <a:off x="1746" y="2886"/>
              <a:ext cx="908" cy="273"/>
            </a:xfrm>
            <a:prstGeom prst="rect">
              <a:avLst/>
            </a:prstGeom>
            <a:solidFill>
              <a:srgbClr val="66CC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ru-RU" b="1" dirty="0"/>
                <a:t>Действие 2</a:t>
              </a:r>
            </a:p>
          </p:txBody>
        </p:sp>
        <p:sp>
          <p:nvSpPr>
            <p:cNvPr id="23" name="Line 39"/>
            <p:cNvSpPr>
              <a:spLocks noChangeShapeType="1"/>
            </p:cNvSpPr>
            <p:nvPr/>
          </p:nvSpPr>
          <p:spPr bwMode="auto">
            <a:xfrm>
              <a:off x="1519" y="1842"/>
              <a:ext cx="0" cy="31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" name="Line 40"/>
            <p:cNvSpPr>
              <a:spLocks noChangeShapeType="1"/>
            </p:cNvSpPr>
            <p:nvPr/>
          </p:nvSpPr>
          <p:spPr bwMode="auto">
            <a:xfrm>
              <a:off x="838" y="2387"/>
              <a:ext cx="0" cy="49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" name="Line 41"/>
            <p:cNvSpPr>
              <a:spLocks noChangeShapeType="1"/>
            </p:cNvSpPr>
            <p:nvPr/>
          </p:nvSpPr>
          <p:spPr bwMode="auto">
            <a:xfrm>
              <a:off x="2200" y="2387"/>
              <a:ext cx="0" cy="49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" name="Line 42"/>
            <p:cNvSpPr>
              <a:spLocks noChangeShapeType="1"/>
            </p:cNvSpPr>
            <p:nvPr/>
          </p:nvSpPr>
          <p:spPr bwMode="auto">
            <a:xfrm>
              <a:off x="838" y="3158"/>
              <a:ext cx="0" cy="31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7" name="Line 43"/>
            <p:cNvSpPr>
              <a:spLocks noChangeShapeType="1"/>
            </p:cNvSpPr>
            <p:nvPr/>
          </p:nvSpPr>
          <p:spPr bwMode="auto">
            <a:xfrm>
              <a:off x="2200" y="3158"/>
              <a:ext cx="0" cy="31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8" name="Line 44"/>
            <p:cNvSpPr>
              <a:spLocks noChangeShapeType="1"/>
            </p:cNvSpPr>
            <p:nvPr/>
          </p:nvSpPr>
          <p:spPr bwMode="auto">
            <a:xfrm>
              <a:off x="1519" y="3475"/>
              <a:ext cx="0" cy="31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9" name="Line 45"/>
            <p:cNvSpPr>
              <a:spLocks noChangeShapeType="1"/>
            </p:cNvSpPr>
            <p:nvPr/>
          </p:nvSpPr>
          <p:spPr bwMode="auto">
            <a:xfrm rot="-5400000">
              <a:off x="2109" y="2296"/>
              <a:ext cx="0" cy="18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" name="Line 46"/>
            <p:cNvSpPr>
              <a:spLocks noChangeShapeType="1"/>
            </p:cNvSpPr>
            <p:nvPr/>
          </p:nvSpPr>
          <p:spPr bwMode="auto">
            <a:xfrm rot="-5400000">
              <a:off x="930" y="2296"/>
              <a:ext cx="0" cy="18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arrow" w="med" len="med"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" name="Line 47"/>
            <p:cNvSpPr>
              <a:spLocks noChangeShapeType="1"/>
            </p:cNvSpPr>
            <p:nvPr/>
          </p:nvSpPr>
          <p:spPr bwMode="auto">
            <a:xfrm rot="5400000">
              <a:off x="1179" y="3135"/>
              <a:ext cx="0" cy="68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" name="Line 48"/>
            <p:cNvSpPr>
              <a:spLocks noChangeShapeType="1"/>
            </p:cNvSpPr>
            <p:nvPr/>
          </p:nvSpPr>
          <p:spPr bwMode="auto">
            <a:xfrm rot="5400000">
              <a:off x="1859" y="3135"/>
              <a:ext cx="0" cy="68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3" name="Прямоугольник 32"/>
          <p:cNvSpPr/>
          <p:nvPr/>
        </p:nvSpPr>
        <p:spPr>
          <a:xfrm>
            <a:off x="285720" y="3663279"/>
            <a:ext cx="4214842" cy="319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2800" b="1" dirty="0" smtClean="0">
                <a:solidFill>
                  <a:srgbClr val="FF0000"/>
                </a:solidFill>
              </a:rPr>
              <a:t>Если</a:t>
            </a:r>
            <a:r>
              <a:rPr lang="ru-RU" sz="2800" b="1" dirty="0" smtClean="0"/>
              <a:t> </a:t>
            </a:r>
            <a:r>
              <a:rPr lang="en-US" sz="2800" b="1" dirty="0" smtClean="0"/>
              <a:t>&lt;</a:t>
            </a:r>
            <a:r>
              <a:rPr lang="ru-RU" sz="2800" b="1" dirty="0" smtClean="0"/>
              <a:t> условие </a:t>
            </a:r>
            <a:r>
              <a:rPr lang="en-US" sz="2800" b="1" dirty="0" smtClean="0"/>
              <a:t>&gt;</a:t>
            </a:r>
            <a:endParaRPr lang="ru-RU" sz="2800" b="1" dirty="0" smtClean="0"/>
          </a:p>
          <a:p>
            <a:pPr>
              <a:lnSpc>
                <a:spcPct val="90000"/>
              </a:lnSpc>
            </a:pPr>
            <a:r>
              <a:rPr lang="ru-RU" sz="2800" b="1" dirty="0" smtClean="0"/>
              <a:t>          </a:t>
            </a:r>
            <a:r>
              <a:rPr lang="ru-RU" sz="2800" b="1" dirty="0" smtClean="0">
                <a:solidFill>
                  <a:srgbClr val="002060"/>
                </a:solidFill>
              </a:rPr>
              <a:t>тогда</a:t>
            </a:r>
            <a:r>
              <a:rPr lang="ru-RU" sz="2800" b="1" dirty="0" smtClean="0"/>
              <a:t> </a:t>
            </a:r>
            <a:r>
              <a:rPr lang="en-US" sz="2800" b="1" dirty="0" smtClean="0"/>
              <a:t> &lt; </a:t>
            </a:r>
            <a:r>
              <a:rPr lang="ru-RU" sz="2800" b="1" dirty="0" smtClean="0"/>
              <a:t>действие 1</a:t>
            </a:r>
            <a:r>
              <a:rPr lang="en-US" sz="2800" b="1" dirty="0" smtClean="0"/>
              <a:t> &gt;</a:t>
            </a:r>
          </a:p>
          <a:p>
            <a:pPr>
              <a:lnSpc>
                <a:spcPct val="90000"/>
              </a:lnSpc>
            </a:pPr>
            <a:r>
              <a:rPr lang="en-US" sz="2800" b="1" dirty="0" smtClean="0"/>
              <a:t>          </a:t>
            </a:r>
            <a:r>
              <a:rPr lang="ru-RU" sz="2800" b="1" dirty="0" smtClean="0"/>
              <a:t>иначе </a:t>
            </a:r>
            <a:r>
              <a:rPr lang="en-US" sz="2800" b="1" dirty="0" smtClean="0"/>
              <a:t>&lt; </a:t>
            </a:r>
            <a:r>
              <a:rPr lang="ru-RU" sz="2800" b="1" dirty="0" smtClean="0"/>
              <a:t>действие 2 </a:t>
            </a:r>
            <a:r>
              <a:rPr lang="en-US" sz="2800" b="1" dirty="0" smtClean="0"/>
              <a:t>&gt;</a:t>
            </a:r>
            <a:endParaRPr lang="ru-RU" sz="2800" b="1" dirty="0" smtClean="0"/>
          </a:p>
          <a:p>
            <a:pPr>
              <a:lnSpc>
                <a:spcPct val="90000"/>
              </a:lnSpc>
            </a:pPr>
            <a:endParaRPr lang="ru-RU" sz="2800" b="1" dirty="0" smtClean="0"/>
          </a:p>
          <a:p>
            <a:pPr>
              <a:lnSpc>
                <a:spcPct val="90000"/>
              </a:lnSpc>
            </a:pPr>
            <a:r>
              <a:rPr lang="en-US" sz="2800" b="1" dirty="0" smtClean="0">
                <a:solidFill>
                  <a:srgbClr val="FF0000"/>
                </a:solidFill>
              </a:rPr>
              <a:t>IF</a:t>
            </a:r>
            <a:r>
              <a:rPr lang="ru-RU" sz="2800" b="1" dirty="0" smtClean="0"/>
              <a:t> </a:t>
            </a:r>
            <a:r>
              <a:rPr lang="en-US" sz="2800" b="1" dirty="0" smtClean="0"/>
              <a:t>&lt;</a:t>
            </a:r>
            <a:r>
              <a:rPr lang="ru-RU" sz="2800" b="1" dirty="0" smtClean="0"/>
              <a:t> условие </a:t>
            </a:r>
            <a:r>
              <a:rPr lang="en-US" sz="2800" b="1" dirty="0" smtClean="0"/>
              <a:t>&gt;</a:t>
            </a:r>
            <a:endParaRPr lang="ru-RU" sz="2800" b="1" dirty="0" smtClean="0"/>
          </a:p>
          <a:p>
            <a:pPr>
              <a:lnSpc>
                <a:spcPct val="90000"/>
              </a:lnSpc>
            </a:pPr>
            <a:r>
              <a:rPr lang="ru-RU" sz="2800" b="1" dirty="0" smtClean="0"/>
              <a:t>         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en-US" sz="2800" b="1" dirty="0" smtClean="0">
                <a:solidFill>
                  <a:srgbClr val="002060"/>
                </a:solidFill>
              </a:rPr>
              <a:t>then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en-US" sz="2800" b="1" dirty="0" smtClean="0"/>
              <a:t>&lt;</a:t>
            </a:r>
            <a:r>
              <a:rPr lang="ru-RU" sz="2800" b="1" dirty="0" smtClean="0"/>
              <a:t> действие 1 </a:t>
            </a:r>
            <a:r>
              <a:rPr lang="en-US" sz="2800" b="1" dirty="0" smtClean="0"/>
              <a:t>&gt;</a:t>
            </a:r>
          </a:p>
          <a:p>
            <a:pPr>
              <a:lnSpc>
                <a:spcPct val="90000"/>
              </a:lnSpc>
            </a:pPr>
            <a:r>
              <a:rPr lang="en-US" sz="2800" b="1" dirty="0" smtClean="0"/>
              <a:t>          else </a:t>
            </a:r>
            <a:r>
              <a:rPr lang="ru-RU" sz="2800" b="1" dirty="0" smtClean="0"/>
              <a:t> </a:t>
            </a:r>
            <a:r>
              <a:rPr lang="en-US" sz="2800" b="1" dirty="0" smtClean="0"/>
              <a:t>&lt;</a:t>
            </a:r>
            <a:r>
              <a:rPr lang="ru-RU" sz="2800" b="1" dirty="0" smtClean="0"/>
              <a:t> действие 2 </a:t>
            </a:r>
            <a:r>
              <a:rPr lang="en-US" sz="2800" b="1" dirty="0" smtClean="0"/>
              <a:t>&gt;</a:t>
            </a:r>
            <a:endParaRPr lang="ru-RU" sz="2800" b="1" dirty="0" smtClean="0"/>
          </a:p>
          <a:p>
            <a:pPr>
              <a:lnSpc>
                <a:spcPct val="90000"/>
              </a:lnSpc>
            </a:pPr>
            <a:endParaRPr lang="ru-RU" sz="2800" b="1" dirty="0" smtClean="0"/>
          </a:p>
        </p:txBody>
      </p:sp>
      <p:sp>
        <p:nvSpPr>
          <p:cNvPr id="34" name="Прямоугольник 33"/>
          <p:cNvSpPr/>
          <p:nvPr/>
        </p:nvSpPr>
        <p:spPr>
          <a:xfrm>
            <a:off x="4714876" y="3786190"/>
            <a:ext cx="4214842" cy="319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2800" b="1" dirty="0" smtClean="0">
                <a:solidFill>
                  <a:srgbClr val="FF0000"/>
                </a:solidFill>
              </a:rPr>
              <a:t>Если</a:t>
            </a:r>
            <a:r>
              <a:rPr lang="ru-RU" sz="2800" b="1" dirty="0" smtClean="0"/>
              <a:t> </a:t>
            </a:r>
            <a:r>
              <a:rPr lang="en-US" sz="2800" b="1" dirty="0" smtClean="0"/>
              <a:t>&lt;</a:t>
            </a:r>
            <a:r>
              <a:rPr lang="ru-RU" sz="2800" b="1" dirty="0" smtClean="0"/>
              <a:t> условие </a:t>
            </a:r>
            <a:r>
              <a:rPr lang="en-US" sz="2800" b="1" dirty="0" smtClean="0"/>
              <a:t>&gt;</a:t>
            </a:r>
            <a:endParaRPr lang="ru-RU" sz="2800" b="1" dirty="0" smtClean="0"/>
          </a:p>
          <a:p>
            <a:pPr>
              <a:lnSpc>
                <a:spcPct val="90000"/>
              </a:lnSpc>
            </a:pPr>
            <a:r>
              <a:rPr lang="ru-RU" sz="2800" b="1" dirty="0" smtClean="0"/>
              <a:t>          </a:t>
            </a:r>
            <a:r>
              <a:rPr lang="ru-RU" sz="2800" b="1" dirty="0" smtClean="0">
                <a:solidFill>
                  <a:srgbClr val="7030A0"/>
                </a:solidFill>
              </a:rPr>
              <a:t>тогда </a:t>
            </a:r>
            <a:r>
              <a:rPr lang="en-US" sz="2800" b="1" dirty="0" smtClean="0"/>
              <a:t> &lt; </a:t>
            </a:r>
            <a:r>
              <a:rPr lang="ru-RU" sz="2800" b="1" dirty="0" smtClean="0"/>
              <a:t>действие 1</a:t>
            </a:r>
            <a:r>
              <a:rPr lang="en-US" sz="2800" b="1" dirty="0" smtClean="0"/>
              <a:t> &gt;</a:t>
            </a:r>
          </a:p>
          <a:p>
            <a:pPr>
              <a:lnSpc>
                <a:spcPct val="90000"/>
              </a:lnSpc>
            </a:pPr>
            <a:r>
              <a:rPr lang="en-US" sz="2800" b="1" dirty="0" smtClean="0"/>
              <a:t>         </a:t>
            </a:r>
            <a:endParaRPr lang="ru-RU" sz="2800" b="1" dirty="0" smtClean="0"/>
          </a:p>
          <a:p>
            <a:pPr>
              <a:lnSpc>
                <a:spcPct val="90000"/>
              </a:lnSpc>
            </a:pPr>
            <a:endParaRPr lang="ru-RU" sz="2800" b="1" dirty="0" smtClean="0"/>
          </a:p>
          <a:p>
            <a:pPr>
              <a:lnSpc>
                <a:spcPct val="90000"/>
              </a:lnSpc>
            </a:pPr>
            <a:r>
              <a:rPr lang="en-US" sz="2800" b="1" dirty="0" smtClean="0">
                <a:solidFill>
                  <a:srgbClr val="FF0000"/>
                </a:solidFill>
              </a:rPr>
              <a:t>IF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en-US" sz="2800" b="1" dirty="0" smtClean="0"/>
              <a:t>&lt;</a:t>
            </a:r>
            <a:r>
              <a:rPr lang="ru-RU" sz="2800" b="1" dirty="0" smtClean="0"/>
              <a:t> условие </a:t>
            </a:r>
            <a:r>
              <a:rPr lang="en-US" sz="2800" b="1" dirty="0" smtClean="0"/>
              <a:t>&gt;</a:t>
            </a:r>
            <a:endParaRPr lang="ru-RU" sz="2800" b="1" dirty="0" smtClean="0"/>
          </a:p>
          <a:p>
            <a:pPr>
              <a:lnSpc>
                <a:spcPct val="90000"/>
              </a:lnSpc>
            </a:pPr>
            <a:r>
              <a:rPr lang="ru-RU" sz="2800" b="1" dirty="0" smtClean="0"/>
              <a:t>         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en-US" sz="2800" b="1" dirty="0" smtClean="0">
                <a:solidFill>
                  <a:srgbClr val="7030A0"/>
                </a:solidFill>
              </a:rPr>
              <a:t>then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en-US" sz="2800" b="1" dirty="0" smtClean="0"/>
              <a:t>&lt;</a:t>
            </a:r>
            <a:r>
              <a:rPr lang="ru-RU" sz="2800" b="1" dirty="0" smtClean="0"/>
              <a:t> действие 1 </a:t>
            </a:r>
            <a:r>
              <a:rPr lang="en-US" sz="2800" b="1" dirty="0" smtClean="0"/>
              <a:t>&gt;</a:t>
            </a:r>
          </a:p>
          <a:p>
            <a:pPr>
              <a:lnSpc>
                <a:spcPct val="90000"/>
              </a:lnSpc>
            </a:pPr>
            <a:r>
              <a:rPr lang="en-US" sz="2800" b="1" dirty="0" smtClean="0"/>
              <a:t>          </a:t>
            </a:r>
            <a:endParaRPr lang="ru-RU" sz="2800" b="1" dirty="0" smtClean="0"/>
          </a:p>
          <a:p>
            <a:pPr>
              <a:lnSpc>
                <a:spcPct val="90000"/>
              </a:lnSpc>
            </a:pPr>
            <a:endParaRPr lang="ru-RU" sz="2800" b="1" dirty="0" smtClean="0"/>
          </a:p>
        </p:txBody>
      </p:sp>
      <p:sp>
        <p:nvSpPr>
          <p:cNvPr id="35" name="TextBox 34"/>
          <p:cNvSpPr txBox="1"/>
          <p:nvPr/>
        </p:nvSpPr>
        <p:spPr>
          <a:xfrm>
            <a:off x="1285852" y="1357298"/>
            <a:ext cx="5164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да</a:t>
            </a:r>
            <a:endParaRPr lang="ru-RU" b="1" dirty="0"/>
          </a:p>
        </p:txBody>
      </p:sp>
      <p:sp>
        <p:nvSpPr>
          <p:cNvPr id="36" name="TextBox 35"/>
          <p:cNvSpPr txBox="1"/>
          <p:nvPr/>
        </p:nvSpPr>
        <p:spPr>
          <a:xfrm>
            <a:off x="6000760" y="1357298"/>
            <a:ext cx="5164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да</a:t>
            </a:r>
            <a:endParaRPr lang="ru-RU" b="1" dirty="0"/>
          </a:p>
        </p:txBody>
      </p:sp>
      <p:sp>
        <p:nvSpPr>
          <p:cNvPr id="37" name="TextBox 36"/>
          <p:cNvSpPr txBox="1"/>
          <p:nvPr/>
        </p:nvSpPr>
        <p:spPr>
          <a:xfrm>
            <a:off x="7858148" y="1357298"/>
            <a:ext cx="6279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нет</a:t>
            </a:r>
            <a:endParaRPr lang="ru-RU" b="1" dirty="0"/>
          </a:p>
        </p:txBody>
      </p:sp>
      <p:sp>
        <p:nvSpPr>
          <p:cNvPr id="38" name="TextBox 37"/>
          <p:cNvSpPr txBox="1"/>
          <p:nvPr/>
        </p:nvSpPr>
        <p:spPr>
          <a:xfrm>
            <a:off x="3143240" y="1357298"/>
            <a:ext cx="6279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нет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2984"/>
          </a:xfrm>
        </p:spPr>
        <p:txBody>
          <a:bodyPr>
            <a:normAutofit/>
          </a:bodyPr>
          <a:lstStyle/>
          <a:p>
            <a:r>
              <a:rPr lang="ru-RU" sz="6000" b="1" dirty="0" smtClean="0">
                <a:latin typeface="Monotype Corsiva" pitchFamily="66" charset="0"/>
              </a:rPr>
              <a:t>Примеры </a:t>
            </a:r>
            <a:endParaRPr lang="ru-RU" sz="6000" b="1" dirty="0">
              <a:latin typeface="Monotype Corsiva" pitchFamily="66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42910" y="1142984"/>
            <a:ext cx="274466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>
                <a:latin typeface="Monotype Corsiva" pitchFamily="66" charset="0"/>
              </a:rPr>
              <a:t>Полная форма</a:t>
            </a:r>
            <a:endParaRPr lang="ru-RU" sz="36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000628" y="1214422"/>
            <a:ext cx="311495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>
                <a:latin typeface="Monotype Corsiva" pitchFamily="66" charset="0"/>
              </a:rPr>
              <a:t>Неполная форма</a:t>
            </a:r>
            <a:endParaRPr lang="ru-RU" sz="3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57158" y="2285993"/>
            <a:ext cx="4429156" cy="40811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2400" b="1" dirty="0" smtClean="0">
                <a:solidFill>
                  <a:srgbClr val="FF0000"/>
                </a:solidFill>
              </a:rPr>
              <a:t>Если 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ru-RU" sz="2400" dirty="0" smtClean="0">
                <a:latin typeface="Calibri" pitchFamily="34" charset="0"/>
              </a:rPr>
              <a:t>две прямые на плоскости имеют одну общую точку </a:t>
            </a:r>
            <a:endParaRPr lang="ru-RU" sz="2400" b="1" dirty="0" smtClean="0"/>
          </a:p>
          <a:p>
            <a:pPr>
              <a:lnSpc>
                <a:spcPct val="90000"/>
              </a:lnSpc>
            </a:pPr>
            <a:r>
              <a:rPr lang="ru-RU" sz="2400" b="1" dirty="0" smtClean="0">
                <a:solidFill>
                  <a:srgbClr val="002060"/>
                </a:solidFill>
              </a:rPr>
              <a:t>тогда</a:t>
            </a:r>
            <a:r>
              <a:rPr lang="ru-RU" sz="2400" b="1" dirty="0" smtClean="0"/>
              <a:t> </a:t>
            </a:r>
            <a:r>
              <a:rPr lang="en-US" sz="2400" b="1" dirty="0" smtClean="0"/>
              <a:t> </a:t>
            </a:r>
            <a:r>
              <a:rPr lang="ru-RU" sz="2400" dirty="0" smtClean="0"/>
              <a:t>прямые пересекаются</a:t>
            </a:r>
            <a:endParaRPr lang="en-US" sz="2400" dirty="0" smtClean="0"/>
          </a:p>
          <a:p>
            <a:pPr>
              <a:lnSpc>
                <a:spcPct val="90000"/>
              </a:lnSpc>
            </a:pPr>
            <a:r>
              <a:rPr lang="ru-RU" sz="2400" b="1" dirty="0" smtClean="0"/>
              <a:t>иначе </a:t>
            </a:r>
            <a:r>
              <a:rPr lang="ru-RU" sz="2400" dirty="0" smtClean="0"/>
              <a:t>прямые параллельны</a:t>
            </a:r>
          </a:p>
          <a:p>
            <a:pPr>
              <a:lnSpc>
                <a:spcPct val="90000"/>
              </a:lnSpc>
            </a:pPr>
            <a:endParaRPr lang="ru-RU" sz="2400" b="1" dirty="0" smtClean="0"/>
          </a:p>
          <a:p>
            <a:pPr>
              <a:lnSpc>
                <a:spcPct val="90000"/>
              </a:lnSpc>
            </a:pPr>
            <a:endParaRPr lang="ru-RU" sz="2400" b="1" dirty="0" smtClean="0"/>
          </a:p>
          <a:p>
            <a:pPr>
              <a:lnSpc>
                <a:spcPct val="90000"/>
              </a:lnSpc>
            </a:pPr>
            <a:endParaRPr lang="ru-RU" sz="2400" b="1" dirty="0" smtClean="0"/>
          </a:p>
          <a:p>
            <a:pPr>
              <a:lnSpc>
                <a:spcPct val="90000"/>
              </a:lnSpc>
            </a:pPr>
            <a:r>
              <a:rPr lang="en-US" sz="3200" b="1" dirty="0" smtClean="0">
                <a:solidFill>
                  <a:srgbClr val="FF0000"/>
                </a:solidFill>
              </a:rPr>
              <a:t>IF</a:t>
            </a:r>
            <a:r>
              <a:rPr lang="ru-RU" sz="3200" b="1" dirty="0" smtClean="0"/>
              <a:t> </a:t>
            </a:r>
            <a:r>
              <a:rPr lang="en-US" sz="3200" b="1" dirty="0" smtClean="0"/>
              <a:t>x&gt;y</a:t>
            </a:r>
            <a:endParaRPr lang="ru-RU" sz="3200" b="1" dirty="0" smtClean="0"/>
          </a:p>
          <a:p>
            <a:pPr>
              <a:lnSpc>
                <a:spcPct val="90000"/>
              </a:lnSpc>
            </a:pPr>
            <a:r>
              <a:rPr lang="en-US" sz="3200" b="1" dirty="0" smtClean="0">
                <a:solidFill>
                  <a:srgbClr val="002060"/>
                </a:solidFill>
              </a:rPr>
              <a:t>then</a:t>
            </a:r>
            <a:r>
              <a:rPr lang="ru-RU" sz="3200" b="1" dirty="0" smtClean="0">
                <a:solidFill>
                  <a:srgbClr val="002060"/>
                </a:solidFill>
              </a:rPr>
              <a:t> </a:t>
            </a:r>
            <a:r>
              <a:rPr lang="en-US" sz="3200" b="1" dirty="0" smtClean="0"/>
              <a:t>maximum:=x</a:t>
            </a:r>
          </a:p>
          <a:p>
            <a:pPr>
              <a:lnSpc>
                <a:spcPct val="90000"/>
              </a:lnSpc>
            </a:pPr>
            <a:r>
              <a:rPr lang="en-US" sz="3200" b="1" dirty="0" smtClean="0"/>
              <a:t>else  maximum:=y;</a:t>
            </a:r>
            <a:endParaRPr lang="ru-RU" sz="3200" b="1" dirty="0" smtClean="0"/>
          </a:p>
          <a:p>
            <a:pPr>
              <a:lnSpc>
                <a:spcPct val="90000"/>
              </a:lnSpc>
            </a:pPr>
            <a:endParaRPr lang="ru-RU" sz="2400" b="1" dirty="0" smtClean="0"/>
          </a:p>
        </p:txBody>
      </p:sp>
      <p:sp>
        <p:nvSpPr>
          <p:cNvPr id="7" name="Прямоугольник 6"/>
          <p:cNvSpPr/>
          <p:nvPr/>
        </p:nvSpPr>
        <p:spPr>
          <a:xfrm>
            <a:off x="4572000" y="2285992"/>
            <a:ext cx="4214842" cy="45797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2800" b="1" dirty="0" smtClean="0">
                <a:solidFill>
                  <a:srgbClr val="FF0000"/>
                </a:solidFill>
              </a:rPr>
              <a:t>Если</a:t>
            </a:r>
            <a:r>
              <a:rPr lang="ru-RU" sz="2800" b="1" dirty="0" smtClean="0"/>
              <a:t> </a:t>
            </a:r>
            <a:r>
              <a:rPr lang="ru-RU" sz="2800" dirty="0" smtClean="0">
                <a:latin typeface="Calibri" pitchFamily="34" charset="0"/>
              </a:rPr>
              <a:t>элемент обладает свойствами электропроводностью и пластичностью </a:t>
            </a:r>
            <a:endParaRPr lang="ru-RU" sz="2800" b="1" dirty="0" smtClean="0"/>
          </a:p>
          <a:p>
            <a:pPr>
              <a:lnSpc>
                <a:spcPct val="90000"/>
              </a:lnSpc>
            </a:pPr>
            <a:r>
              <a:rPr lang="ru-RU" sz="2800" b="1" dirty="0" smtClean="0">
                <a:solidFill>
                  <a:srgbClr val="7030A0"/>
                </a:solidFill>
              </a:rPr>
              <a:t>тогда </a:t>
            </a:r>
            <a:r>
              <a:rPr lang="en-US" sz="2800" b="1" dirty="0" smtClean="0"/>
              <a:t> </a:t>
            </a:r>
            <a:r>
              <a:rPr lang="ru-RU" sz="2800" dirty="0" smtClean="0"/>
              <a:t>это металл</a:t>
            </a:r>
            <a:endParaRPr lang="en-US" sz="2800" dirty="0" smtClean="0"/>
          </a:p>
          <a:p>
            <a:pPr>
              <a:lnSpc>
                <a:spcPct val="90000"/>
              </a:lnSpc>
            </a:pPr>
            <a:r>
              <a:rPr lang="en-US" sz="2800" b="1" dirty="0" smtClean="0"/>
              <a:t>         </a:t>
            </a:r>
            <a:endParaRPr lang="ru-RU" sz="2800" b="1" dirty="0" smtClean="0"/>
          </a:p>
          <a:p>
            <a:pPr>
              <a:lnSpc>
                <a:spcPct val="90000"/>
              </a:lnSpc>
            </a:pPr>
            <a:r>
              <a:rPr lang="en-US" sz="3200" b="1" dirty="0" smtClean="0">
                <a:solidFill>
                  <a:srgbClr val="FF0000"/>
                </a:solidFill>
              </a:rPr>
              <a:t>IF</a:t>
            </a:r>
            <a:r>
              <a:rPr lang="ru-RU" sz="3200" b="1" dirty="0" smtClean="0">
                <a:solidFill>
                  <a:srgbClr val="FF0000"/>
                </a:solidFill>
              </a:rPr>
              <a:t> </a:t>
            </a:r>
            <a:r>
              <a:rPr lang="en-US" sz="3600" dirty="0" smtClean="0"/>
              <a:t>a&gt;0</a:t>
            </a:r>
            <a:endParaRPr lang="ru-RU" sz="3200" b="1" dirty="0" smtClean="0"/>
          </a:p>
          <a:p>
            <a:pPr>
              <a:lnSpc>
                <a:spcPct val="90000"/>
              </a:lnSpc>
            </a:pPr>
            <a:r>
              <a:rPr lang="en-US" sz="3200" b="1" dirty="0" smtClean="0">
                <a:solidFill>
                  <a:srgbClr val="7030A0"/>
                </a:solidFill>
              </a:rPr>
              <a:t>then</a:t>
            </a:r>
            <a:r>
              <a:rPr lang="ru-RU" sz="3200" b="1" dirty="0" smtClean="0">
                <a:solidFill>
                  <a:srgbClr val="7030A0"/>
                </a:solidFill>
              </a:rPr>
              <a:t> </a:t>
            </a:r>
            <a:r>
              <a:rPr lang="en-US" sz="3200" dirty="0" smtClean="0"/>
              <a:t>write (‘ </a:t>
            </a:r>
            <a:r>
              <a:rPr lang="ru-RU" sz="3200" dirty="0" smtClean="0"/>
              <a:t>Число положительное </a:t>
            </a:r>
            <a:r>
              <a:rPr lang="en-US" sz="3200" dirty="0" smtClean="0"/>
              <a:t>’)</a:t>
            </a:r>
            <a:r>
              <a:rPr lang="ru-RU" sz="3200" dirty="0" smtClean="0"/>
              <a:t> </a:t>
            </a:r>
            <a:r>
              <a:rPr lang="en-US" sz="3200" dirty="0" smtClean="0"/>
              <a:t>;</a:t>
            </a:r>
          </a:p>
          <a:p>
            <a:pPr>
              <a:lnSpc>
                <a:spcPct val="90000"/>
              </a:lnSpc>
            </a:pPr>
            <a:r>
              <a:rPr lang="en-US" sz="2800" b="1" dirty="0" smtClean="0"/>
              <a:t>          </a:t>
            </a:r>
            <a:endParaRPr lang="ru-RU" sz="2800" b="1" dirty="0" smtClean="0"/>
          </a:p>
          <a:p>
            <a:pPr>
              <a:lnSpc>
                <a:spcPct val="90000"/>
              </a:lnSpc>
            </a:pPr>
            <a:endParaRPr lang="ru-RU" sz="2800" b="1" dirty="0" smtClean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600" b="1" dirty="0" smtClean="0">
                <a:latin typeface="Gabriola" pitchFamily="82" charset="0"/>
              </a:rPr>
              <a:t>БЛОК-СХЕМЫ</a:t>
            </a:r>
            <a:endParaRPr lang="ru-RU" sz="6600" b="1" dirty="0">
              <a:latin typeface="Gabriola" pitchFamily="82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00100" y="2357430"/>
            <a:ext cx="2643206" cy="11430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Ромб 4"/>
          <p:cNvSpPr/>
          <p:nvPr/>
        </p:nvSpPr>
        <p:spPr>
          <a:xfrm>
            <a:off x="5072066" y="4071942"/>
            <a:ext cx="2714644" cy="1357322"/>
          </a:xfrm>
          <a:prstGeom prst="diamond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rgbClr val="FF0000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5357818" y="2000240"/>
            <a:ext cx="2643206" cy="1357322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Блок-схема: данные 6"/>
          <p:cNvSpPr/>
          <p:nvPr/>
        </p:nvSpPr>
        <p:spPr>
          <a:xfrm>
            <a:off x="785786" y="5000636"/>
            <a:ext cx="2857520" cy="1000132"/>
          </a:xfrm>
          <a:prstGeom prst="flowChartInputOutpu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2400288" cy="1143000"/>
          </a:xfrm>
        </p:spPr>
        <p:txBody>
          <a:bodyPr>
            <a:normAutofit/>
          </a:bodyPr>
          <a:lstStyle/>
          <a:p>
            <a:pPr algn="l"/>
            <a:r>
              <a:rPr lang="ru-RU" sz="6000" b="1" dirty="0" smtClean="0">
                <a:latin typeface="Gabriola" pitchFamily="82" charset="0"/>
              </a:rPr>
              <a:t>Задача</a:t>
            </a:r>
            <a:endParaRPr lang="ru-RU" sz="6000" b="1" dirty="0">
              <a:latin typeface="Gabriola" pitchFamily="82" charset="0"/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1802" y="214290"/>
            <a:ext cx="5733531" cy="6072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14282" y="1571612"/>
          <a:ext cx="2609850" cy="4643470"/>
        </p:xfrm>
        <a:graphic>
          <a:graphicData uri="http://schemas.openxmlformats.org/drawingml/2006/table">
            <a:tbl>
              <a:tblPr/>
              <a:tblGrid>
                <a:gridCol w="1304925"/>
                <a:gridCol w="1304925"/>
              </a:tblGrid>
              <a:tr h="9286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48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a</a:t>
                      </a:r>
                      <a:endParaRPr lang="ru-RU" sz="48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48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x</a:t>
                      </a:r>
                      <a:endParaRPr lang="ru-RU" sz="48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286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48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48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8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286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48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48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8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286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48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48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8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286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48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ru-RU" sz="48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8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13800" b="1" dirty="0" smtClean="0">
                <a:latin typeface="Gabriola" pitchFamily="82" charset="0"/>
              </a:rPr>
              <a:t>ИТОГ</a:t>
            </a:r>
            <a:endParaRPr lang="ru-RU" sz="13800" b="1" dirty="0">
              <a:latin typeface="Gabriola" pitchFamily="82" charset="0"/>
            </a:endParaRPr>
          </a:p>
        </p:txBody>
      </p:sp>
      <p:pic>
        <p:nvPicPr>
          <p:cNvPr id="4" name="Содержимое 3" descr="vesy01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30091" y="1600200"/>
            <a:ext cx="5683817" cy="4525963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 smtClean="0">
                <a:latin typeface="Gabriola" pitchFamily="82" charset="0"/>
              </a:rPr>
              <a:t>Домашнее задание</a:t>
            </a:r>
            <a:endParaRPr lang="ru-RU" sz="6000" b="1" dirty="0">
              <a:latin typeface="Gabriola" pitchFamily="82" charset="0"/>
            </a:endParaRPr>
          </a:p>
        </p:txBody>
      </p:sp>
      <p:pic>
        <p:nvPicPr>
          <p:cNvPr id="4" name="Рисунок 3" descr="1424094449_mjvnlwctgw20d0b7d0b0d0b4d0b0d0bdd0b8d0b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7752" y="2000240"/>
            <a:ext cx="3833831" cy="3941179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500034" y="2143116"/>
            <a:ext cx="3786214" cy="32861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abriola" pitchFamily="82" charset="0"/>
                <a:ea typeface="+mj-ea"/>
                <a:cs typeface="+mj-cs"/>
              </a:rPr>
              <a:t>Составить задачу на тему Условный</a:t>
            </a:r>
            <a:r>
              <a:rPr kumimoji="0" lang="ru-RU" sz="60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abriola" pitchFamily="82" charset="0"/>
                <a:ea typeface="+mj-ea"/>
                <a:cs typeface="+mj-cs"/>
              </a:rPr>
              <a:t> оператор и решить её</a:t>
            </a:r>
            <a:endParaRPr kumimoji="0" lang="ru-RU" sz="6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abriola" pitchFamily="82" charset="0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85794"/>
            <a:ext cx="8229600" cy="1785950"/>
          </a:xfrm>
        </p:spPr>
        <p:txBody>
          <a:bodyPr>
            <a:noAutofit/>
          </a:bodyPr>
          <a:lstStyle/>
          <a:p>
            <a:r>
              <a:rPr lang="ru-RU" sz="8800" b="1" dirty="0" smtClean="0">
                <a:solidFill>
                  <a:srgbClr val="FF0000"/>
                </a:solidFill>
                <a:latin typeface="Gabriola" pitchFamily="82" charset="0"/>
              </a:rPr>
              <a:t>Спа</a:t>
            </a:r>
            <a:r>
              <a:rPr lang="ru-RU" sz="8800" b="1" dirty="0" smtClean="0">
                <a:solidFill>
                  <a:srgbClr val="FFFF00"/>
                </a:solidFill>
                <a:latin typeface="Gabriola" pitchFamily="82" charset="0"/>
              </a:rPr>
              <a:t>сиб</a:t>
            </a:r>
            <a:r>
              <a:rPr lang="ru-RU" sz="8800" b="1" dirty="0" smtClean="0">
                <a:solidFill>
                  <a:srgbClr val="7030A0"/>
                </a:solidFill>
                <a:latin typeface="Gabriola" pitchFamily="82" charset="0"/>
              </a:rPr>
              <a:t>о за </a:t>
            </a:r>
            <a:r>
              <a:rPr lang="ru-RU" sz="8800" b="1" dirty="0" smtClean="0">
                <a:solidFill>
                  <a:srgbClr val="FFC000"/>
                </a:solidFill>
                <a:latin typeface="Gabriola" pitchFamily="82" charset="0"/>
              </a:rPr>
              <a:t>ур</a:t>
            </a:r>
            <a:r>
              <a:rPr lang="ru-RU" sz="8800" b="1" dirty="0" smtClean="0">
                <a:solidFill>
                  <a:srgbClr val="002060"/>
                </a:solidFill>
                <a:latin typeface="Gabriola" pitchFamily="82" charset="0"/>
              </a:rPr>
              <a:t>ок</a:t>
            </a:r>
            <a:endParaRPr lang="ru-RU" sz="8800" b="1" dirty="0">
              <a:solidFill>
                <a:srgbClr val="002060"/>
              </a:solidFill>
              <a:latin typeface="Gabriola" pitchFamily="82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191</Words>
  <PresentationFormat>Экран (4:3)</PresentationFormat>
  <Paragraphs>86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Урок информатики</vt:lpstr>
      <vt:lpstr>Робототехника в Башкортостане</vt:lpstr>
      <vt:lpstr>Робототехника в мире</vt:lpstr>
      <vt:lpstr>ПАТРУЛИРОВАНИЕ</vt:lpstr>
      <vt:lpstr>Слайд 5</vt:lpstr>
      <vt:lpstr>Условный оператор</vt:lpstr>
      <vt:lpstr>Условный оператор</vt:lpstr>
      <vt:lpstr>Слайд 8</vt:lpstr>
      <vt:lpstr>Примеры </vt:lpstr>
      <vt:lpstr>БЛОК-СХЕМЫ</vt:lpstr>
      <vt:lpstr>Задача</vt:lpstr>
      <vt:lpstr>ИТОГ</vt:lpstr>
      <vt:lpstr>Домашнее задание</vt:lpstr>
      <vt:lpstr>Спасибо за урок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 информатики</dc:title>
  <dc:creator>ADMIN-RV</dc:creator>
  <cp:lastModifiedBy>Admin</cp:lastModifiedBy>
  <cp:revision>27</cp:revision>
  <dcterms:created xsi:type="dcterms:W3CDTF">2017-01-23T18:12:47Z</dcterms:created>
  <dcterms:modified xsi:type="dcterms:W3CDTF">2017-01-23T19:27:41Z</dcterms:modified>
</cp:coreProperties>
</file>