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99" d="100"/>
          <a:sy n="99" d="100"/>
        </p:scale>
        <p:origin x="-24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96DDA18-42E9-4A51-A976-0A0A5F9CDCAE}" type="datetimeFigureOut">
              <a:rPr lang="ru-RU" smtClean="0"/>
              <a:t>04.01.2018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D751973E-079A-45F3-B56D-E222FD163A8D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908720"/>
            <a:ext cx="8784976" cy="3384376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«Использование коммуникативной технологии</a:t>
            </a:r>
            <a:b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 уроках иностранного языка»</a:t>
            </a:r>
            <a:br>
              <a:rPr lang="ru-RU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2963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ЦЕЛЬ ПРОЕКТА: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2808"/>
            <a:ext cx="8496944" cy="4572000"/>
          </a:xfrm>
        </p:spPr>
        <p:txBody>
          <a:bodyPr/>
          <a:lstStyle/>
          <a:p>
            <a:r>
              <a:rPr lang="ru-RU" dirty="0" smtClean="0"/>
              <a:t>СОЗДАНИЕ РАЗВИВАЮЩЕЙ ОБРАЗОВАТЕЛЬНОЙ СРЕДЫ ДЛЯ ФОРМИРОВАНИЯ ЭФФЕКТИВНОЙ МЕЖКУЛЬТУРНОЙ КОММУНИКАЦИИ ОБУЧАЮЩИХСЯ.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029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Проект направлен на решение следующих вопросов: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Как научить учащегося бегло говорить на иностранном языке;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Как научить школьника правильно формулировать мысли на иностранном языке;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Как избавиться от языкового барьера;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Как научить не только слышать, но и слушать иностранную речь;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Как перейти от разговоров </a:t>
            </a:r>
            <a:r>
              <a:rPr lang="ru-RU" b="1" u="sng" dirty="0" smtClean="0"/>
              <a:t>О языке </a:t>
            </a:r>
            <a:r>
              <a:rPr lang="ru-RU" dirty="0" smtClean="0"/>
              <a:t>на общение </a:t>
            </a:r>
            <a:r>
              <a:rPr lang="ru-RU" b="1" u="sng" dirty="0" smtClean="0"/>
              <a:t>НА языке. </a:t>
            </a:r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0050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i="1" u="sng" dirty="0" smtClean="0"/>
              <a:t>Предпосылки использования коммуникативной технологии на уроках иностранного языка: </a:t>
            </a:r>
            <a:endParaRPr lang="ru-RU" sz="3200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sz="2000" dirty="0" smtClean="0"/>
              <a:t>Влияние научно-технического прогресса, в результате которого появилась необходимость в специалистах, владеющих практическими навыками иностранного языка; 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Неудовлетворенность учащихся в конечных результатах  практического владения иностранным языком;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Современные достижения науки, которые предложили новые взгляды на язык и речевую деятельность;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Совершенствование материально-технической базы учебного процесса;</a:t>
            </a:r>
          </a:p>
          <a:p>
            <a:pPr>
              <a:buFont typeface="Wingdings" pitchFamily="2" charset="2"/>
              <a:buChar char="q"/>
            </a:pPr>
            <a:r>
              <a:rPr lang="ru-RU" sz="2000" dirty="0" smtClean="0"/>
              <a:t>Стремление учителей к овладению более эффективной методикой обучения иностранным языкам.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73769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>
                <a:effectLst/>
              </a:rPr>
              <a:t>  </a:t>
            </a:r>
            <a:r>
              <a:rPr lang="be-BY" sz="3600" b="1" dirty="0">
                <a:effectLst/>
              </a:rPr>
              <a:t>Основными задачами обучения иностранному языку на современном этапе </a:t>
            </a:r>
            <a:r>
              <a:rPr lang="be-BY" sz="3600" b="1" dirty="0" smtClean="0">
                <a:effectLst/>
              </a:rPr>
              <a:t>являются: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622" y="2132856"/>
            <a:ext cx="8548061" cy="4139952"/>
          </a:xfrm>
        </p:spPr>
        <p:txBody>
          <a:bodyPr>
            <a:normAutofit lnSpcReduction="10000"/>
          </a:bodyPr>
          <a:lstStyle/>
          <a:p>
            <a:r>
              <a:rPr lang="be-BY" sz="2000" dirty="0" smtClean="0"/>
              <a:t>Формирование </a:t>
            </a:r>
            <a:r>
              <a:rPr lang="be-BY" sz="2000" dirty="0"/>
              <a:t>иноязычной </a:t>
            </a:r>
            <a:r>
              <a:rPr lang="be-BY" sz="2000" dirty="0" smtClean="0"/>
              <a:t>коммуникативной компетенции;</a:t>
            </a:r>
          </a:p>
          <a:p>
            <a:r>
              <a:rPr lang="be-BY" sz="2000" dirty="0" smtClean="0"/>
              <a:t>Обучение </a:t>
            </a:r>
            <a:r>
              <a:rPr lang="be-BY" sz="2000" dirty="0"/>
              <a:t>свободному ориентированию в иноязычной </a:t>
            </a:r>
            <a:r>
              <a:rPr lang="be-BY" sz="2000" dirty="0" smtClean="0"/>
              <a:t>среде;</a:t>
            </a:r>
          </a:p>
          <a:p>
            <a:r>
              <a:rPr lang="be-BY" sz="2000" dirty="0" smtClean="0"/>
              <a:t>Адекватное реагирование </a:t>
            </a:r>
            <a:r>
              <a:rPr lang="be-BY" sz="2000" dirty="0"/>
              <a:t>в различных ситуациях </a:t>
            </a:r>
            <a:r>
              <a:rPr lang="be-BY" sz="2000" dirty="0" smtClean="0"/>
              <a:t>общения.</a:t>
            </a:r>
          </a:p>
          <a:p>
            <a:pPr algn="ctr"/>
            <a:endParaRPr lang="ru-RU" sz="2000" dirty="0" smtClean="0"/>
          </a:p>
          <a:p>
            <a:pPr algn="ctr"/>
            <a:endParaRPr lang="ru-RU" sz="2000" dirty="0"/>
          </a:p>
          <a:p>
            <a:pPr marL="64008" indent="0" algn="ctr">
              <a:buNone/>
            </a:pPr>
            <a:r>
              <a:rPr lang="ru-RU" sz="2400" b="1" i="1" u="sng" dirty="0" smtClean="0"/>
              <a:t>КОММУНИКАТИВНЫЙ ПОДХОД</a:t>
            </a:r>
          </a:p>
          <a:p>
            <a:pPr>
              <a:buFont typeface="Wingdings" pitchFamily="2" charset="2"/>
              <a:buChar char="Ø"/>
            </a:pPr>
            <a:endParaRPr lang="be-BY" sz="1800" dirty="0" smtClean="0"/>
          </a:p>
          <a:p>
            <a:pPr marL="64008" indent="0">
              <a:buNone/>
            </a:pPr>
            <a:endParaRPr lang="be-BY" sz="1800" dirty="0"/>
          </a:p>
          <a:p>
            <a:pPr>
              <a:buFont typeface="Wingdings" pitchFamily="2" charset="2"/>
              <a:buChar char="Ø"/>
            </a:pPr>
            <a:r>
              <a:rPr lang="be-BY" sz="1800" dirty="0" smtClean="0"/>
              <a:t> обучение максимально                                   </a:t>
            </a:r>
            <a:r>
              <a:rPr lang="be-BY" sz="1800" dirty="0"/>
              <a:t>учитель и ученик </a:t>
            </a:r>
            <a:r>
              <a:rPr lang="be-BY" sz="1800" dirty="0" smtClean="0"/>
              <a:t>–приближено </a:t>
            </a:r>
            <a:r>
              <a:rPr lang="be-BY" sz="1800" dirty="0"/>
              <a:t>к реальному </a:t>
            </a:r>
            <a:r>
              <a:rPr lang="be-BY" sz="1800" dirty="0" smtClean="0"/>
              <a:t>общению              равноправные речевые            </a:t>
            </a:r>
          </a:p>
          <a:p>
            <a:pPr marL="64008" indent="0">
              <a:buNone/>
            </a:pPr>
            <a:r>
              <a:rPr lang="be-BY" sz="1800" dirty="0" smtClean="0"/>
              <a:t>                                                                                       партнёры</a:t>
            </a:r>
          </a:p>
          <a:p>
            <a:pPr marL="64008" indent="0">
              <a:buNone/>
            </a:pPr>
            <a:r>
              <a:rPr lang="be-BY" sz="1800" b="1" i="1" u="sng" dirty="0"/>
              <a:t> </a:t>
            </a:r>
            <a:r>
              <a:rPr lang="be-BY" sz="1800" b="1" i="1" u="sng" dirty="0" smtClean="0"/>
              <a:t> </a:t>
            </a:r>
            <a:endParaRPr lang="ru-RU" sz="1800" b="1" i="1" u="sng" dirty="0" smtClean="0"/>
          </a:p>
        </p:txBody>
      </p:sp>
      <p:sp>
        <p:nvSpPr>
          <p:cNvPr id="4" name="Стрелка вниз 3"/>
          <p:cNvSpPr/>
          <p:nvPr/>
        </p:nvSpPr>
        <p:spPr>
          <a:xfrm>
            <a:off x="3707904" y="3356992"/>
            <a:ext cx="60920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2112963" y="4480542"/>
            <a:ext cx="37661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868144" y="4512528"/>
            <a:ext cx="376612" cy="4892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8922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/>
              <a:t>КОММУНИКАТИВНЫЙ ПОДХОД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060848"/>
            <a:ext cx="8229600" cy="4572000"/>
          </a:xfrm>
        </p:spPr>
        <p:txBody>
          <a:bodyPr/>
          <a:lstStyle/>
          <a:p>
            <a:r>
              <a:rPr lang="be-BY" dirty="0"/>
              <a:t>переход </a:t>
            </a:r>
            <a:r>
              <a:rPr lang="be-BY" dirty="0" smtClean="0"/>
              <a:t>к ситуациям общения </a:t>
            </a:r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>
            <a:off x="3626206" y="1196752"/>
            <a:ext cx="867682" cy="10081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3491880" y="252063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1370472" y="24928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887568" y="2524494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856704" y="3449103"/>
            <a:ext cx="15121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Реальные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978112" y="3502902"/>
            <a:ext cx="15121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Воображаемые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292080" y="3499044"/>
            <a:ext cx="1512168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Сказочные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3059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i="1" u="sng" dirty="0" smtClean="0"/>
              <a:t>Формы организации деятельности:</a:t>
            </a:r>
            <a:endParaRPr lang="ru-RU" sz="3200" b="1" i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Ролевые игры</a:t>
            </a:r>
          </a:p>
          <a:p>
            <a:r>
              <a:rPr lang="ru-RU" b="1" dirty="0" smtClean="0"/>
              <a:t>Инсценировка сказок</a:t>
            </a:r>
          </a:p>
          <a:p>
            <a:r>
              <a:rPr lang="ru-RU" b="1" dirty="0" smtClean="0"/>
              <a:t>Диалоги</a:t>
            </a:r>
          </a:p>
          <a:p>
            <a:r>
              <a:rPr lang="ru-RU" b="1" dirty="0" smtClean="0"/>
              <a:t>Интервью</a:t>
            </a:r>
          </a:p>
          <a:p>
            <a:r>
              <a:rPr lang="ru-RU" b="1" dirty="0" smtClean="0"/>
              <a:t>Беседы</a:t>
            </a:r>
          </a:p>
          <a:p>
            <a:r>
              <a:rPr lang="ru-RU" b="1" dirty="0" smtClean="0"/>
              <a:t>Дискуссии</a:t>
            </a:r>
          </a:p>
          <a:p>
            <a:r>
              <a:rPr lang="ru-RU" b="1" dirty="0" smtClean="0"/>
              <a:t>Просмотр аутентичных фильмов и дальнейшее их обсуждение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4547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91264" cy="6194160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v"/>
            </a:pPr>
            <a:r>
              <a:rPr lang="be-BY" sz="2000" dirty="0" smtClean="0"/>
              <a:t>Усваивать </a:t>
            </a:r>
            <a:r>
              <a:rPr lang="be-BY" sz="2000" dirty="0"/>
              <a:t>иноязычную культуру, используя язык как </a:t>
            </a:r>
            <a:r>
              <a:rPr lang="be-BY" sz="2000" dirty="0" smtClean="0"/>
              <a:t>инструмент </a:t>
            </a:r>
            <a:r>
              <a:rPr lang="be-BY" sz="2000" dirty="0"/>
              <a:t>межкультурного общения</a:t>
            </a:r>
            <a:r>
              <a:rPr lang="be-BY" sz="2000" dirty="0" smtClean="0"/>
              <a:t>;</a:t>
            </a:r>
          </a:p>
          <a:p>
            <a:pPr lvl="0">
              <a:buFont typeface="Wingdings" pitchFamily="2" charset="2"/>
              <a:buChar char="v"/>
            </a:pPr>
            <a:r>
              <a:rPr lang="be-BY" sz="2000" dirty="0"/>
              <a:t>совершенствовать иноязычное </a:t>
            </a:r>
            <a:r>
              <a:rPr lang="be-BY" sz="2000" dirty="0" smtClean="0"/>
              <a:t>произношение;</a:t>
            </a:r>
          </a:p>
          <a:p>
            <a:pPr>
              <a:buFont typeface="Wingdings" pitchFamily="2" charset="2"/>
              <a:buChar char="v"/>
            </a:pPr>
            <a:r>
              <a:rPr lang="be-BY" sz="2000" dirty="0"/>
              <a:t>усваивать наиболее употребительную лексику, освоить продуктивный лексический минимум;</a:t>
            </a:r>
            <a:endParaRPr lang="ru-RU" sz="2000" dirty="0"/>
          </a:p>
          <a:p>
            <a:pPr>
              <a:buFont typeface="Wingdings" pitchFamily="2" charset="2"/>
              <a:buChar char="v"/>
            </a:pPr>
            <a:r>
              <a:rPr lang="be-BY" sz="2000" dirty="0"/>
              <a:t>узнавать и использовать основные грамматические явления изучаемого языка;</a:t>
            </a:r>
            <a:endParaRPr lang="ru-RU" sz="2000" dirty="0"/>
          </a:p>
          <a:p>
            <a:pPr lvl="0">
              <a:buFont typeface="Wingdings" pitchFamily="2" charset="2"/>
              <a:buChar char="v"/>
            </a:pPr>
            <a:r>
              <a:rPr lang="be-BY" sz="2000" dirty="0"/>
              <a:t>понимать в целом высказываний носителей изучаемого языка;</a:t>
            </a:r>
            <a:endParaRPr lang="ru-RU" sz="2000" dirty="0" smtClean="0"/>
          </a:p>
          <a:p>
            <a:pPr>
              <a:buFont typeface="Wingdings" pitchFamily="2" charset="2"/>
              <a:buChar char="v"/>
            </a:pPr>
            <a:r>
              <a:rPr lang="be-BY" sz="2000" dirty="0"/>
              <a:t>понимать и выделять значимую информацию в простых звучащих текстах;</a:t>
            </a:r>
            <a:endParaRPr lang="ru-RU" sz="2000" dirty="0"/>
          </a:p>
          <a:p>
            <a:pPr lvl="0">
              <a:buFont typeface="Wingdings" pitchFamily="2" charset="2"/>
              <a:buChar char="v"/>
            </a:pPr>
            <a:r>
              <a:rPr lang="be-BY" sz="2000" dirty="0"/>
              <a:t>вести диалог, деловую беседу, </a:t>
            </a:r>
            <a:r>
              <a:rPr lang="be-BY" sz="2000" dirty="0" smtClean="0"/>
              <a:t>дискуссию; </a:t>
            </a:r>
            <a:endParaRPr lang="ru-RU" sz="2000" dirty="0" smtClean="0"/>
          </a:p>
          <a:p>
            <a:pPr>
              <a:buFont typeface="Wingdings" pitchFamily="2" charset="2"/>
              <a:buChar char="v"/>
            </a:pPr>
            <a:r>
              <a:rPr lang="be-BY" sz="2000" dirty="0"/>
              <a:t>создавать </a:t>
            </a:r>
            <a:r>
              <a:rPr lang="be-BY" sz="2000" dirty="0" smtClean="0"/>
              <a:t>сообщения</a:t>
            </a:r>
            <a:r>
              <a:rPr lang="be-BY" sz="2000" dirty="0"/>
              <a:t>, рассказы, рассуждения в связи с пройденной тематикой и </a:t>
            </a:r>
            <a:r>
              <a:rPr lang="be-BY" sz="2000" dirty="0" smtClean="0"/>
              <a:t>проблематикой; </a:t>
            </a:r>
            <a:r>
              <a:rPr lang="be-BY" sz="2000" dirty="0"/>
              <a:t>прочитанных текстов, давать характеристики литературных героев и/или исторических личностей и </a:t>
            </a:r>
            <a:r>
              <a:rPr lang="be-BY" sz="2000" dirty="0" smtClean="0"/>
              <a:t>событий;</a:t>
            </a:r>
            <a:endParaRPr lang="ru-RU" sz="2000" dirty="0"/>
          </a:p>
          <a:p>
            <a:pPr>
              <a:buFont typeface="Wingdings" pitchFamily="2" charset="2"/>
              <a:buChar char="v"/>
            </a:pPr>
            <a:r>
              <a:rPr lang="be-BY" sz="2000" dirty="0"/>
              <a:t>читать оригинальные тексты различных жанров.</a:t>
            </a:r>
            <a:endParaRPr lang="ru-RU" sz="2000" dirty="0"/>
          </a:p>
          <a:p>
            <a:pPr lvl="0">
              <a:buFont typeface="Wingdings" pitchFamily="2" charset="2"/>
              <a:buChar char="v"/>
            </a:pPr>
            <a:endParaRPr lang="ru-RU" dirty="0"/>
          </a:p>
          <a:p>
            <a:pPr>
              <a:buFont typeface="Wingdings" pitchFamily="2" charset="2"/>
              <a:buChar char="v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193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Коммуникативные игры: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e-BY" sz="4400" dirty="0" smtClean="0"/>
              <a:t>Интервью</a:t>
            </a:r>
          </a:p>
          <a:p>
            <a:pPr marL="64008" indent="0" algn="ctr">
              <a:buNone/>
            </a:pPr>
            <a:r>
              <a:rPr lang="en-US" sz="4400" b="1" i="1" dirty="0" smtClean="0">
                <a:solidFill>
                  <a:schemeClr val="bg1"/>
                </a:solidFill>
              </a:rPr>
              <a:t>INFORMATION GAP</a:t>
            </a:r>
            <a:endParaRPr lang="be-BY" sz="4400" b="1" i="1" dirty="0" smtClean="0">
              <a:solidFill>
                <a:schemeClr val="bg1"/>
              </a:solidFill>
            </a:endParaRPr>
          </a:p>
          <a:p>
            <a:r>
              <a:rPr lang="en-US" sz="4400" dirty="0" smtClean="0"/>
              <a:t>P</a:t>
            </a:r>
            <a:r>
              <a:rPr lang="be-BY" sz="4400" dirty="0" smtClean="0"/>
              <a:t>icture gap</a:t>
            </a:r>
          </a:p>
          <a:p>
            <a:r>
              <a:rPr lang="en-US" sz="4400" dirty="0" smtClean="0"/>
              <a:t>T</a:t>
            </a:r>
            <a:r>
              <a:rPr lang="be-BY" sz="4400" dirty="0" smtClean="0"/>
              <a:t>ext </a:t>
            </a:r>
            <a:r>
              <a:rPr lang="be-BY" sz="4400" dirty="0"/>
              <a:t>gap </a:t>
            </a:r>
            <a:endParaRPr lang="en-US" sz="4400" dirty="0" smtClean="0"/>
          </a:p>
          <a:p>
            <a:r>
              <a:rPr lang="en-US" sz="4400" dirty="0" smtClean="0"/>
              <a:t>K</a:t>
            </a:r>
            <a:r>
              <a:rPr lang="be-BY" sz="4400" dirty="0" smtClean="0"/>
              <a:t>nowledge </a:t>
            </a:r>
            <a:r>
              <a:rPr lang="be-BY" sz="4400" dirty="0"/>
              <a:t>gap </a:t>
            </a:r>
            <a:endParaRPr lang="en-US" sz="4400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4574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363272" cy="6122152"/>
          </a:xfrm>
        </p:spPr>
        <p:txBody>
          <a:bodyPr/>
          <a:lstStyle/>
          <a:p>
            <a:pPr marL="64008" indent="0" algn="ctr">
              <a:buNone/>
            </a:pPr>
            <a:endParaRPr lang="ru-RU" dirty="0" smtClean="0"/>
          </a:p>
          <a:p>
            <a:pPr marL="64008" indent="0" algn="ctr">
              <a:buNone/>
            </a:pPr>
            <a:endParaRPr lang="ru-RU" dirty="0"/>
          </a:p>
          <a:p>
            <a:pPr marL="64008" indent="0" algn="ctr">
              <a:buNone/>
            </a:pPr>
            <a:endParaRPr 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60648"/>
            <a:ext cx="870405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1268760"/>
            <a:ext cx="9108504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500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230</TotalTime>
  <Words>317</Words>
  <Application>Microsoft Office PowerPoint</Application>
  <PresentationFormat>Экран (4:3)</PresentationFormat>
  <Paragraphs>57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Яркая</vt:lpstr>
      <vt:lpstr>«Использование коммуникативной технологии  на уроках иностранного языка» </vt:lpstr>
      <vt:lpstr>ЦЕЛЬ ПРОЕКТА:</vt:lpstr>
      <vt:lpstr>Проект направлен на решение следующих вопросов:</vt:lpstr>
      <vt:lpstr>Предпосылки использования коммуникативной технологии на уроках иностранного языка: </vt:lpstr>
      <vt:lpstr>  Основными задачами обучения иностранному языку на современном этапе являются:</vt:lpstr>
      <vt:lpstr>КОММУНИКАТИВНЫЙ ПОДХОД</vt:lpstr>
      <vt:lpstr>Формы организации деятельности:</vt:lpstr>
      <vt:lpstr>Презентация PowerPoint</vt:lpstr>
      <vt:lpstr>Коммуникативные игры: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«Использование коммуникативной технологии  на уроках иностранного языка»</dc:title>
  <dc:creator>1</dc:creator>
  <cp:lastModifiedBy>1</cp:lastModifiedBy>
  <cp:revision>17</cp:revision>
  <dcterms:created xsi:type="dcterms:W3CDTF">2018-01-04T14:40:53Z</dcterms:created>
  <dcterms:modified xsi:type="dcterms:W3CDTF">2018-01-04T18:31:46Z</dcterms:modified>
</cp:coreProperties>
</file>