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30" r:id="rId2"/>
    <p:sldId id="431" r:id="rId3"/>
    <p:sldId id="432" r:id="rId4"/>
    <p:sldId id="433" r:id="rId5"/>
    <p:sldId id="434" r:id="rId6"/>
    <p:sldId id="435" r:id="rId7"/>
    <p:sldId id="436" r:id="rId8"/>
    <p:sldId id="437" r:id="rId9"/>
    <p:sldId id="438" r:id="rId10"/>
    <p:sldId id="439" r:id="rId11"/>
    <p:sldId id="440" r:id="rId12"/>
    <p:sldId id="441" r:id="rId13"/>
    <p:sldId id="442" r:id="rId14"/>
    <p:sldId id="443" r:id="rId15"/>
    <p:sldId id="444" r:id="rId16"/>
    <p:sldId id="445" r:id="rId17"/>
    <p:sldId id="446" r:id="rId18"/>
    <p:sldId id="447" r:id="rId19"/>
    <p:sldId id="448" r:id="rId20"/>
    <p:sldId id="449" r:id="rId21"/>
    <p:sldId id="450" r:id="rId22"/>
    <p:sldId id="451" r:id="rId23"/>
    <p:sldId id="452" r:id="rId24"/>
    <p:sldId id="381" r:id="rId25"/>
    <p:sldId id="382" r:id="rId26"/>
    <p:sldId id="383" r:id="rId27"/>
    <p:sldId id="384" r:id="rId28"/>
    <p:sldId id="385" r:id="rId29"/>
    <p:sldId id="386" r:id="rId30"/>
    <p:sldId id="387" r:id="rId31"/>
    <p:sldId id="395" r:id="rId32"/>
    <p:sldId id="396" r:id="rId33"/>
    <p:sldId id="397" r:id="rId34"/>
    <p:sldId id="398" r:id="rId35"/>
    <p:sldId id="399" r:id="rId36"/>
    <p:sldId id="400" r:id="rId37"/>
    <p:sldId id="401" r:id="rId38"/>
    <p:sldId id="402" r:id="rId39"/>
    <p:sldId id="403" r:id="rId40"/>
    <p:sldId id="404" r:id="rId41"/>
    <p:sldId id="405" r:id="rId42"/>
    <p:sldId id="406" r:id="rId43"/>
    <p:sldId id="407" r:id="rId44"/>
    <p:sldId id="408" r:id="rId45"/>
    <p:sldId id="409" r:id="rId46"/>
    <p:sldId id="410" r:id="rId47"/>
    <p:sldId id="411" r:id="rId48"/>
    <p:sldId id="412" r:id="rId49"/>
    <p:sldId id="413" r:id="rId50"/>
    <p:sldId id="414" r:id="rId51"/>
    <p:sldId id="415" r:id="rId52"/>
    <p:sldId id="416" r:id="rId53"/>
    <p:sldId id="417" r:id="rId54"/>
    <p:sldId id="418" r:id="rId55"/>
    <p:sldId id="419" r:id="rId56"/>
    <p:sldId id="420" r:id="rId57"/>
    <p:sldId id="421" r:id="rId58"/>
    <p:sldId id="422" r:id="rId59"/>
    <p:sldId id="423" r:id="rId60"/>
    <p:sldId id="424" r:id="rId61"/>
    <p:sldId id="425" r:id="rId62"/>
    <p:sldId id="426" r:id="rId63"/>
    <p:sldId id="427" r:id="rId64"/>
    <p:sldId id="428" r:id="rId65"/>
    <p:sldId id="429" r:id="rId6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-798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29A43-A807-4173-B92F-BAA4A8D3B636}" type="datetimeFigureOut">
              <a:rPr lang="ru-RU" smtClean="0"/>
              <a:pPr/>
              <a:t>05.03.2018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03221-6C3E-47C8-936C-14416091A6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7619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29A43-A807-4173-B92F-BAA4A8D3B636}" type="datetimeFigureOut">
              <a:rPr lang="ru-RU" smtClean="0"/>
              <a:pPr/>
              <a:t>05.03.2018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03221-6C3E-47C8-936C-14416091A6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449868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29A43-A807-4173-B92F-BAA4A8D3B636}" type="datetimeFigureOut">
              <a:rPr lang="ru-RU" smtClean="0"/>
              <a:pPr/>
              <a:t>05.03.2018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03221-6C3E-47C8-936C-14416091A6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2954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29A43-A807-4173-B92F-BAA4A8D3B636}" type="datetimeFigureOut">
              <a:rPr lang="ru-RU" smtClean="0"/>
              <a:pPr/>
              <a:t>05.03.2018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03221-6C3E-47C8-936C-14416091A6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30643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29A43-A807-4173-B92F-BAA4A8D3B636}" type="datetimeFigureOut">
              <a:rPr lang="ru-RU" smtClean="0"/>
              <a:pPr/>
              <a:t>05.03.2018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03221-6C3E-47C8-936C-14416091A6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5339202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29A43-A807-4173-B92F-BAA4A8D3B636}" type="datetimeFigureOut">
              <a:rPr lang="ru-RU" smtClean="0"/>
              <a:pPr/>
              <a:t>05.03.2018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03221-6C3E-47C8-936C-14416091A6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428275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29A43-A807-4173-B92F-BAA4A8D3B636}" type="datetimeFigureOut">
              <a:rPr lang="ru-RU" smtClean="0"/>
              <a:pPr/>
              <a:t>05.03.2018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03221-6C3E-47C8-936C-14416091A6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56485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29A43-A807-4173-B92F-BAA4A8D3B636}" type="datetimeFigureOut">
              <a:rPr lang="ru-RU" smtClean="0"/>
              <a:pPr/>
              <a:t>05.03.2018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03221-6C3E-47C8-936C-14416091A6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263897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29A43-A807-4173-B92F-BAA4A8D3B636}" type="datetimeFigureOut">
              <a:rPr lang="ru-RU" smtClean="0"/>
              <a:pPr/>
              <a:t>05.03.2018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03221-6C3E-47C8-936C-14416091A6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1709297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29A43-A807-4173-B92F-BAA4A8D3B636}" type="datetimeFigureOut">
              <a:rPr lang="ru-RU" smtClean="0"/>
              <a:pPr/>
              <a:t>05.03.2018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03221-6C3E-47C8-936C-14416091A6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867293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29A43-A807-4173-B92F-BAA4A8D3B636}" type="datetimeFigureOut">
              <a:rPr lang="ru-RU" smtClean="0"/>
              <a:pPr/>
              <a:t>05.03.2018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03221-6C3E-47C8-936C-14416091A6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528640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50000"/>
            <a:lum/>
          </a:blip>
          <a:srcRect/>
          <a:stretch>
            <a:fillRect t="-44000" b="-4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029A43-A807-4173-B92F-BAA4A8D3B636}" type="datetimeFigureOut">
              <a:rPr lang="ru-RU" smtClean="0"/>
              <a:pPr/>
              <a:t>05.03.2018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503221-6C3E-47C8-936C-14416091A6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28011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em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em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em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em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em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em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emf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69145" y="379828"/>
            <a:ext cx="9873985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 smtClean="0"/>
              <a:t>Present Continuous Tense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Горизонтальный свиток 3"/>
          <p:cNvSpPr/>
          <p:nvPr/>
        </p:nvSpPr>
        <p:spPr>
          <a:xfrm>
            <a:off x="2497540" y="0"/>
            <a:ext cx="7124131" cy="2033517"/>
          </a:xfrm>
          <a:prstGeom prst="horizontalScroll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u="sng" dirty="0" smtClean="0">
                <a:solidFill>
                  <a:schemeClr val="tx1"/>
                </a:solidFill>
              </a:rPr>
              <a:t>Present Continuous Tense </a:t>
            </a:r>
            <a:endParaRPr lang="ru-RU" sz="2800" u="sng" dirty="0" smtClean="0">
              <a:solidFill>
                <a:schemeClr val="tx1"/>
              </a:solidFill>
            </a:endParaRPr>
          </a:p>
          <a:p>
            <a:pPr algn="ctr"/>
            <a:r>
              <a:rPr lang="ru-RU" sz="2800" dirty="0" smtClean="0">
                <a:solidFill>
                  <a:schemeClr val="tx1"/>
                </a:solidFill>
              </a:rPr>
              <a:t>Настоящее продолженное время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32513" y="2402006"/>
            <a:ext cx="4490114" cy="216999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Настоящее продолженное </a:t>
            </a:r>
            <a:r>
              <a:rPr lang="ru-RU" sz="2400" dirty="0" smtClean="0">
                <a:solidFill>
                  <a:schemeClr val="tx1"/>
                </a:solidFill>
              </a:rPr>
              <a:t>– означает, что действие происходит в данный момент, сейчас.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6" name="Стрелка вправо с вырезом 5"/>
          <p:cNvSpPr/>
          <p:nvPr/>
        </p:nvSpPr>
        <p:spPr>
          <a:xfrm>
            <a:off x="5636524" y="2947917"/>
            <a:ext cx="1815153" cy="764274"/>
          </a:xfrm>
          <a:prstGeom prst="notched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Вертикальный свиток 6"/>
          <p:cNvSpPr/>
          <p:nvPr/>
        </p:nvSpPr>
        <p:spPr>
          <a:xfrm>
            <a:off x="7656394" y="2265528"/>
            <a:ext cx="4535606" cy="2415654"/>
          </a:xfrm>
          <a:prstGeom prst="verticalScroll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Я </a:t>
            </a:r>
            <a:r>
              <a:rPr lang="ru-RU" sz="2400" u="sng" dirty="0" smtClean="0">
                <a:solidFill>
                  <a:schemeClr val="tx1"/>
                </a:solidFill>
              </a:rPr>
              <a:t>сейчас</a:t>
            </a:r>
            <a:r>
              <a:rPr lang="ru-RU" sz="2400" dirty="0" smtClean="0">
                <a:solidFill>
                  <a:schemeClr val="tx1"/>
                </a:solidFill>
              </a:rPr>
              <a:t> играю.</a:t>
            </a:r>
          </a:p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Моя мама </a:t>
            </a:r>
            <a:r>
              <a:rPr lang="ru-RU" sz="2400" u="sng" dirty="0" smtClean="0">
                <a:solidFill>
                  <a:schemeClr val="tx1"/>
                </a:solidFill>
              </a:rPr>
              <a:t>сейчас</a:t>
            </a:r>
            <a:r>
              <a:rPr lang="ru-RU" sz="2400" dirty="0" smtClean="0">
                <a:solidFill>
                  <a:schemeClr val="tx1"/>
                </a:solidFill>
              </a:rPr>
              <a:t> пьёт молоко.</a:t>
            </a:r>
          </a:p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Мы </a:t>
            </a:r>
            <a:r>
              <a:rPr lang="ru-RU" sz="2400" u="sng" dirty="0" smtClean="0">
                <a:solidFill>
                  <a:schemeClr val="tx1"/>
                </a:solidFill>
              </a:rPr>
              <a:t>сейчас</a:t>
            </a:r>
            <a:r>
              <a:rPr lang="ru-RU" sz="2400" dirty="0" smtClean="0">
                <a:solidFill>
                  <a:schemeClr val="tx1"/>
                </a:solidFill>
              </a:rPr>
              <a:t> смотрим телевизор.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31755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Горизонтальный свиток 3"/>
          <p:cNvSpPr/>
          <p:nvPr/>
        </p:nvSpPr>
        <p:spPr>
          <a:xfrm>
            <a:off x="2497540" y="0"/>
            <a:ext cx="7124131" cy="2033517"/>
          </a:xfrm>
          <a:prstGeom prst="horizontalScroll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u="sng" dirty="0" smtClean="0">
                <a:solidFill>
                  <a:schemeClr val="tx1"/>
                </a:solidFill>
              </a:rPr>
              <a:t>Present Continuous Tense </a:t>
            </a:r>
            <a:endParaRPr lang="ru-RU" sz="2800" u="sng" dirty="0" smtClean="0">
              <a:solidFill>
                <a:schemeClr val="tx1"/>
              </a:solidFill>
            </a:endParaRPr>
          </a:p>
          <a:p>
            <a:pPr algn="ctr"/>
            <a:r>
              <a:rPr lang="ru-RU" sz="2800" dirty="0" smtClean="0">
                <a:solidFill>
                  <a:schemeClr val="tx1"/>
                </a:solidFill>
              </a:rPr>
              <a:t>Настоящее продолженное время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2" name="Двойная стрелка влево/вверх 1"/>
          <p:cNvSpPr/>
          <p:nvPr/>
        </p:nvSpPr>
        <p:spPr>
          <a:xfrm rot="13468911">
            <a:off x="4995079" y="1691535"/>
            <a:ext cx="2129051" cy="2094492"/>
          </a:xfrm>
          <a:prstGeom prst="leftUpArrow">
            <a:avLst>
              <a:gd name="adj1" fmla="val 10152"/>
              <a:gd name="adj2" fmla="val 25113"/>
              <a:gd name="adj3" fmla="val 1525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Загнутый угол 2"/>
          <p:cNvSpPr/>
          <p:nvPr/>
        </p:nvSpPr>
        <p:spPr>
          <a:xfrm>
            <a:off x="3483315" y="3444045"/>
            <a:ext cx="2388358" cy="1387262"/>
          </a:xfrm>
          <a:prstGeom prst="foldedCorner">
            <a:avLst/>
          </a:prstGeom>
          <a:solidFill>
            <a:srgbClr val="FF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Глагол «</a:t>
            </a:r>
            <a:r>
              <a:rPr lang="en-US" sz="2400" dirty="0" smtClean="0">
                <a:solidFill>
                  <a:schemeClr val="tx1"/>
                </a:solidFill>
              </a:rPr>
              <a:t>to be</a:t>
            </a:r>
            <a:r>
              <a:rPr lang="ru-RU" sz="2400" dirty="0" smtClean="0">
                <a:solidFill>
                  <a:schemeClr val="tx1"/>
                </a:solidFill>
              </a:rPr>
              <a:t>»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8" name="Загнутый угол 7"/>
          <p:cNvSpPr/>
          <p:nvPr/>
        </p:nvSpPr>
        <p:spPr>
          <a:xfrm>
            <a:off x="6648734" y="3444045"/>
            <a:ext cx="2388358" cy="1387262"/>
          </a:xfrm>
          <a:prstGeom prst="foldedCorner">
            <a:avLst/>
          </a:prstGeom>
          <a:solidFill>
            <a:srgbClr val="FF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Окончание – </a:t>
            </a:r>
            <a:r>
              <a:rPr lang="en-US" sz="2400" dirty="0" err="1" smtClean="0">
                <a:solidFill>
                  <a:schemeClr val="tx1"/>
                </a:solidFill>
              </a:rPr>
              <a:t>ing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smtClean="0">
                <a:solidFill>
                  <a:schemeClr val="tx1"/>
                </a:solidFill>
              </a:rPr>
              <a:t>к глаголу действия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2568915" y="5049672"/>
            <a:ext cx="1266106" cy="1023582"/>
          </a:xfrm>
          <a:prstGeom prst="ellipse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</a:rPr>
              <a:t>am</a:t>
            </a:r>
            <a:endParaRPr lang="ru-RU" sz="3600" dirty="0">
              <a:solidFill>
                <a:schemeClr val="tx1"/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5101127" y="5049672"/>
            <a:ext cx="1266106" cy="1023582"/>
          </a:xfrm>
          <a:prstGeom prst="ellipse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</a:rPr>
              <a:t>are</a:t>
            </a:r>
            <a:endParaRPr lang="ru-RU" sz="3600" dirty="0">
              <a:solidFill>
                <a:schemeClr val="tx1"/>
              </a:solidFill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3835021" y="5049672"/>
            <a:ext cx="1266106" cy="1023582"/>
          </a:xfrm>
          <a:prstGeom prst="ellipse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</a:rPr>
              <a:t>is</a:t>
            </a:r>
            <a:endParaRPr lang="ru-RU" sz="3600" dirty="0">
              <a:solidFill>
                <a:schemeClr val="tx1"/>
              </a:solidFill>
            </a:endParaRPr>
          </a:p>
        </p:txBody>
      </p:sp>
      <p:sp>
        <p:nvSpPr>
          <p:cNvPr id="12" name="Плюс 11"/>
          <p:cNvSpPr/>
          <p:nvPr/>
        </p:nvSpPr>
        <p:spPr>
          <a:xfrm>
            <a:off x="5945028" y="3808779"/>
            <a:ext cx="668740" cy="641444"/>
          </a:xfrm>
          <a:prstGeom prst="mathPlu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9920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555845" y="464024"/>
            <a:ext cx="8761862" cy="9144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</a:rPr>
              <a:t>Правила прибавления окончания - </a:t>
            </a:r>
            <a:r>
              <a:rPr lang="en-US" sz="3200" dirty="0" err="1" smtClean="0">
                <a:solidFill>
                  <a:schemeClr val="tx1"/>
                </a:solidFill>
              </a:rPr>
              <a:t>ing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272955" y="2074460"/>
            <a:ext cx="1282890" cy="122829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solidFill>
                  <a:schemeClr val="tx1"/>
                </a:solidFill>
              </a:rPr>
              <a:t>1.</a:t>
            </a:r>
            <a:endParaRPr lang="ru-RU" sz="4000" b="1" dirty="0">
              <a:solidFill>
                <a:schemeClr val="tx1"/>
              </a:solidFill>
            </a:endParaRPr>
          </a:p>
        </p:txBody>
      </p:sp>
      <p:sp>
        <p:nvSpPr>
          <p:cNvPr id="6" name="Горизонтальный свиток 5"/>
          <p:cNvSpPr/>
          <p:nvPr/>
        </p:nvSpPr>
        <p:spPr>
          <a:xfrm>
            <a:off x="1965276" y="1514901"/>
            <a:ext cx="8775511" cy="4339988"/>
          </a:xfrm>
          <a:prstGeom prst="horizontalScroll">
            <a:avLst/>
          </a:prstGeom>
          <a:solidFill>
            <a:srgbClr val="FF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</a:rPr>
              <a:t>Если слово заканчивается на «немую» -е, то при прибавлении окончания – </a:t>
            </a:r>
            <a:r>
              <a:rPr lang="en-US" sz="2800" dirty="0" err="1" smtClean="0">
                <a:solidFill>
                  <a:schemeClr val="tx1"/>
                </a:solidFill>
              </a:rPr>
              <a:t>ing</a:t>
            </a:r>
            <a:r>
              <a:rPr lang="ru-RU" sz="2800" dirty="0" smtClean="0">
                <a:solidFill>
                  <a:schemeClr val="tx1"/>
                </a:solidFill>
              </a:rPr>
              <a:t>, эта буква не пишется.</a:t>
            </a:r>
          </a:p>
          <a:p>
            <a:pPr algn="ctr"/>
            <a:endParaRPr lang="ru-RU" sz="2800" dirty="0" smtClean="0">
              <a:solidFill>
                <a:schemeClr val="tx1"/>
              </a:solidFill>
            </a:endParaRPr>
          </a:p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Dance – dan</a:t>
            </a:r>
            <a:r>
              <a:rPr lang="en-US" sz="2800" u="sng" dirty="0" smtClean="0">
                <a:solidFill>
                  <a:schemeClr val="tx1"/>
                </a:solidFill>
              </a:rPr>
              <a:t>cing</a:t>
            </a:r>
          </a:p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Make - ma</a:t>
            </a:r>
            <a:r>
              <a:rPr lang="en-US" sz="2800" u="sng" dirty="0" smtClean="0">
                <a:solidFill>
                  <a:schemeClr val="tx1"/>
                </a:solidFill>
              </a:rPr>
              <a:t>king</a:t>
            </a:r>
            <a:endParaRPr lang="ru-RU" sz="2800" u="sng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216680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555845" y="464024"/>
            <a:ext cx="8761862" cy="9144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</a:rPr>
              <a:t>Правила прибавления окончания - </a:t>
            </a:r>
            <a:r>
              <a:rPr lang="en-US" sz="3200" dirty="0" err="1" smtClean="0">
                <a:solidFill>
                  <a:schemeClr val="tx1"/>
                </a:solidFill>
              </a:rPr>
              <a:t>ing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272955" y="2074460"/>
            <a:ext cx="1282890" cy="122829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</a:rPr>
              <a:t>2</a:t>
            </a:r>
            <a:r>
              <a:rPr lang="en-US" sz="4000" b="1" dirty="0" smtClean="0">
                <a:solidFill>
                  <a:schemeClr val="tx1"/>
                </a:solidFill>
              </a:rPr>
              <a:t>.</a:t>
            </a:r>
            <a:endParaRPr lang="ru-RU" sz="4000" b="1" dirty="0">
              <a:solidFill>
                <a:schemeClr val="tx1"/>
              </a:solidFill>
            </a:endParaRPr>
          </a:p>
        </p:txBody>
      </p:sp>
      <p:sp>
        <p:nvSpPr>
          <p:cNvPr id="6" name="Горизонтальный свиток 5"/>
          <p:cNvSpPr/>
          <p:nvPr/>
        </p:nvSpPr>
        <p:spPr>
          <a:xfrm>
            <a:off x="1965276" y="1514901"/>
            <a:ext cx="8775511" cy="4339988"/>
          </a:xfrm>
          <a:prstGeom prst="horizontalScroll">
            <a:avLst/>
          </a:prstGeom>
          <a:solidFill>
            <a:srgbClr val="FF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</a:rPr>
              <a:t>Если в слове 1 гласная и 1 согласная на конце, то при прибавлении окончания – </a:t>
            </a:r>
            <a:r>
              <a:rPr lang="en-US" sz="2800" dirty="0" err="1" smtClean="0">
                <a:solidFill>
                  <a:schemeClr val="tx1"/>
                </a:solidFill>
              </a:rPr>
              <a:t>ing</a:t>
            </a:r>
            <a:r>
              <a:rPr lang="ru-RU" sz="2800" dirty="0" smtClean="0">
                <a:solidFill>
                  <a:schemeClr val="tx1"/>
                </a:solidFill>
              </a:rPr>
              <a:t>, последняя согласная удваивается.</a:t>
            </a:r>
          </a:p>
          <a:p>
            <a:pPr algn="ctr"/>
            <a:endParaRPr lang="ru-RU" sz="2800" dirty="0" smtClean="0">
              <a:solidFill>
                <a:schemeClr val="tx1"/>
              </a:solidFill>
            </a:endParaRPr>
          </a:p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Swim - swi</a:t>
            </a:r>
            <a:r>
              <a:rPr lang="en-US" sz="2800" u="sng" dirty="0" smtClean="0">
                <a:solidFill>
                  <a:schemeClr val="tx1"/>
                </a:solidFill>
              </a:rPr>
              <a:t>mm</a:t>
            </a:r>
            <a:r>
              <a:rPr lang="en-US" sz="2800" dirty="0" smtClean="0">
                <a:solidFill>
                  <a:schemeClr val="tx1"/>
                </a:solidFill>
              </a:rPr>
              <a:t>ing</a:t>
            </a:r>
            <a:endParaRPr lang="en-US" sz="2800" u="sng" dirty="0" smtClean="0">
              <a:solidFill>
                <a:schemeClr val="tx1"/>
              </a:solidFill>
            </a:endParaRPr>
          </a:p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Run - ru</a:t>
            </a:r>
            <a:r>
              <a:rPr lang="en-US" sz="2800" u="sng" dirty="0" smtClean="0">
                <a:solidFill>
                  <a:schemeClr val="tx1"/>
                </a:solidFill>
              </a:rPr>
              <a:t>nn</a:t>
            </a:r>
            <a:r>
              <a:rPr lang="en-US" sz="2800" dirty="0" smtClean="0">
                <a:solidFill>
                  <a:schemeClr val="tx1"/>
                </a:solidFill>
              </a:rPr>
              <a:t>ing</a:t>
            </a:r>
            <a:endParaRPr lang="ru-RU" sz="2800" u="sng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9923678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48418" y="245659"/>
            <a:ext cx="42952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Вставь верный глагол </a:t>
            </a:r>
            <a:r>
              <a:rPr lang="en-US" sz="2800" dirty="0" smtClean="0"/>
              <a:t>to be</a:t>
            </a:r>
            <a:endParaRPr lang="ru-RU" sz="2800" dirty="0"/>
          </a:p>
        </p:txBody>
      </p:sp>
      <p:sp>
        <p:nvSpPr>
          <p:cNvPr id="3" name="Блок-схема: знак завершения 2"/>
          <p:cNvSpPr/>
          <p:nvPr/>
        </p:nvSpPr>
        <p:spPr>
          <a:xfrm>
            <a:off x="300250" y="1173707"/>
            <a:ext cx="4217159" cy="805218"/>
          </a:xfrm>
          <a:prstGeom prst="flowChartTerminator">
            <a:avLst/>
          </a:prstGeom>
          <a:solidFill>
            <a:srgbClr val="FF33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I _ wearing a blue T-shirt.</a:t>
            </a:r>
            <a:endParaRPr lang="ru-RU" sz="2400" dirty="0"/>
          </a:p>
        </p:txBody>
      </p:sp>
      <p:sp>
        <p:nvSpPr>
          <p:cNvPr id="4" name="Блок-схема: знак завершения 3"/>
          <p:cNvSpPr/>
          <p:nvPr/>
        </p:nvSpPr>
        <p:spPr>
          <a:xfrm>
            <a:off x="300249" y="2117677"/>
            <a:ext cx="4217159" cy="805218"/>
          </a:xfrm>
          <a:prstGeom prst="flowChartTerminator">
            <a:avLst/>
          </a:prstGeom>
          <a:solidFill>
            <a:srgbClr val="FF33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We _ wearing yellow socks.</a:t>
            </a:r>
            <a:endParaRPr lang="ru-RU" sz="2400" dirty="0"/>
          </a:p>
        </p:txBody>
      </p:sp>
      <p:sp>
        <p:nvSpPr>
          <p:cNvPr id="5" name="Блок-схема: знак завершения 4"/>
          <p:cNvSpPr/>
          <p:nvPr/>
        </p:nvSpPr>
        <p:spPr>
          <a:xfrm>
            <a:off x="300248" y="3102590"/>
            <a:ext cx="4217159" cy="805218"/>
          </a:xfrm>
          <a:prstGeom prst="flowChartTerminator">
            <a:avLst/>
          </a:prstGeom>
          <a:solidFill>
            <a:srgbClr val="FF33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He _ wearing a red jacket.</a:t>
            </a:r>
            <a:endParaRPr lang="ru-RU" sz="2400" dirty="0"/>
          </a:p>
        </p:txBody>
      </p:sp>
      <p:sp>
        <p:nvSpPr>
          <p:cNvPr id="6" name="Блок-схема: знак завершения 5"/>
          <p:cNvSpPr/>
          <p:nvPr/>
        </p:nvSpPr>
        <p:spPr>
          <a:xfrm>
            <a:off x="300248" y="4087503"/>
            <a:ext cx="4217159" cy="805218"/>
          </a:xfrm>
          <a:prstGeom prst="flowChartTerminator">
            <a:avLst/>
          </a:prstGeom>
          <a:solidFill>
            <a:srgbClr val="FF33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_ you wearing a green hat?</a:t>
            </a:r>
            <a:endParaRPr lang="ru-RU" sz="2400" dirty="0"/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300248" y="5072416"/>
            <a:ext cx="4217159" cy="805218"/>
          </a:xfrm>
          <a:prstGeom prst="flowChartTerminator">
            <a:avLst/>
          </a:prstGeom>
          <a:solidFill>
            <a:srgbClr val="FF33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They _ not wearing jeans.</a:t>
            </a:r>
            <a:endParaRPr lang="ru-RU" sz="2400" dirty="0"/>
          </a:p>
        </p:txBody>
      </p:sp>
      <p:sp>
        <p:nvSpPr>
          <p:cNvPr id="8" name="Блок-схема: знак завершения 7"/>
          <p:cNvSpPr/>
          <p:nvPr/>
        </p:nvSpPr>
        <p:spPr>
          <a:xfrm>
            <a:off x="7699612" y="1173707"/>
            <a:ext cx="4217159" cy="805218"/>
          </a:xfrm>
          <a:prstGeom prst="flowChartTerminator">
            <a:avLst/>
          </a:prstGeom>
          <a:solidFill>
            <a:srgbClr val="FF33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_ she wearing a pink dress?</a:t>
            </a:r>
            <a:endParaRPr lang="ru-RU" sz="2400" dirty="0"/>
          </a:p>
        </p:txBody>
      </p:sp>
      <p:sp>
        <p:nvSpPr>
          <p:cNvPr id="9" name="Блок-схема: знак завершения 8"/>
          <p:cNvSpPr/>
          <p:nvPr/>
        </p:nvSpPr>
        <p:spPr>
          <a:xfrm>
            <a:off x="7699611" y="2117677"/>
            <a:ext cx="4217159" cy="805218"/>
          </a:xfrm>
          <a:prstGeom prst="flowChartTerminator">
            <a:avLst/>
          </a:prstGeom>
          <a:solidFill>
            <a:srgbClr val="FF33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_</a:t>
            </a:r>
            <a:r>
              <a:rPr lang="en-US" sz="2400" dirty="0" smtClean="0"/>
              <a:t> I wearing grey shorts?</a:t>
            </a:r>
            <a:endParaRPr lang="ru-RU" sz="2400" dirty="0"/>
          </a:p>
        </p:txBody>
      </p:sp>
      <p:sp>
        <p:nvSpPr>
          <p:cNvPr id="10" name="Блок-схема: знак завершения 9"/>
          <p:cNvSpPr/>
          <p:nvPr/>
        </p:nvSpPr>
        <p:spPr>
          <a:xfrm>
            <a:off x="7699610" y="3102590"/>
            <a:ext cx="4217159" cy="805218"/>
          </a:xfrm>
          <a:prstGeom prst="flowChartTerminator">
            <a:avLst/>
          </a:prstGeom>
          <a:solidFill>
            <a:srgbClr val="FF33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He _ not wearing a skirt.</a:t>
            </a:r>
            <a:endParaRPr lang="ru-RU" sz="2400" dirty="0"/>
          </a:p>
        </p:txBody>
      </p:sp>
      <p:sp>
        <p:nvSpPr>
          <p:cNvPr id="11" name="Блок-схема: знак завершения 10"/>
          <p:cNvSpPr/>
          <p:nvPr/>
        </p:nvSpPr>
        <p:spPr>
          <a:xfrm>
            <a:off x="7699610" y="4087503"/>
            <a:ext cx="4217159" cy="805218"/>
          </a:xfrm>
          <a:prstGeom prst="flowChartTerminator">
            <a:avLst/>
          </a:prstGeom>
          <a:solidFill>
            <a:srgbClr val="FF33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You _ wearing brown shoes.</a:t>
            </a:r>
            <a:endParaRPr lang="ru-RU" sz="2400" dirty="0"/>
          </a:p>
        </p:txBody>
      </p:sp>
      <p:sp>
        <p:nvSpPr>
          <p:cNvPr id="12" name="Блок-схема: знак завершения 11"/>
          <p:cNvSpPr/>
          <p:nvPr/>
        </p:nvSpPr>
        <p:spPr>
          <a:xfrm>
            <a:off x="7699610" y="5072416"/>
            <a:ext cx="4217159" cy="805218"/>
          </a:xfrm>
          <a:prstGeom prst="flowChartTerminator">
            <a:avLst/>
          </a:prstGeom>
          <a:solidFill>
            <a:srgbClr val="FF33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_ we wearing white coats?</a:t>
            </a:r>
            <a:endParaRPr lang="ru-RU" sz="2400" dirty="0"/>
          </a:p>
        </p:txBody>
      </p:sp>
    </p:spTree>
    <p:extLst>
      <p:ext uri="{BB962C8B-B14F-4D97-AF65-F5344CB8AC3E}">
        <p14:creationId xmlns="" xmlns:p14="http://schemas.microsoft.com/office/powerpoint/2010/main" val="40041489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03260" y="204716"/>
            <a:ext cx="42519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Ответь кратко на вопросы.</a:t>
            </a:r>
            <a:endParaRPr lang="ru-RU" sz="2800" dirty="0"/>
          </a:p>
        </p:txBody>
      </p:sp>
      <p:sp>
        <p:nvSpPr>
          <p:cNvPr id="6" name="Цилиндр 5"/>
          <p:cNvSpPr/>
          <p:nvPr/>
        </p:nvSpPr>
        <p:spPr>
          <a:xfrm>
            <a:off x="450377" y="727936"/>
            <a:ext cx="5117910" cy="5331670"/>
          </a:xfrm>
          <a:prstGeom prst="can">
            <a:avLst>
              <a:gd name="adj" fmla="val 13800"/>
            </a:avLst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Is it flying?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Is she swimming?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Are the birds singing?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Are the monkeys climbing?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Is he dancing?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Are they running?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Is the baby jumping?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Am I swinging?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Is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smtClean="0">
                <a:solidFill>
                  <a:schemeClr val="tx1"/>
                </a:solidFill>
              </a:rPr>
              <a:t>the hippo swimming?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 Are you playing football?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7" name="Цилиндр 6"/>
          <p:cNvSpPr/>
          <p:nvPr/>
        </p:nvSpPr>
        <p:spPr>
          <a:xfrm>
            <a:off x="6305265" y="727936"/>
            <a:ext cx="2306472" cy="5331670"/>
          </a:xfrm>
          <a:prstGeom prst="can">
            <a:avLst>
              <a:gd name="adj" fmla="val 20364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No, 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Yes, 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No, 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Yes, 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No, 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No, 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Yes, 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No, 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Yes,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Yes,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44374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03260" y="204716"/>
            <a:ext cx="42519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Ответь кратко на вопросы.</a:t>
            </a:r>
            <a:endParaRPr lang="ru-RU" sz="2800" dirty="0"/>
          </a:p>
        </p:txBody>
      </p:sp>
      <p:sp>
        <p:nvSpPr>
          <p:cNvPr id="6" name="Цилиндр 5"/>
          <p:cNvSpPr/>
          <p:nvPr/>
        </p:nvSpPr>
        <p:spPr>
          <a:xfrm>
            <a:off x="450377" y="727936"/>
            <a:ext cx="5117910" cy="5331670"/>
          </a:xfrm>
          <a:prstGeom prst="can">
            <a:avLst>
              <a:gd name="adj" fmla="val 13800"/>
            </a:avLst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Is it flying?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Is she swimming?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Are the birds singing?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Are the monkeys climbing?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Is he dancing?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Are they running?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Is the baby jumping?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Am I swinging?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Is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smtClean="0">
                <a:solidFill>
                  <a:schemeClr val="tx1"/>
                </a:solidFill>
              </a:rPr>
              <a:t>the hippo swimming?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 Are you playing football?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7" name="Цилиндр 6"/>
          <p:cNvSpPr/>
          <p:nvPr/>
        </p:nvSpPr>
        <p:spPr>
          <a:xfrm>
            <a:off x="6305265" y="727936"/>
            <a:ext cx="2306472" cy="5331670"/>
          </a:xfrm>
          <a:prstGeom prst="can">
            <a:avLst>
              <a:gd name="adj" fmla="val 20364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No, it is not. 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Yes, 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No, 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Yes, 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No, 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No, 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Yes, 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No, 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Yes,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Yes,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7614500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03260" y="204716"/>
            <a:ext cx="42519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Ответь кратко на вопросы.</a:t>
            </a:r>
            <a:endParaRPr lang="ru-RU" sz="2800" dirty="0"/>
          </a:p>
        </p:txBody>
      </p:sp>
      <p:sp>
        <p:nvSpPr>
          <p:cNvPr id="6" name="Цилиндр 5"/>
          <p:cNvSpPr/>
          <p:nvPr/>
        </p:nvSpPr>
        <p:spPr>
          <a:xfrm>
            <a:off x="450377" y="727936"/>
            <a:ext cx="5117910" cy="5331670"/>
          </a:xfrm>
          <a:prstGeom prst="can">
            <a:avLst>
              <a:gd name="adj" fmla="val 13800"/>
            </a:avLst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Is it flying?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Is she swimming?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Are the birds singing?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Are the monkeys climbing?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Is he dancing?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Are they running?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Is the baby jumping?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Am I swinging?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Is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smtClean="0">
                <a:solidFill>
                  <a:schemeClr val="tx1"/>
                </a:solidFill>
              </a:rPr>
              <a:t>the hippo swimming?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 Are you playing football?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7" name="Цилиндр 6"/>
          <p:cNvSpPr/>
          <p:nvPr/>
        </p:nvSpPr>
        <p:spPr>
          <a:xfrm>
            <a:off x="6305265" y="727936"/>
            <a:ext cx="2306472" cy="5331670"/>
          </a:xfrm>
          <a:prstGeom prst="can">
            <a:avLst>
              <a:gd name="adj" fmla="val 20364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No, it is not. 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Yes, she is. 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No, 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Yes, 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No, 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No, 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Yes, 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No, 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Yes,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Yes,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466532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03260" y="204716"/>
            <a:ext cx="42519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Ответь кратко на вопросы.</a:t>
            </a:r>
            <a:endParaRPr lang="ru-RU" sz="2800" dirty="0"/>
          </a:p>
        </p:txBody>
      </p:sp>
      <p:sp>
        <p:nvSpPr>
          <p:cNvPr id="6" name="Цилиндр 5"/>
          <p:cNvSpPr/>
          <p:nvPr/>
        </p:nvSpPr>
        <p:spPr>
          <a:xfrm>
            <a:off x="450377" y="727936"/>
            <a:ext cx="5117910" cy="5331670"/>
          </a:xfrm>
          <a:prstGeom prst="can">
            <a:avLst>
              <a:gd name="adj" fmla="val 13800"/>
            </a:avLst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Is it flying?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Is she swimming?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Are the birds singing?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Are the monkeys climbing?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Is he dancing?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Are they running?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Is the baby jumping?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Am I swinging?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Is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smtClean="0">
                <a:solidFill>
                  <a:schemeClr val="tx1"/>
                </a:solidFill>
              </a:rPr>
              <a:t>the hippo swimming?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 Are you playing football?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7" name="Цилиндр 6"/>
          <p:cNvSpPr/>
          <p:nvPr/>
        </p:nvSpPr>
        <p:spPr>
          <a:xfrm>
            <a:off x="6305264" y="727936"/>
            <a:ext cx="2715905" cy="5331670"/>
          </a:xfrm>
          <a:prstGeom prst="can">
            <a:avLst>
              <a:gd name="adj" fmla="val 20364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No, it is not. 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Yes, she is. 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No, they are not.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Yes, 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No, 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No, 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Yes, 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No, 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Yes,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Yes,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863598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03260" y="204716"/>
            <a:ext cx="42519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Ответь кратко на вопросы.</a:t>
            </a:r>
            <a:endParaRPr lang="ru-RU" sz="2800" dirty="0"/>
          </a:p>
        </p:txBody>
      </p:sp>
      <p:sp>
        <p:nvSpPr>
          <p:cNvPr id="6" name="Цилиндр 5"/>
          <p:cNvSpPr/>
          <p:nvPr/>
        </p:nvSpPr>
        <p:spPr>
          <a:xfrm>
            <a:off x="450377" y="727936"/>
            <a:ext cx="5117910" cy="5331670"/>
          </a:xfrm>
          <a:prstGeom prst="can">
            <a:avLst>
              <a:gd name="adj" fmla="val 13800"/>
            </a:avLst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Is it flying?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Is she swimming?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Are the birds singing?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Are the monkeys climbing?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Is he dancing?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Are they running?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Is the baby jumping?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Am I swinging?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Is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smtClean="0">
                <a:solidFill>
                  <a:schemeClr val="tx1"/>
                </a:solidFill>
              </a:rPr>
              <a:t>the hippo swimming?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 Are you playing football?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7" name="Цилиндр 6"/>
          <p:cNvSpPr/>
          <p:nvPr/>
        </p:nvSpPr>
        <p:spPr>
          <a:xfrm>
            <a:off x="6305264" y="727936"/>
            <a:ext cx="2715905" cy="5331670"/>
          </a:xfrm>
          <a:prstGeom prst="can">
            <a:avLst>
              <a:gd name="adj" fmla="val 20364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No, it is not. 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Yes, she is. 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No, they are not.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Yes, they are.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No, 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No, 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Yes, 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No, 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Yes,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Yes,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461863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03260" y="204716"/>
            <a:ext cx="42519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Ответь кратко на вопросы.</a:t>
            </a:r>
            <a:endParaRPr lang="ru-RU" sz="2800" dirty="0"/>
          </a:p>
        </p:txBody>
      </p:sp>
      <p:sp>
        <p:nvSpPr>
          <p:cNvPr id="6" name="Цилиндр 5"/>
          <p:cNvSpPr/>
          <p:nvPr/>
        </p:nvSpPr>
        <p:spPr>
          <a:xfrm>
            <a:off x="450377" y="727936"/>
            <a:ext cx="5117910" cy="5331670"/>
          </a:xfrm>
          <a:prstGeom prst="can">
            <a:avLst>
              <a:gd name="adj" fmla="val 13800"/>
            </a:avLst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Is it flying?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Is she swimming?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Are the birds singing?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Are the monkeys climbing?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Is he dancing?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Are they running?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Is the baby jumping?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Am I swinging?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Is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smtClean="0">
                <a:solidFill>
                  <a:schemeClr val="tx1"/>
                </a:solidFill>
              </a:rPr>
              <a:t>the hippo swimming?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 Are you playing football?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7" name="Цилиндр 6"/>
          <p:cNvSpPr/>
          <p:nvPr/>
        </p:nvSpPr>
        <p:spPr>
          <a:xfrm>
            <a:off x="6305264" y="727936"/>
            <a:ext cx="2715905" cy="5331670"/>
          </a:xfrm>
          <a:prstGeom prst="can">
            <a:avLst>
              <a:gd name="adj" fmla="val 20364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No, it is not. 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Yes, she is. 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No, they are not.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Yes, they are.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No, he is not.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No, 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Yes, 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No, 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Yes,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Yes,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062537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03260" y="204716"/>
            <a:ext cx="42519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Ответь кратко на вопросы.</a:t>
            </a:r>
            <a:endParaRPr lang="ru-RU" sz="2800" dirty="0"/>
          </a:p>
        </p:txBody>
      </p:sp>
      <p:sp>
        <p:nvSpPr>
          <p:cNvPr id="6" name="Цилиндр 5"/>
          <p:cNvSpPr/>
          <p:nvPr/>
        </p:nvSpPr>
        <p:spPr>
          <a:xfrm>
            <a:off x="450377" y="727936"/>
            <a:ext cx="5117910" cy="5331670"/>
          </a:xfrm>
          <a:prstGeom prst="can">
            <a:avLst>
              <a:gd name="adj" fmla="val 13800"/>
            </a:avLst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Is it flying?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Is she swimming?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Are the birds singing?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Are the monkeys climbing?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Is he dancing?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Are they running?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Is the baby jumping?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Am I swinging?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Is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smtClean="0">
                <a:solidFill>
                  <a:schemeClr val="tx1"/>
                </a:solidFill>
              </a:rPr>
              <a:t>the hippo swimming?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 Are you playing football?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7" name="Цилиндр 6"/>
          <p:cNvSpPr/>
          <p:nvPr/>
        </p:nvSpPr>
        <p:spPr>
          <a:xfrm>
            <a:off x="6305264" y="727936"/>
            <a:ext cx="2715905" cy="5331670"/>
          </a:xfrm>
          <a:prstGeom prst="can">
            <a:avLst>
              <a:gd name="adj" fmla="val 20364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No, it is not. 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Yes, she is. 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No, they are not.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Yes, they are.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No, he is not.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No, they are not.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Yes, 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No, 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Yes,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Yes,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249256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03260" y="204716"/>
            <a:ext cx="42519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Ответь кратко на вопросы.</a:t>
            </a:r>
            <a:endParaRPr lang="ru-RU" sz="2800" dirty="0"/>
          </a:p>
        </p:txBody>
      </p:sp>
      <p:sp>
        <p:nvSpPr>
          <p:cNvPr id="6" name="Цилиндр 5"/>
          <p:cNvSpPr/>
          <p:nvPr/>
        </p:nvSpPr>
        <p:spPr>
          <a:xfrm>
            <a:off x="450377" y="727936"/>
            <a:ext cx="5117910" cy="5331670"/>
          </a:xfrm>
          <a:prstGeom prst="can">
            <a:avLst>
              <a:gd name="adj" fmla="val 13800"/>
            </a:avLst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Is it flying?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Is she swimming?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Are the birds singing?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Are the monkeys climbing?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Is he dancing?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Are they running?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Is the baby jumping?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Am I swinging?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Is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smtClean="0">
                <a:solidFill>
                  <a:schemeClr val="tx1"/>
                </a:solidFill>
              </a:rPr>
              <a:t>the hippo swimming?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 Are you playing football?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7" name="Цилиндр 6"/>
          <p:cNvSpPr/>
          <p:nvPr/>
        </p:nvSpPr>
        <p:spPr>
          <a:xfrm>
            <a:off x="6305264" y="727936"/>
            <a:ext cx="2715905" cy="5331670"/>
          </a:xfrm>
          <a:prstGeom prst="can">
            <a:avLst>
              <a:gd name="adj" fmla="val 20364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No, it is not. 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Yes, she is. 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No, they are not.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Yes, they are.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No, he is not.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No, they are not.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Yes, he is.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No, 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Yes,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Yes,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780743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03260" y="204716"/>
            <a:ext cx="42519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Ответь кратко на вопросы.</a:t>
            </a:r>
            <a:endParaRPr lang="ru-RU" sz="2800" dirty="0"/>
          </a:p>
        </p:txBody>
      </p:sp>
      <p:sp>
        <p:nvSpPr>
          <p:cNvPr id="6" name="Цилиндр 5"/>
          <p:cNvSpPr/>
          <p:nvPr/>
        </p:nvSpPr>
        <p:spPr>
          <a:xfrm>
            <a:off x="450377" y="727936"/>
            <a:ext cx="5117910" cy="5331670"/>
          </a:xfrm>
          <a:prstGeom prst="can">
            <a:avLst>
              <a:gd name="adj" fmla="val 13800"/>
            </a:avLst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Is it flying?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Is she swimming?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Are the birds singing?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Are the monkeys climbing?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Is he dancing?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Are they running?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Is the baby jumping?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Am I swinging?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Is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smtClean="0">
                <a:solidFill>
                  <a:schemeClr val="tx1"/>
                </a:solidFill>
              </a:rPr>
              <a:t>the hippo swimming?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 Are you playing football?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7" name="Цилиндр 6"/>
          <p:cNvSpPr/>
          <p:nvPr/>
        </p:nvSpPr>
        <p:spPr>
          <a:xfrm>
            <a:off x="6305264" y="727936"/>
            <a:ext cx="2715905" cy="5331670"/>
          </a:xfrm>
          <a:prstGeom prst="can">
            <a:avLst>
              <a:gd name="adj" fmla="val 20364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No, it is not. 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Yes, she is. 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No, they are not.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Yes, they are.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No, he is not.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No, they are not.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Yes, he is.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No, I am not.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Yes,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Yes,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796430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03260" y="204716"/>
            <a:ext cx="42519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Ответь кратко на вопросы.</a:t>
            </a:r>
            <a:endParaRPr lang="ru-RU" sz="2800" dirty="0"/>
          </a:p>
        </p:txBody>
      </p:sp>
      <p:sp>
        <p:nvSpPr>
          <p:cNvPr id="6" name="Цилиндр 5"/>
          <p:cNvSpPr/>
          <p:nvPr/>
        </p:nvSpPr>
        <p:spPr>
          <a:xfrm>
            <a:off x="450377" y="727936"/>
            <a:ext cx="5117910" cy="5331670"/>
          </a:xfrm>
          <a:prstGeom prst="can">
            <a:avLst>
              <a:gd name="adj" fmla="val 13800"/>
            </a:avLst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Is it flying?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Is she swimming?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Are the birds singing?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Are the monkeys climbing?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Is he dancing?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Are they running?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Is the baby jumping?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Am I swinging?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Is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smtClean="0">
                <a:solidFill>
                  <a:schemeClr val="tx1"/>
                </a:solidFill>
              </a:rPr>
              <a:t>the hippo swimming?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 Are you playing football?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7" name="Цилиндр 6"/>
          <p:cNvSpPr/>
          <p:nvPr/>
        </p:nvSpPr>
        <p:spPr>
          <a:xfrm>
            <a:off x="6305264" y="727936"/>
            <a:ext cx="2715905" cy="5331670"/>
          </a:xfrm>
          <a:prstGeom prst="can">
            <a:avLst>
              <a:gd name="adj" fmla="val 20364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No, it is not. 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Yes, she is. 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No, they are not.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Yes, they are.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No, he is not.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No, they are not.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Yes, he is.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No, I am not.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Yes, it is.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Yes,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066480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03260" y="204716"/>
            <a:ext cx="42519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Ответь кратко на вопросы.</a:t>
            </a:r>
            <a:endParaRPr lang="ru-RU" sz="2800" dirty="0"/>
          </a:p>
        </p:txBody>
      </p:sp>
      <p:sp>
        <p:nvSpPr>
          <p:cNvPr id="6" name="Цилиндр 5"/>
          <p:cNvSpPr/>
          <p:nvPr/>
        </p:nvSpPr>
        <p:spPr>
          <a:xfrm>
            <a:off x="450377" y="727936"/>
            <a:ext cx="5117910" cy="5331670"/>
          </a:xfrm>
          <a:prstGeom prst="can">
            <a:avLst>
              <a:gd name="adj" fmla="val 13800"/>
            </a:avLst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Is it flying?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Is she swimming?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Are the birds singing?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Are the monkeys climbing?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Is he dancing?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Are they running?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Is the baby jumping?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Am I swinging?</a:t>
            </a:r>
          </a:p>
          <a:p>
            <a:pPr marL="342900" indent="-342900" algn="ctr">
              <a:buAutoNum type="arabicPeriod"/>
            </a:pPr>
            <a:r>
              <a:rPr lang="en-US" sz="2400" smtClean="0">
                <a:solidFill>
                  <a:schemeClr val="tx1"/>
                </a:solidFill>
              </a:rPr>
              <a:t>Is</a:t>
            </a:r>
            <a:r>
              <a:rPr lang="en-US" sz="2400" smtClean="0">
                <a:solidFill>
                  <a:schemeClr val="tx1"/>
                </a:solidFill>
              </a:rPr>
              <a:t> </a:t>
            </a:r>
            <a:r>
              <a:rPr lang="en-US" sz="2400" dirty="0" smtClean="0">
                <a:solidFill>
                  <a:schemeClr val="tx1"/>
                </a:solidFill>
              </a:rPr>
              <a:t>the hippo swimming?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 Are you playing football?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7" name="Цилиндр 6"/>
          <p:cNvSpPr/>
          <p:nvPr/>
        </p:nvSpPr>
        <p:spPr>
          <a:xfrm>
            <a:off x="6305264" y="727936"/>
            <a:ext cx="2715905" cy="5331670"/>
          </a:xfrm>
          <a:prstGeom prst="can">
            <a:avLst>
              <a:gd name="adj" fmla="val 20364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No, it is not. 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Yes, she is. 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No, they are not.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Yes, they are.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No, he is not.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No, they are not.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Yes, he is.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No, I am not.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Yes, it is.</a:t>
            </a:r>
          </a:p>
          <a:p>
            <a:pPr marL="342900" indent="-342900" algn="ctr"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Yes, you are.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576230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98794" y="204717"/>
            <a:ext cx="40236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Скажи, что делают герои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5997" y="829609"/>
            <a:ext cx="2743801" cy="20325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07376" y="867718"/>
            <a:ext cx="2794612" cy="210871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368054" y="829609"/>
            <a:ext cx="3251913" cy="214682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260977" y="3826026"/>
            <a:ext cx="2540557" cy="223575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840757" y="3787916"/>
            <a:ext cx="1676767" cy="227386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1924041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98794" y="204717"/>
            <a:ext cx="40236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Скажи, что делают герои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5997" y="829609"/>
            <a:ext cx="2743801" cy="20325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07376" y="867718"/>
            <a:ext cx="2794612" cy="210871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368054" y="829609"/>
            <a:ext cx="3251913" cy="214682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260977" y="3826026"/>
            <a:ext cx="2540557" cy="223575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840757" y="3787916"/>
            <a:ext cx="1676767" cy="227386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79659" y="2878012"/>
            <a:ext cx="32515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She is playing tennis</a:t>
            </a:r>
            <a:r>
              <a:rPr lang="en-US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307102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98794" y="204717"/>
            <a:ext cx="40236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Скажи, что делают герои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5997" y="829609"/>
            <a:ext cx="2743801" cy="20325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07376" y="867718"/>
            <a:ext cx="2794612" cy="210871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368054" y="829609"/>
            <a:ext cx="3251913" cy="214682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260977" y="3826026"/>
            <a:ext cx="2540557" cy="223575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840757" y="3787916"/>
            <a:ext cx="1676767" cy="227386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79659" y="2878012"/>
            <a:ext cx="32515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She is playing tennis</a:t>
            </a:r>
            <a:r>
              <a:rPr lang="en-US" dirty="0" smtClean="0"/>
              <a:t>.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3998794" y="2976437"/>
            <a:ext cx="33627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H</a:t>
            </a:r>
            <a:r>
              <a:rPr lang="en-US" sz="2800" b="1" dirty="0" smtClean="0"/>
              <a:t>e is playing football</a:t>
            </a:r>
            <a:r>
              <a:rPr lang="en-US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3634270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98794" y="204717"/>
            <a:ext cx="40236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Скажи, что делают герои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5997" y="829609"/>
            <a:ext cx="2743801" cy="20325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07376" y="867718"/>
            <a:ext cx="2794612" cy="210871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368054" y="829609"/>
            <a:ext cx="3251913" cy="214682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260977" y="3826026"/>
            <a:ext cx="2540557" cy="223575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840757" y="3787916"/>
            <a:ext cx="1676767" cy="227386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79659" y="2878012"/>
            <a:ext cx="32515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She is playing tennis</a:t>
            </a:r>
            <a:r>
              <a:rPr lang="en-US" dirty="0" smtClean="0"/>
              <a:t>.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3998794" y="2976437"/>
            <a:ext cx="33627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H</a:t>
            </a:r>
            <a:r>
              <a:rPr lang="en-US" sz="2800" b="1" dirty="0" smtClean="0"/>
              <a:t>e is playing football</a:t>
            </a:r>
            <a:r>
              <a:rPr lang="en-US" dirty="0" smtClean="0"/>
              <a:t>.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8727575" y="2976437"/>
            <a:ext cx="27709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They are dancing</a:t>
            </a:r>
            <a:r>
              <a:rPr lang="en-US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167961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98794" y="204717"/>
            <a:ext cx="40236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Скажи, что делают герои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5997" y="829609"/>
            <a:ext cx="2743801" cy="20325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07376" y="867718"/>
            <a:ext cx="2794612" cy="210871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368054" y="829609"/>
            <a:ext cx="3251913" cy="214682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260977" y="3826026"/>
            <a:ext cx="2540557" cy="223575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840757" y="3787916"/>
            <a:ext cx="1676767" cy="227386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79659" y="2878012"/>
            <a:ext cx="32515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She is playing tennis</a:t>
            </a:r>
            <a:r>
              <a:rPr lang="en-US" dirty="0" smtClean="0"/>
              <a:t>.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3998794" y="2976437"/>
            <a:ext cx="33627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H</a:t>
            </a:r>
            <a:r>
              <a:rPr lang="en-US" sz="2800" b="1" dirty="0" smtClean="0"/>
              <a:t>e is playing football</a:t>
            </a:r>
            <a:r>
              <a:rPr lang="en-US" dirty="0" smtClean="0"/>
              <a:t>.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8727575" y="2976437"/>
            <a:ext cx="27709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They are dancing</a:t>
            </a:r>
            <a:r>
              <a:rPr lang="en-US" dirty="0" smtClean="0"/>
              <a:t>.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2260977" y="6074526"/>
            <a:ext cx="27093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A dog is jumping</a:t>
            </a:r>
            <a:r>
              <a:rPr lang="en-US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2403829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98794" y="204717"/>
            <a:ext cx="40236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Скажи, что делают герои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5997" y="829609"/>
            <a:ext cx="2743801" cy="20325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07376" y="867718"/>
            <a:ext cx="2794612" cy="210871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368054" y="829609"/>
            <a:ext cx="3251913" cy="214682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260977" y="3826026"/>
            <a:ext cx="2540557" cy="223575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840757" y="3787916"/>
            <a:ext cx="1676767" cy="227386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79659" y="2878012"/>
            <a:ext cx="32515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She is playing tennis</a:t>
            </a:r>
            <a:r>
              <a:rPr lang="en-US" dirty="0" smtClean="0"/>
              <a:t>.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3998794" y="2976437"/>
            <a:ext cx="33627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H</a:t>
            </a:r>
            <a:r>
              <a:rPr lang="en-US" sz="2800" b="1" dirty="0" smtClean="0"/>
              <a:t>e is playing football</a:t>
            </a:r>
            <a:r>
              <a:rPr lang="en-US" dirty="0" smtClean="0"/>
              <a:t>.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8727575" y="2976437"/>
            <a:ext cx="27709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They are dancing</a:t>
            </a:r>
            <a:r>
              <a:rPr lang="en-US" dirty="0" smtClean="0"/>
              <a:t>.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2260977" y="6074526"/>
            <a:ext cx="27093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A dog is jumping</a:t>
            </a:r>
            <a:r>
              <a:rPr lang="en-US" dirty="0" smtClean="0"/>
              <a:t>.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6511192" y="6088425"/>
            <a:ext cx="23358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She is running</a:t>
            </a:r>
            <a:r>
              <a:rPr lang="en-US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999779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02507" y="204717"/>
            <a:ext cx="60541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Задай вопросы к следующим ответам.</a:t>
            </a:r>
            <a:endParaRPr lang="ru-RU" sz="28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256333501"/>
              </p:ext>
            </p:extLst>
          </p:nvPr>
        </p:nvGraphicFramePr>
        <p:xfrm>
          <a:off x="1610435" y="978973"/>
          <a:ext cx="9177362" cy="544912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588681"/>
                <a:gridCol w="4588681"/>
              </a:tblGrid>
              <a:tr h="908187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1.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pattFill prst="pct70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1. </a:t>
                      </a:r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Yes,</a:t>
                      </a:r>
                      <a:r>
                        <a:rPr lang="en-US" sz="2400" b="1" baseline="0" dirty="0" smtClean="0">
                          <a:solidFill>
                            <a:schemeClr val="tx1"/>
                          </a:solidFill>
                        </a:rPr>
                        <a:t> Mary is dancing.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pattFill prst="pct70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</a:tr>
              <a:tr h="908187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2.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pattFill prst="pct70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2. Yes, we are swimming.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pattFill prst="pct70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</a:tr>
              <a:tr h="908187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3.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pattFill prst="pct70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3. Yes, he is singing.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pattFill prst="pct70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</a:tr>
              <a:tr h="908187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4.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pattFill prst="pct70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4.</a:t>
                      </a:r>
                      <a:r>
                        <a:rPr lang="en-US" sz="2400" b="1" baseline="0" dirty="0" smtClean="0">
                          <a:solidFill>
                            <a:schemeClr val="tx1"/>
                          </a:solidFill>
                        </a:rPr>
                        <a:t> Yes, a fish is jumping.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pattFill prst="pct70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</a:tr>
              <a:tr h="908187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5.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pattFill prst="pct70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5. Yes, a giraffe is eating.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pattFill prst="pct70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</a:tr>
              <a:tr h="908187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6.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pattFill prst="pct70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6. Yes, crocodiles are drinking.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pattFill prst="pct70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2815019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02507" y="204717"/>
            <a:ext cx="60541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Задай вопросы к следующим ответам.</a:t>
            </a:r>
            <a:endParaRPr lang="ru-RU" sz="28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334432110"/>
              </p:ext>
            </p:extLst>
          </p:nvPr>
        </p:nvGraphicFramePr>
        <p:xfrm>
          <a:off x="1610435" y="978973"/>
          <a:ext cx="9177362" cy="544912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588681"/>
                <a:gridCol w="4588681"/>
              </a:tblGrid>
              <a:tr h="908187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1.</a:t>
                      </a:r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 Is Mary dancing?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pattFill prst="pct70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1. </a:t>
                      </a:r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Yes,</a:t>
                      </a:r>
                      <a:r>
                        <a:rPr lang="en-US" sz="2400" b="1" baseline="0" dirty="0" smtClean="0">
                          <a:solidFill>
                            <a:schemeClr val="tx1"/>
                          </a:solidFill>
                        </a:rPr>
                        <a:t> Mary is dancing.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pattFill prst="pct70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</a:tr>
              <a:tr h="908187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2.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pattFill prst="pct70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2. Yes, we are swimming.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pattFill prst="pct70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</a:tr>
              <a:tr h="908187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3.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pattFill prst="pct70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3. Yes, he is singing.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pattFill prst="pct70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</a:tr>
              <a:tr h="908187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4.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pattFill prst="pct70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4.</a:t>
                      </a:r>
                      <a:r>
                        <a:rPr lang="en-US" sz="2400" b="1" baseline="0" dirty="0" smtClean="0">
                          <a:solidFill>
                            <a:schemeClr val="tx1"/>
                          </a:solidFill>
                        </a:rPr>
                        <a:t> Yes, a fish is jumping.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pattFill prst="pct70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</a:tr>
              <a:tr h="908187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5.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pattFill prst="pct70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5. Yes, a giraffe is eating.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pattFill prst="pct70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</a:tr>
              <a:tr h="908187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6.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pattFill prst="pct70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6. Yes, crocodiles are drinking.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pattFill prst="pct70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2619981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02507" y="204717"/>
            <a:ext cx="60541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Задай вопросы к следующим ответам.</a:t>
            </a:r>
            <a:endParaRPr lang="ru-RU" sz="28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444137380"/>
              </p:ext>
            </p:extLst>
          </p:nvPr>
        </p:nvGraphicFramePr>
        <p:xfrm>
          <a:off x="1610435" y="978973"/>
          <a:ext cx="9177362" cy="544912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588681"/>
                <a:gridCol w="4588681"/>
              </a:tblGrid>
              <a:tr h="908187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1.</a:t>
                      </a:r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 Is Mary dancing?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pattFill prst="pct70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1. </a:t>
                      </a:r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Yes,</a:t>
                      </a:r>
                      <a:r>
                        <a:rPr lang="en-US" sz="2400" b="1" baseline="0" dirty="0" smtClean="0">
                          <a:solidFill>
                            <a:schemeClr val="tx1"/>
                          </a:solidFill>
                        </a:rPr>
                        <a:t> Mary is dancing.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pattFill prst="pct70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</a:tr>
              <a:tr h="908187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2.</a:t>
                      </a:r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 Are we swimming?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pattFill prst="pct70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2. Yes, we are swimming.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pattFill prst="pct70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</a:tr>
              <a:tr h="908187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3.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pattFill prst="pct70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3. Yes, he is singing.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pattFill prst="pct70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</a:tr>
              <a:tr h="908187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4.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pattFill prst="pct70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4.</a:t>
                      </a:r>
                      <a:r>
                        <a:rPr lang="en-US" sz="2400" b="1" baseline="0" dirty="0" smtClean="0">
                          <a:solidFill>
                            <a:schemeClr val="tx1"/>
                          </a:solidFill>
                        </a:rPr>
                        <a:t> Yes, a fish is jumping.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pattFill prst="pct70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</a:tr>
              <a:tr h="908187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5.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pattFill prst="pct70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5. Yes, a giraffe is eating.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pattFill prst="pct70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</a:tr>
              <a:tr h="908187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6.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pattFill prst="pct70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6. Yes, crocodiles are drinking.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pattFill prst="pct70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602578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02507" y="204717"/>
            <a:ext cx="60541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Задай вопросы к следующим ответам.</a:t>
            </a:r>
            <a:endParaRPr lang="ru-RU" sz="28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208294216"/>
              </p:ext>
            </p:extLst>
          </p:nvPr>
        </p:nvGraphicFramePr>
        <p:xfrm>
          <a:off x="1610435" y="978973"/>
          <a:ext cx="9177362" cy="544912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588681"/>
                <a:gridCol w="4588681"/>
              </a:tblGrid>
              <a:tr h="908187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1.</a:t>
                      </a:r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 Is Mary dancing?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pattFill prst="pct70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1. </a:t>
                      </a:r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Yes,</a:t>
                      </a:r>
                      <a:r>
                        <a:rPr lang="en-US" sz="2400" b="1" baseline="0" dirty="0" smtClean="0">
                          <a:solidFill>
                            <a:schemeClr val="tx1"/>
                          </a:solidFill>
                        </a:rPr>
                        <a:t> Mary is dancing.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pattFill prst="pct70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</a:tr>
              <a:tr h="908187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2.</a:t>
                      </a:r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 Are we swimming?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pattFill prst="pct70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2. Yes, we are swimming.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pattFill prst="pct70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</a:tr>
              <a:tr h="908187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3.</a:t>
                      </a:r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 Is he singing?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pattFill prst="pct70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3. Yes, he is singing.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pattFill prst="pct70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</a:tr>
              <a:tr h="908187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4.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pattFill prst="pct70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4.</a:t>
                      </a:r>
                      <a:r>
                        <a:rPr lang="en-US" sz="2400" b="1" baseline="0" dirty="0" smtClean="0">
                          <a:solidFill>
                            <a:schemeClr val="tx1"/>
                          </a:solidFill>
                        </a:rPr>
                        <a:t> Yes, a fish is jumping.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pattFill prst="pct70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</a:tr>
              <a:tr h="908187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5.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pattFill prst="pct70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5. Yes, a giraffe is eating.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pattFill prst="pct70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</a:tr>
              <a:tr h="908187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6.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pattFill prst="pct70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6. Yes, crocodiles are drinking.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pattFill prst="pct70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5864490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02507" y="204717"/>
            <a:ext cx="60541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Задай вопросы к следующим ответам.</a:t>
            </a:r>
            <a:endParaRPr lang="ru-RU" sz="28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860212554"/>
              </p:ext>
            </p:extLst>
          </p:nvPr>
        </p:nvGraphicFramePr>
        <p:xfrm>
          <a:off x="1610435" y="978973"/>
          <a:ext cx="9177362" cy="544912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588681"/>
                <a:gridCol w="4588681"/>
              </a:tblGrid>
              <a:tr h="908187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1.</a:t>
                      </a:r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 Is Mary dancing?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pattFill prst="pct70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1. </a:t>
                      </a:r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Yes,</a:t>
                      </a:r>
                      <a:r>
                        <a:rPr lang="en-US" sz="2400" b="1" baseline="0" dirty="0" smtClean="0">
                          <a:solidFill>
                            <a:schemeClr val="tx1"/>
                          </a:solidFill>
                        </a:rPr>
                        <a:t> Mary is dancing.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pattFill prst="pct70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</a:tr>
              <a:tr h="908187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2.</a:t>
                      </a:r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 Are we swimming?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pattFill prst="pct70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2. Yes, we are swimming.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pattFill prst="pct70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</a:tr>
              <a:tr h="908187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3.</a:t>
                      </a:r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 Is he singing?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pattFill prst="pct70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3. Yes, he is singing.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pattFill prst="pct70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</a:tr>
              <a:tr h="908187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4.</a:t>
                      </a:r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 Is a fish jumping?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pattFill prst="pct70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4.</a:t>
                      </a:r>
                      <a:r>
                        <a:rPr lang="en-US" sz="2400" b="1" baseline="0" dirty="0" smtClean="0">
                          <a:solidFill>
                            <a:schemeClr val="tx1"/>
                          </a:solidFill>
                        </a:rPr>
                        <a:t> Yes, a fish is jumping.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pattFill prst="pct70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</a:tr>
              <a:tr h="908187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5.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pattFill prst="pct70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5. Yes, a giraffe is eating.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pattFill prst="pct70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</a:tr>
              <a:tr h="908187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6.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pattFill prst="pct70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6. Yes, crocodiles are drinking.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pattFill prst="pct70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90845925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02507" y="204717"/>
            <a:ext cx="60541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Задай вопросы к следующим ответам.</a:t>
            </a:r>
            <a:endParaRPr lang="ru-RU" sz="28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334953703"/>
              </p:ext>
            </p:extLst>
          </p:nvPr>
        </p:nvGraphicFramePr>
        <p:xfrm>
          <a:off x="1610435" y="978973"/>
          <a:ext cx="9177362" cy="544912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588681"/>
                <a:gridCol w="4588681"/>
              </a:tblGrid>
              <a:tr h="908187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1.</a:t>
                      </a:r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 Is Mary dancing?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pattFill prst="pct70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1. </a:t>
                      </a:r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Yes,</a:t>
                      </a:r>
                      <a:r>
                        <a:rPr lang="en-US" sz="2400" b="1" baseline="0" dirty="0" smtClean="0">
                          <a:solidFill>
                            <a:schemeClr val="tx1"/>
                          </a:solidFill>
                        </a:rPr>
                        <a:t> Mary is dancing.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pattFill prst="pct70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</a:tr>
              <a:tr h="908187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2.</a:t>
                      </a:r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 Are we swimming?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pattFill prst="pct70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2. Yes, we are swimming.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pattFill prst="pct70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</a:tr>
              <a:tr h="908187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3.</a:t>
                      </a:r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 Is he singing?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pattFill prst="pct70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3. Yes, he is singing.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pattFill prst="pct70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</a:tr>
              <a:tr h="908187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4.</a:t>
                      </a:r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 Is a fish jumping?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pattFill prst="pct70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4.</a:t>
                      </a:r>
                      <a:r>
                        <a:rPr lang="en-US" sz="2400" b="1" baseline="0" dirty="0" smtClean="0">
                          <a:solidFill>
                            <a:schemeClr val="tx1"/>
                          </a:solidFill>
                        </a:rPr>
                        <a:t> Yes, a fish is jumping.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pattFill prst="pct70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</a:tr>
              <a:tr h="908187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5.</a:t>
                      </a:r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 Is a giraffe eating?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pattFill prst="pct70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5. Yes, a giraffe is eating.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pattFill prst="pct70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</a:tr>
              <a:tr h="908187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6.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pattFill prst="pct70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6. Yes, crocodiles are drinking.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pattFill prst="pct70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09864218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02507" y="204717"/>
            <a:ext cx="60541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Задай вопросы к следующим ответам.</a:t>
            </a:r>
            <a:endParaRPr lang="ru-RU" sz="28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592464854"/>
              </p:ext>
            </p:extLst>
          </p:nvPr>
        </p:nvGraphicFramePr>
        <p:xfrm>
          <a:off x="1610435" y="978973"/>
          <a:ext cx="9177362" cy="544912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588681"/>
                <a:gridCol w="4588681"/>
              </a:tblGrid>
              <a:tr h="908187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1.</a:t>
                      </a:r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 Is Mary dancing?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pattFill prst="pct70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1. </a:t>
                      </a:r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Yes,</a:t>
                      </a:r>
                      <a:r>
                        <a:rPr lang="en-US" sz="2400" b="1" baseline="0" dirty="0" smtClean="0">
                          <a:solidFill>
                            <a:schemeClr val="tx1"/>
                          </a:solidFill>
                        </a:rPr>
                        <a:t> Mary is dancing.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pattFill prst="pct70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</a:tr>
              <a:tr h="908187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2.</a:t>
                      </a:r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 Are we swimming?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pattFill prst="pct70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2. Yes, we are swimming.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pattFill prst="pct70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</a:tr>
              <a:tr h="908187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3.</a:t>
                      </a:r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 Is he singing?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pattFill prst="pct70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3. Yes, he is singing.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pattFill prst="pct70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</a:tr>
              <a:tr h="908187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4.</a:t>
                      </a:r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 Is a fish jumping?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pattFill prst="pct70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4.</a:t>
                      </a:r>
                      <a:r>
                        <a:rPr lang="en-US" sz="2400" b="1" baseline="0" dirty="0" smtClean="0">
                          <a:solidFill>
                            <a:schemeClr val="tx1"/>
                          </a:solidFill>
                        </a:rPr>
                        <a:t> Yes, a fish is jumping.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pattFill prst="pct70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</a:tr>
              <a:tr h="908187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5.</a:t>
                      </a:r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 Is a giraffe eating?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pattFill prst="pct70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5. Yes, a giraffe is eating.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pattFill prst="pct70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</a:tr>
              <a:tr h="908187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6.</a:t>
                      </a:r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 Are crocodiles drinking?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pattFill prst="pct70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6. Yes, crocodiles are drinking.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pattFill prst="pct70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513765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75463" y="177421"/>
            <a:ext cx="44756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Скажи, что не делают герои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586852" y="1760561"/>
            <a:ext cx="5359801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800" dirty="0" smtClean="0"/>
              <a:t>Tom is jumping.          (drink)</a:t>
            </a:r>
          </a:p>
          <a:p>
            <a:pPr marL="342900" indent="-342900">
              <a:buAutoNum type="arabicPeriod"/>
            </a:pPr>
            <a:r>
              <a:rPr lang="en-US" sz="2800" dirty="0" smtClean="0"/>
              <a:t>Dogs are running.      (swim)</a:t>
            </a:r>
          </a:p>
          <a:p>
            <a:pPr marL="342900" indent="-342900">
              <a:buAutoNum type="arabicPeriod"/>
            </a:pPr>
            <a:r>
              <a:rPr lang="en-US" sz="2800" dirty="0" smtClean="0"/>
              <a:t>Cows are drinking.     (fly)</a:t>
            </a:r>
          </a:p>
          <a:p>
            <a:pPr marL="342900" indent="-342900">
              <a:buAutoNum type="arabicPeriod"/>
            </a:pPr>
            <a:r>
              <a:rPr lang="en-US" sz="2800" dirty="0" smtClean="0"/>
              <a:t>My brother is singing.       (dance)</a:t>
            </a:r>
          </a:p>
          <a:p>
            <a:pPr marL="342900" indent="-342900">
              <a:buAutoNum type="arabicPeriod"/>
            </a:pPr>
            <a:r>
              <a:rPr lang="en-US" sz="2800" dirty="0" smtClean="0"/>
              <a:t>His cats are climbing.        (swing)</a:t>
            </a:r>
          </a:p>
          <a:p>
            <a:pPr marL="342900" indent="-342900">
              <a:buAutoNum type="arabicPeriod"/>
            </a:pPr>
            <a:r>
              <a:rPr lang="en-US" sz="2800" dirty="0" smtClean="0"/>
              <a:t>I am eating.                  (jump)</a:t>
            </a:r>
            <a:endParaRPr lang="ru-RU" sz="2800" dirty="0"/>
          </a:p>
        </p:txBody>
      </p:sp>
      <p:sp>
        <p:nvSpPr>
          <p:cNvPr id="6" name="Рамка 5"/>
          <p:cNvSpPr/>
          <p:nvPr/>
        </p:nvSpPr>
        <p:spPr>
          <a:xfrm>
            <a:off x="354840" y="1528549"/>
            <a:ext cx="5773005" cy="3166281"/>
          </a:xfrm>
          <a:prstGeom prst="frame">
            <a:avLst>
              <a:gd name="adj1" fmla="val 6674"/>
            </a:avLst>
          </a:prstGeom>
          <a:solidFill>
            <a:srgbClr val="CC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3971499" y="1760561"/>
            <a:ext cx="1214650" cy="464024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3971499" y="2224585"/>
            <a:ext cx="1214650" cy="464024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3790307" y="2647665"/>
            <a:ext cx="1214650" cy="464024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4629644" y="3099389"/>
            <a:ext cx="1214650" cy="464024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4629644" y="3555241"/>
            <a:ext cx="1214650" cy="464024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022319" y="3974193"/>
            <a:ext cx="1214650" cy="464024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Рамка 13"/>
          <p:cNvSpPr/>
          <p:nvPr/>
        </p:nvSpPr>
        <p:spPr>
          <a:xfrm>
            <a:off x="6769290" y="1730963"/>
            <a:ext cx="4507311" cy="2707254"/>
          </a:xfrm>
          <a:prstGeom prst="frame">
            <a:avLst>
              <a:gd name="adj1" fmla="val 3426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9432115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75463" y="177421"/>
            <a:ext cx="44756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Скажи, что не делают герои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586852" y="1760561"/>
            <a:ext cx="5359801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800" dirty="0" smtClean="0"/>
              <a:t>Tom is jumping.          (drink)</a:t>
            </a:r>
          </a:p>
          <a:p>
            <a:pPr marL="342900" indent="-342900">
              <a:buAutoNum type="arabicPeriod"/>
            </a:pPr>
            <a:r>
              <a:rPr lang="en-US" sz="2800" dirty="0" smtClean="0"/>
              <a:t>Dogs are running.      (swim)</a:t>
            </a:r>
          </a:p>
          <a:p>
            <a:pPr marL="342900" indent="-342900">
              <a:buAutoNum type="arabicPeriod"/>
            </a:pPr>
            <a:r>
              <a:rPr lang="en-US" sz="2800" dirty="0" smtClean="0"/>
              <a:t>Cows are drinking.     (fly)</a:t>
            </a:r>
          </a:p>
          <a:p>
            <a:pPr marL="342900" indent="-342900">
              <a:buAutoNum type="arabicPeriod"/>
            </a:pPr>
            <a:r>
              <a:rPr lang="en-US" sz="2800" dirty="0" smtClean="0"/>
              <a:t>My brother is singing.       (dance)</a:t>
            </a:r>
          </a:p>
          <a:p>
            <a:pPr marL="342900" indent="-342900">
              <a:buAutoNum type="arabicPeriod"/>
            </a:pPr>
            <a:r>
              <a:rPr lang="en-US" sz="2800" dirty="0" smtClean="0"/>
              <a:t>His cats are climbing.        (swing)</a:t>
            </a:r>
          </a:p>
          <a:p>
            <a:pPr marL="342900" indent="-342900">
              <a:buAutoNum type="arabicPeriod"/>
            </a:pPr>
            <a:r>
              <a:rPr lang="en-US" sz="2800" dirty="0" smtClean="0"/>
              <a:t>I am eating.                  (jump)</a:t>
            </a:r>
            <a:endParaRPr lang="ru-RU" sz="2800" dirty="0"/>
          </a:p>
        </p:txBody>
      </p:sp>
      <p:sp>
        <p:nvSpPr>
          <p:cNvPr id="6" name="Рамка 5"/>
          <p:cNvSpPr/>
          <p:nvPr/>
        </p:nvSpPr>
        <p:spPr>
          <a:xfrm>
            <a:off x="354840" y="1528549"/>
            <a:ext cx="5773005" cy="3166281"/>
          </a:xfrm>
          <a:prstGeom prst="frame">
            <a:avLst>
              <a:gd name="adj1" fmla="val 6674"/>
            </a:avLst>
          </a:prstGeom>
          <a:solidFill>
            <a:srgbClr val="CC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3971499" y="1760561"/>
            <a:ext cx="1214650" cy="464024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3971499" y="2224585"/>
            <a:ext cx="1214650" cy="464024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3790307" y="2647665"/>
            <a:ext cx="1214650" cy="464024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4629644" y="3099389"/>
            <a:ext cx="1214650" cy="464024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4629644" y="3555241"/>
            <a:ext cx="1214650" cy="464024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022319" y="3974193"/>
            <a:ext cx="1214650" cy="464024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6885014" y="1730963"/>
            <a:ext cx="33715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1. Tom is not drinking</a:t>
            </a:r>
            <a:r>
              <a:rPr lang="en-US" dirty="0" smtClean="0"/>
              <a:t>.</a:t>
            </a:r>
            <a:endParaRPr lang="ru-RU" dirty="0"/>
          </a:p>
        </p:txBody>
      </p:sp>
      <p:sp>
        <p:nvSpPr>
          <p:cNvPr id="14" name="Рамка 13"/>
          <p:cNvSpPr/>
          <p:nvPr/>
        </p:nvSpPr>
        <p:spPr>
          <a:xfrm>
            <a:off x="6769290" y="1730963"/>
            <a:ext cx="4507311" cy="2707254"/>
          </a:xfrm>
          <a:prstGeom prst="frame">
            <a:avLst>
              <a:gd name="adj1" fmla="val 3426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4900562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75463" y="177421"/>
            <a:ext cx="44756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Скажи, что не делают герои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586852" y="1760561"/>
            <a:ext cx="5359801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800" dirty="0" smtClean="0"/>
              <a:t>Tom is jumping.          (drink)</a:t>
            </a:r>
          </a:p>
          <a:p>
            <a:pPr marL="342900" indent="-342900">
              <a:buAutoNum type="arabicPeriod"/>
            </a:pPr>
            <a:r>
              <a:rPr lang="en-US" sz="2800" dirty="0" smtClean="0"/>
              <a:t>Dogs are running.      (swim)</a:t>
            </a:r>
          </a:p>
          <a:p>
            <a:pPr marL="342900" indent="-342900">
              <a:buAutoNum type="arabicPeriod"/>
            </a:pPr>
            <a:r>
              <a:rPr lang="en-US" sz="2800" dirty="0" smtClean="0"/>
              <a:t>Cows are drinking.     (fly)</a:t>
            </a:r>
          </a:p>
          <a:p>
            <a:pPr marL="342900" indent="-342900">
              <a:buAutoNum type="arabicPeriod"/>
            </a:pPr>
            <a:r>
              <a:rPr lang="en-US" sz="2800" dirty="0" smtClean="0"/>
              <a:t>My brother is singing.       (dance)</a:t>
            </a:r>
          </a:p>
          <a:p>
            <a:pPr marL="342900" indent="-342900">
              <a:buAutoNum type="arabicPeriod"/>
            </a:pPr>
            <a:r>
              <a:rPr lang="en-US" sz="2800" dirty="0" smtClean="0"/>
              <a:t>His cats are climbing.        (swing)</a:t>
            </a:r>
          </a:p>
          <a:p>
            <a:pPr marL="342900" indent="-342900">
              <a:buAutoNum type="arabicPeriod"/>
            </a:pPr>
            <a:r>
              <a:rPr lang="en-US" sz="2800" dirty="0" smtClean="0"/>
              <a:t>I am eating.                  (jump)</a:t>
            </a:r>
            <a:endParaRPr lang="ru-RU" sz="2800" dirty="0"/>
          </a:p>
        </p:txBody>
      </p:sp>
      <p:sp>
        <p:nvSpPr>
          <p:cNvPr id="6" name="Рамка 5"/>
          <p:cNvSpPr/>
          <p:nvPr/>
        </p:nvSpPr>
        <p:spPr>
          <a:xfrm>
            <a:off x="354840" y="1528549"/>
            <a:ext cx="5773005" cy="3166281"/>
          </a:xfrm>
          <a:prstGeom prst="frame">
            <a:avLst>
              <a:gd name="adj1" fmla="val 6674"/>
            </a:avLst>
          </a:prstGeom>
          <a:solidFill>
            <a:srgbClr val="CC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3971499" y="1760561"/>
            <a:ext cx="1214650" cy="464024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3971499" y="2224585"/>
            <a:ext cx="1214650" cy="464024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3790307" y="2647665"/>
            <a:ext cx="1214650" cy="464024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4629644" y="3099389"/>
            <a:ext cx="1214650" cy="464024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4629644" y="3555241"/>
            <a:ext cx="1214650" cy="464024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022319" y="3974193"/>
            <a:ext cx="1214650" cy="464024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6885014" y="1730963"/>
            <a:ext cx="4046236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AutoNum type="arabicPeriod"/>
            </a:pPr>
            <a:r>
              <a:rPr lang="en-US" sz="2800" dirty="0" smtClean="0"/>
              <a:t>Tom is not drinking</a:t>
            </a:r>
            <a:r>
              <a:rPr lang="en-US" dirty="0" smtClean="0"/>
              <a:t>.</a:t>
            </a:r>
          </a:p>
          <a:p>
            <a:pPr marL="342900" indent="-342900">
              <a:buAutoNum type="arabicPeriod"/>
            </a:pPr>
            <a:r>
              <a:rPr lang="en-US" sz="2800" dirty="0" smtClean="0"/>
              <a:t>Dogs are not swimming.</a:t>
            </a:r>
          </a:p>
          <a:p>
            <a:pPr marL="342900" indent="-342900">
              <a:buAutoNum type="arabicPeriod"/>
            </a:pPr>
            <a:endParaRPr lang="ru-RU" sz="2800" dirty="0"/>
          </a:p>
        </p:txBody>
      </p:sp>
      <p:sp>
        <p:nvSpPr>
          <p:cNvPr id="14" name="Рамка 13"/>
          <p:cNvSpPr/>
          <p:nvPr/>
        </p:nvSpPr>
        <p:spPr>
          <a:xfrm>
            <a:off x="6769290" y="1730963"/>
            <a:ext cx="4507311" cy="2707254"/>
          </a:xfrm>
          <a:prstGeom prst="frame">
            <a:avLst>
              <a:gd name="adj1" fmla="val 3426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8381181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75463" y="177421"/>
            <a:ext cx="44756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Скажи, что не делают герои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586852" y="1760561"/>
            <a:ext cx="5359801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800" dirty="0" smtClean="0"/>
              <a:t>Tom is jumping.          (drink)</a:t>
            </a:r>
          </a:p>
          <a:p>
            <a:pPr marL="342900" indent="-342900">
              <a:buAutoNum type="arabicPeriod"/>
            </a:pPr>
            <a:r>
              <a:rPr lang="en-US" sz="2800" dirty="0" smtClean="0"/>
              <a:t>Dogs are running.      (swim)</a:t>
            </a:r>
          </a:p>
          <a:p>
            <a:pPr marL="342900" indent="-342900">
              <a:buAutoNum type="arabicPeriod"/>
            </a:pPr>
            <a:r>
              <a:rPr lang="en-US" sz="2800" dirty="0" smtClean="0"/>
              <a:t>Cows are drinking.     (fly)</a:t>
            </a:r>
          </a:p>
          <a:p>
            <a:pPr marL="342900" indent="-342900">
              <a:buAutoNum type="arabicPeriod"/>
            </a:pPr>
            <a:r>
              <a:rPr lang="en-US" sz="2800" dirty="0" smtClean="0"/>
              <a:t>My brother is singing.       (dance)</a:t>
            </a:r>
          </a:p>
          <a:p>
            <a:pPr marL="342900" indent="-342900">
              <a:buAutoNum type="arabicPeriod"/>
            </a:pPr>
            <a:r>
              <a:rPr lang="en-US" sz="2800" dirty="0" smtClean="0"/>
              <a:t>His cats are climbing.        (swing)</a:t>
            </a:r>
          </a:p>
          <a:p>
            <a:pPr marL="342900" indent="-342900">
              <a:buAutoNum type="arabicPeriod"/>
            </a:pPr>
            <a:r>
              <a:rPr lang="en-US" sz="2800" dirty="0" smtClean="0"/>
              <a:t>I am eating.                  (jump)</a:t>
            </a:r>
            <a:endParaRPr lang="ru-RU" sz="2800" dirty="0"/>
          </a:p>
        </p:txBody>
      </p:sp>
      <p:sp>
        <p:nvSpPr>
          <p:cNvPr id="6" name="Рамка 5"/>
          <p:cNvSpPr/>
          <p:nvPr/>
        </p:nvSpPr>
        <p:spPr>
          <a:xfrm>
            <a:off x="354840" y="1528549"/>
            <a:ext cx="5773005" cy="3166281"/>
          </a:xfrm>
          <a:prstGeom prst="frame">
            <a:avLst>
              <a:gd name="adj1" fmla="val 6674"/>
            </a:avLst>
          </a:prstGeom>
          <a:solidFill>
            <a:srgbClr val="CC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3971499" y="1760561"/>
            <a:ext cx="1214650" cy="464024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3971499" y="2224585"/>
            <a:ext cx="1214650" cy="464024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3790307" y="2647665"/>
            <a:ext cx="1214650" cy="464024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4629644" y="3099389"/>
            <a:ext cx="1214650" cy="464024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4629644" y="3555241"/>
            <a:ext cx="1214650" cy="464024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022319" y="3974193"/>
            <a:ext cx="1214650" cy="464024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6885014" y="1730963"/>
            <a:ext cx="4046236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AutoNum type="arabicPeriod"/>
            </a:pPr>
            <a:r>
              <a:rPr lang="en-US" sz="2800" dirty="0" smtClean="0"/>
              <a:t>Tom is not drinking</a:t>
            </a:r>
            <a:r>
              <a:rPr lang="en-US" dirty="0" smtClean="0"/>
              <a:t>.</a:t>
            </a:r>
          </a:p>
          <a:p>
            <a:pPr marL="342900" indent="-342900">
              <a:buAutoNum type="arabicPeriod"/>
            </a:pPr>
            <a:r>
              <a:rPr lang="en-US" sz="2800" dirty="0" smtClean="0"/>
              <a:t>Dogs are not swimming.</a:t>
            </a:r>
          </a:p>
          <a:p>
            <a:pPr marL="342900" indent="-342900">
              <a:buAutoNum type="arabicPeriod"/>
            </a:pPr>
            <a:r>
              <a:rPr lang="en-US" sz="2800" dirty="0" smtClean="0"/>
              <a:t>Cows are not flying.</a:t>
            </a:r>
            <a:endParaRPr lang="ru-RU" sz="2800" dirty="0"/>
          </a:p>
        </p:txBody>
      </p:sp>
      <p:sp>
        <p:nvSpPr>
          <p:cNvPr id="14" name="Рамка 13"/>
          <p:cNvSpPr/>
          <p:nvPr/>
        </p:nvSpPr>
        <p:spPr>
          <a:xfrm>
            <a:off x="6769290" y="1730963"/>
            <a:ext cx="4507311" cy="2707254"/>
          </a:xfrm>
          <a:prstGeom prst="frame">
            <a:avLst>
              <a:gd name="adj1" fmla="val 3426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2197252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75463" y="177421"/>
            <a:ext cx="44756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Скажи, что не делают герои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586852" y="1760561"/>
            <a:ext cx="5359801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800" dirty="0" smtClean="0"/>
              <a:t>Tom is jumping.          (drink)</a:t>
            </a:r>
          </a:p>
          <a:p>
            <a:pPr marL="342900" indent="-342900">
              <a:buAutoNum type="arabicPeriod"/>
            </a:pPr>
            <a:r>
              <a:rPr lang="en-US" sz="2800" dirty="0" smtClean="0"/>
              <a:t>Dogs are running.      (swim)</a:t>
            </a:r>
          </a:p>
          <a:p>
            <a:pPr marL="342900" indent="-342900">
              <a:buAutoNum type="arabicPeriod"/>
            </a:pPr>
            <a:r>
              <a:rPr lang="en-US" sz="2800" dirty="0" smtClean="0"/>
              <a:t>Cows are drinking.     (fly)</a:t>
            </a:r>
          </a:p>
          <a:p>
            <a:pPr marL="342900" indent="-342900">
              <a:buAutoNum type="arabicPeriod"/>
            </a:pPr>
            <a:r>
              <a:rPr lang="en-US" sz="2800" dirty="0" smtClean="0"/>
              <a:t>My brother is singing.       (dance)</a:t>
            </a:r>
          </a:p>
          <a:p>
            <a:pPr marL="342900" indent="-342900">
              <a:buAutoNum type="arabicPeriod"/>
            </a:pPr>
            <a:r>
              <a:rPr lang="en-US" sz="2800" dirty="0" smtClean="0"/>
              <a:t>His cats are climbing.        (swing)</a:t>
            </a:r>
          </a:p>
          <a:p>
            <a:pPr marL="342900" indent="-342900">
              <a:buAutoNum type="arabicPeriod"/>
            </a:pPr>
            <a:r>
              <a:rPr lang="en-US" sz="2800" dirty="0" smtClean="0"/>
              <a:t>I am eating.                  (jump)</a:t>
            </a:r>
            <a:endParaRPr lang="ru-RU" sz="2800" dirty="0"/>
          </a:p>
        </p:txBody>
      </p:sp>
      <p:sp>
        <p:nvSpPr>
          <p:cNvPr id="6" name="Рамка 5"/>
          <p:cNvSpPr/>
          <p:nvPr/>
        </p:nvSpPr>
        <p:spPr>
          <a:xfrm>
            <a:off x="354840" y="1528549"/>
            <a:ext cx="5773005" cy="3166281"/>
          </a:xfrm>
          <a:prstGeom prst="frame">
            <a:avLst>
              <a:gd name="adj1" fmla="val 6674"/>
            </a:avLst>
          </a:prstGeom>
          <a:solidFill>
            <a:srgbClr val="CC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3971499" y="1760561"/>
            <a:ext cx="1214650" cy="464024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3971499" y="2224585"/>
            <a:ext cx="1214650" cy="464024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3790307" y="2647665"/>
            <a:ext cx="1214650" cy="464024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4629644" y="3099389"/>
            <a:ext cx="1214650" cy="464024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4629644" y="3555241"/>
            <a:ext cx="1214650" cy="464024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022319" y="3974193"/>
            <a:ext cx="1214650" cy="464024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6885014" y="1730963"/>
            <a:ext cx="4391587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AutoNum type="arabicPeriod"/>
            </a:pPr>
            <a:r>
              <a:rPr lang="en-US" sz="2800" dirty="0" smtClean="0"/>
              <a:t>Tom is not drinking</a:t>
            </a:r>
            <a:r>
              <a:rPr lang="en-US" dirty="0" smtClean="0"/>
              <a:t>.</a:t>
            </a:r>
          </a:p>
          <a:p>
            <a:pPr marL="342900" indent="-342900">
              <a:buAutoNum type="arabicPeriod"/>
            </a:pPr>
            <a:r>
              <a:rPr lang="en-US" sz="2800" dirty="0" smtClean="0"/>
              <a:t>Dogs are not swimming.</a:t>
            </a:r>
          </a:p>
          <a:p>
            <a:pPr marL="342900" indent="-342900">
              <a:buAutoNum type="arabicPeriod"/>
            </a:pPr>
            <a:r>
              <a:rPr lang="en-US" sz="2800" dirty="0" smtClean="0"/>
              <a:t>Cows are not flying.</a:t>
            </a:r>
          </a:p>
          <a:p>
            <a:pPr marL="342900" indent="-342900">
              <a:buAutoNum type="arabicPeriod"/>
            </a:pPr>
            <a:r>
              <a:rPr lang="en-US" sz="2800" dirty="0" smtClean="0"/>
              <a:t>My brother is not dancing.</a:t>
            </a:r>
            <a:endParaRPr lang="ru-RU" sz="2800" dirty="0"/>
          </a:p>
        </p:txBody>
      </p:sp>
      <p:sp>
        <p:nvSpPr>
          <p:cNvPr id="14" name="Рамка 13"/>
          <p:cNvSpPr/>
          <p:nvPr/>
        </p:nvSpPr>
        <p:spPr>
          <a:xfrm>
            <a:off x="6769290" y="1730963"/>
            <a:ext cx="4507311" cy="2707254"/>
          </a:xfrm>
          <a:prstGeom prst="frame">
            <a:avLst>
              <a:gd name="adj1" fmla="val 3426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2837099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75463" y="177421"/>
            <a:ext cx="44756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Скажи, что не делают герои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586852" y="1760561"/>
            <a:ext cx="5359801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800" dirty="0" smtClean="0"/>
              <a:t>Tom is jumping.          (drink)</a:t>
            </a:r>
          </a:p>
          <a:p>
            <a:pPr marL="342900" indent="-342900">
              <a:buAutoNum type="arabicPeriod"/>
            </a:pPr>
            <a:r>
              <a:rPr lang="en-US" sz="2800" dirty="0" smtClean="0"/>
              <a:t>Dogs are running.      (swim)</a:t>
            </a:r>
          </a:p>
          <a:p>
            <a:pPr marL="342900" indent="-342900">
              <a:buAutoNum type="arabicPeriod"/>
            </a:pPr>
            <a:r>
              <a:rPr lang="en-US" sz="2800" dirty="0" smtClean="0"/>
              <a:t>Cows are drinking.     (fly)</a:t>
            </a:r>
          </a:p>
          <a:p>
            <a:pPr marL="342900" indent="-342900">
              <a:buAutoNum type="arabicPeriod"/>
            </a:pPr>
            <a:r>
              <a:rPr lang="en-US" sz="2800" dirty="0" smtClean="0"/>
              <a:t>My brother is singing.       (dance)</a:t>
            </a:r>
          </a:p>
          <a:p>
            <a:pPr marL="342900" indent="-342900">
              <a:buAutoNum type="arabicPeriod"/>
            </a:pPr>
            <a:r>
              <a:rPr lang="en-US" sz="2800" dirty="0" smtClean="0"/>
              <a:t>His cats are climbing.        (swing)</a:t>
            </a:r>
          </a:p>
          <a:p>
            <a:pPr marL="342900" indent="-342900">
              <a:buAutoNum type="arabicPeriod"/>
            </a:pPr>
            <a:r>
              <a:rPr lang="en-US" sz="2800" dirty="0" smtClean="0"/>
              <a:t>I am eating.                  (jump)</a:t>
            </a:r>
            <a:endParaRPr lang="ru-RU" sz="2800" dirty="0"/>
          </a:p>
        </p:txBody>
      </p:sp>
      <p:sp>
        <p:nvSpPr>
          <p:cNvPr id="6" name="Рамка 5"/>
          <p:cNvSpPr/>
          <p:nvPr/>
        </p:nvSpPr>
        <p:spPr>
          <a:xfrm>
            <a:off x="354840" y="1528549"/>
            <a:ext cx="5773005" cy="3166281"/>
          </a:xfrm>
          <a:prstGeom prst="frame">
            <a:avLst>
              <a:gd name="adj1" fmla="val 6674"/>
            </a:avLst>
          </a:prstGeom>
          <a:solidFill>
            <a:srgbClr val="CC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3971499" y="1760561"/>
            <a:ext cx="1214650" cy="464024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3971499" y="2224585"/>
            <a:ext cx="1214650" cy="464024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3790307" y="2647665"/>
            <a:ext cx="1214650" cy="464024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4629644" y="3099389"/>
            <a:ext cx="1214650" cy="464024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4629644" y="3555241"/>
            <a:ext cx="1214650" cy="464024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022319" y="3974193"/>
            <a:ext cx="1214650" cy="464024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6885014" y="1730963"/>
            <a:ext cx="4391587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AutoNum type="arabicPeriod"/>
            </a:pPr>
            <a:r>
              <a:rPr lang="en-US" sz="2800" dirty="0" smtClean="0"/>
              <a:t>Tom is not drinking</a:t>
            </a:r>
            <a:r>
              <a:rPr lang="en-US" dirty="0" smtClean="0"/>
              <a:t>.</a:t>
            </a:r>
          </a:p>
          <a:p>
            <a:pPr marL="342900" indent="-342900">
              <a:buAutoNum type="arabicPeriod"/>
            </a:pPr>
            <a:r>
              <a:rPr lang="en-US" sz="2800" dirty="0" smtClean="0"/>
              <a:t>Dogs are not swimming.</a:t>
            </a:r>
          </a:p>
          <a:p>
            <a:pPr marL="342900" indent="-342900">
              <a:buAutoNum type="arabicPeriod"/>
            </a:pPr>
            <a:r>
              <a:rPr lang="en-US" sz="2800" dirty="0" smtClean="0"/>
              <a:t>Cows are not flying.</a:t>
            </a:r>
          </a:p>
          <a:p>
            <a:pPr marL="342900" indent="-342900">
              <a:buAutoNum type="arabicPeriod"/>
            </a:pPr>
            <a:r>
              <a:rPr lang="en-US" sz="2800" dirty="0" smtClean="0"/>
              <a:t>My brother is not dancing.</a:t>
            </a:r>
          </a:p>
          <a:p>
            <a:pPr marL="342900" indent="-342900">
              <a:buAutoNum type="arabicPeriod"/>
            </a:pPr>
            <a:r>
              <a:rPr lang="en-US" sz="2800" dirty="0" smtClean="0"/>
              <a:t>His cats are not swinging.</a:t>
            </a:r>
            <a:endParaRPr lang="ru-RU" sz="2800" dirty="0"/>
          </a:p>
        </p:txBody>
      </p:sp>
      <p:sp>
        <p:nvSpPr>
          <p:cNvPr id="14" name="Рамка 13"/>
          <p:cNvSpPr/>
          <p:nvPr/>
        </p:nvSpPr>
        <p:spPr>
          <a:xfrm>
            <a:off x="6769290" y="1730963"/>
            <a:ext cx="4507311" cy="2707254"/>
          </a:xfrm>
          <a:prstGeom prst="frame">
            <a:avLst>
              <a:gd name="adj1" fmla="val 3426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7867800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75463" y="177421"/>
            <a:ext cx="44756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Скажи, что не делают герои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586852" y="1760561"/>
            <a:ext cx="5359801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800" dirty="0" smtClean="0"/>
              <a:t>Tom is jumping.          (drink)</a:t>
            </a:r>
          </a:p>
          <a:p>
            <a:pPr marL="342900" indent="-342900">
              <a:buAutoNum type="arabicPeriod"/>
            </a:pPr>
            <a:r>
              <a:rPr lang="en-US" sz="2800" dirty="0" smtClean="0"/>
              <a:t>Dogs are running.      (swim)</a:t>
            </a:r>
          </a:p>
          <a:p>
            <a:pPr marL="342900" indent="-342900">
              <a:buAutoNum type="arabicPeriod"/>
            </a:pPr>
            <a:r>
              <a:rPr lang="en-US" sz="2800" dirty="0" smtClean="0"/>
              <a:t>Cows are drinking.     (fly)</a:t>
            </a:r>
          </a:p>
          <a:p>
            <a:pPr marL="342900" indent="-342900">
              <a:buAutoNum type="arabicPeriod"/>
            </a:pPr>
            <a:r>
              <a:rPr lang="en-US" sz="2800" dirty="0" smtClean="0"/>
              <a:t>My brother is singing.       (dance)</a:t>
            </a:r>
          </a:p>
          <a:p>
            <a:pPr marL="342900" indent="-342900">
              <a:buAutoNum type="arabicPeriod"/>
            </a:pPr>
            <a:r>
              <a:rPr lang="en-US" sz="2800" dirty="0" smtClean="0"/>
              <a:t>His cats are climbing.        (swing)</a:t>
            </a:r>
          </a:p>
          <a:p>
            <a:pPr marL="342900" indent="-342900">
              <a:buAutoNum type="arabicPeriod"/>
            </a:pPr>
            <a:r>
              <a:rPr lang="en-US" sz="2800" dirty="0" smtClean="0"/>
              <a:t>I am eating.                  (jump)</a:t>
            </a:r>
            <a:endParaRPr lang="ru-RU" sz="2800" dirty="0"/>
          </a:p>
        </p:txBody>
      </p:sp>
      <p:sp>
        <p:nvSpPr>
          <p:cNvPr id="6" name="Рамка 5"/>
          <p:cNvSpPr/>
          <p:nvPr/>
        </p:nvSpPr>
        <p:spPr>
          <a:xfrm>
            <a:off x="354840" y="1528549"/>
            <a:ext cx="5773005" cy="3166281"/>
          </a:xfrm>
          <a:prstGeom prst="frame">
            <a:avLst>
              <a:gd name="adj1" fmla="val 6674"/>
            </a:avLst>
          </a:prstGeom>
          <a:solidFill>
            <a:srgbClr val="CC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3971499" y="1760561"/>
            <a:ext cx="1214650" cy="464024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3971499" y="2224585"/>
            <a:ext cx="1214650" cy="464024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3790307" y="2647665"/>
            <a:ext cx="1214650" cy="464024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4629644" y="3099389"/>
            <a:ext cx="1214650" cy="464024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4629644" y="3555241"/>
            <a:ext cx="1214650" cy="464024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022319" y="3974193"/>
            <a:ext cx="1214650" cy="464024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6885014" y="1730963"/>
            <a:ext cx="4391587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AutoNum type="arabicPeriod"/>
            </a:pPr>
            <a:r>
              <a:rPr lang="en-US" sz="2800" dirty="0" smtClean="0"/>
              <a:t>Tom is not drinking</a:t>
            </a:r>
            <a:r>
              <a:rPr lang="en-US" dirty="0" smtClean="0"/>
              <a:t>.</a:t>
            </a:r>
          </a:p>
          <a:p>
            <a:pPr marL="342900" indent="-342900">
              <a:buAutoNum type="arabicPeriod"/>
            </a:pPr>
            <a:r>
              <a:rPr lang="en-US" sz="2800" dirty="0" smtClean="0"/>
              <a:t>Dogs are not swimming.</a:t>
            </a:r>
          </a:p>
          <a:p>
            <a:pPr marL="342900" indent="-342900">
              <a:buAutoNum type="arabicPeriod"/>
            </a:pPr>
            <a:r>
              <a:rPr lang="en-US" sz="2800" dirty="0" smtClean="0"/>
              <a:t>Cows are not flying.</a:t>
            </a:r>
          </a:p>
          <a:p>
            <a:pPr marL="342900" indent="-342900">
              <a:buAutoNum type="arabicPeriod"/>
            </a:pPr>
            <a:r>
              <a:rPr lang="en-US" sz="2800" dirty="0" smtClean="0"/>
              <a:t>My brother is not dancing.</a:t>
            </a:r>
          </a:p>
          <a:p>
            <a:pPr marL="342900" indent="-342900">
              <a:buAutoNum type="arabicPeriod"/>
            </a:pPr>
            <a:r>
              <a:rPr lang="en-US" sz="2800" dirty="0" smtClean="0"/>
              <a:t>His cats are not swinging.</a:t>
            </a:r>
          </a:p>
          <a:p>
            <a:pPr marL="342900" indent="-342900">
              <a:buAutoNum type="arabicPeriod"/>
            </a:pPr>
            <a:r>
              <a:rPr lang="en-US" sz="2800" dirty="0" smtClean="0"/>
              <a:t>I am not jumping.</a:t>
            </a:r>
            <a:endParaRPr lang="ru-RU" sz="2800" dirty="0"/>
          </a:p>
        </p:txBody>
      </p:sp>
      <p:sp>
        <p:nvSpPr>
          <p:cNvPr id="3" name="Рамка 2"/>
          <p:cNvSpPr/>
          <p:nvPr/>
        </p:nvSpPr>
        <p:spPr>
          <a:xfrm>
            <a:off x="6769290" y="1730963"/>
            <a:ext cx="4507311" cy="2707254"/>
          </a:xfrm>
          <a:prstGeom prst="frame">
            <a:avLst>
              <a:gd name="adj1" fmla="val 3426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2101941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19618" y="191068"/>
            <a:ext cx="863928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dirty="0" smtClean="0"/>
              <a:t>Составь отрицательные предложения, вставив верный </a:t>
            </a:r>
          </a:p>
          <a:p>
            <a:pPr algn="ctr"/>
            <a:r>
              <a:rPr lang="ru-RU" sz="2800" dirty="0" smtClean="0"/>
              <a:t>глагол </a:t>
            </a:r>
            <a:r>
              <a:rPr lang="en-US" sz="2800" dirty="0" smtClean="0"/>
              <a:t>to be </a:t>
            </a:r>
            <a:r>
              <a:rPr lang="ru-RU" sz="2800" dirty="0" smtClean="0"/>
              <a:t>и окончание </a:t>
            </a:r>
            <a:r>
              <a:rPr lang="en-US" sz="2800" dirty="0" smtClean="0"/>
              <a:t>-</a:t>
            </a:r>
            <a:r>
              <a:rPr lang="en-US" sz="2800" dirty="0" err="1" smtClean="0"/>
              <a:t>ing</a:t>
            </a:r>
            <a:endParaRPr lang="ru-RU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77422" y="1145175"/>
            <a:ext cx="4121624" cy="3261815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AutoNum type="arabicPeriod"/>
            </a:pPr>
            <a:r>
              <a:rPr lang="en-US" sz="2800" dirty="0" smtClean="0">
                <a:solidFill>
                  <a:schemeClr val="tx1"/>
                </a:solidFill>
              </a:rPr>
              <a:t>They/not/play tennis.</a:t>
            </a:r>
          </a:p>
          <a:p>
            <a:pPr marL="342900" indent="-342900" algn="ctr">
              <a:buAutoNum type="arabicPeriod"/>
            </a:pPr>
            <a:r>
              <a:rPr lang="en-US" sz="2800" dirty="0" smtClean="0">
                <a:solidFill>
                  <a:schemeClr val="tx1"/>
                </a:solidFill>
              </a:rPr>
              <a:t>A cat/not/drink milk.</a:t>
            </a:r>
          </a:p>
          <a:p>
            <a:pPr marL="342900" indent="-342900" algn="ctr">
              <a:buAutoNum type="arabicPeriod"/>
            </a:pPr>
            <a:r>
              <a:rPr lang="en-US" sz="2800" dirty="0" smtClean="0">
                <a:solidFill>
                  <a:schemeClr val="tx1"/>
                </a:solidFill>
              </a:rPr>
              <a:t>Sisters/not/swing.</a:t>
            </a:r>
          </a:p>
          <a:p>
            <a:pPr marL="342900" indent="-342900" algn="ctr">
              <a:buAutoNum type="arabicPeriod"/>
            </a:pPr>
            <a:r>
              <a:rPr lang="en-US" sz="2800" dirty="0" smtClean="0">
                <a:solidFill>
                  <a:schemeClr val="tx1"/>
                </a:solidFill>
              </a:rPr>
              <a:t>I/not/jump.</a:t>
            </a:r>
          </a:p>
          <a:p>
            <a:pPr marL="342900" indent="-342900" algn="ctr">
              <a:buAutoNum type="arabicPeriod"/>
            </a:pPr>
            <a:r>
              <a:rPr lang="en-US" sz="2800" dirty="0" smtClean="0">
                <a:solidFill>
                  <a:schemeClr val="tx1"/>
                </a:solidFill>
              </a:rPr>
              <a:t>You/not/swim.</a:t>
            </a:r>
          </a:p>
          <a:p>
            <a:pPr marL="342900" indent="-342900" algn="ctr">
              <a:buAutoNum type="arabicPeriod"/>
            </a:pPr>
            <a:r>
              <a:rPr lang="en-US" sz="2800" dirty="0" smtClean="0">
                <a:solidFill>
                  <a:schemeClr val="tx1"/>
                </a:solidFill>
              </a:rPr>
              <a:t>She/not/dance.</a:t>
            </a:r>
            <a:endParaRPr lang="ru-RU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0834230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19618" y="191068"/>
            <a:ext cx="863928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dirty="0" smtClean="0"/>
              <a:t>Составь отрицательные предложения, вставив верный </a:t>
            </a:r>
          </a:p>
          <a:p>
            <a:pPr algn="ctr"/>
            <a:r>
              <a:rPr lang="ru-RU" sz="2800" dirty="0" smtClean="0"/>
              <a:t>глагол </a:t>
            </a:r>
            <a:r>
              <a:rPr lang="en-US" sz="2800" dirty="0" smtClean="0"/>
              <a:t>to be </a:t>
            </a:r>
            <a:r>
              <a:rPr lang="ru-RU" sz="2800" dirty="0" smtClean="0"/>
              <a:t>и окончание </a:t>
            </a:r>
            <a:r>
              <a:rPr lang="en-US" sz="2800" dirty="0" smtClean="0"/>
              <a:t>-</a:t>
            </a:r>
            <a:r>
              <a:rPr lang="en-US" sz="2800" dirty="0" err="1" smtClean="0"/>
              <a:t>ing</a:t>
            </a:r>
            <a:endParaRPr lang="ru-RU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77422" y="1145175"/>
            <a:ext cx="4121624" cy="3261815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AutoNum type="arabicPeriod"/>
            </a:pPr>
            <a:r>
              <a:rPr lang="en-US" sz="2800" dirty="0" smtClean="0">
                <a:solidFill>
                  <a:schemeClr val="tx1"/>
                </a:solidFill>
              </a:rPr>
              <a:t>They/not/play tennis.</a:t>
            </a:r>
          </a:p>
          <a:p>
            <a:pPr marL="342900" indent="-342900" algn="ctr">
              <a:buAutoNum type="arabicPeriod"/>
            </a:pPr>
            <a:r>
              <a:rPr lang="en-US" sz="2800" dirty="0" smtClean="0">
                <a:solidFill>
                  <a:schemeClr val="tx1"/>
                </a:solidFill>
              </a:rPr>
              <a:t>A cat/not/drink milk.</a:t>
            </a:r>
          </a:p>
          <a:p>
            <a:pPr marL="342900" indent="-342900" algn="ctr">
              <a:buAutoNum type="arabicPeriod"/>
            </a:pPr>
            <a:r>
              <a:rPr lang="en-US" sz="2800" dirty="0" smtClean="0">
                <a:solidFill>
                  <a:schemeClr val="tx1"/>
                </a:solidFill>
              </a:rPr>
              <a:t>Sisters/not/swing.</a:t>
            </a:r>
          </a:p>
          <a:p>
            <a:pPr marL="342900" indent="-342900" algn="ctr">
              <a:buAutoNum type="arabicPeriod"/>
            </a:pPr>
            <a:r>
              <a:rPr lang="en-US" sz="2800" dirty="0" smtClean="0">
                <a:solidFill>
                  <a:schemeClr val="tx1"/>
                </a:solidFill>
              </a:rPr>
              <a:t>I/not/jump.</a:t>
            </a:r>
          </a:p>
          <a:p>
            <a:pPr marL="342900" indent="-342900" algn="ctr">
              <a:buAutoNum type="arabicPeriod"/>
            </a:pPr>
            <a:r>
              <a:rPr lang="en-US" sz="2800" dirty="0" smtClean="0">
                <a:solidFill>
                  <a:schemeClr val="tx1"/>
                </a:solidFill>
              </a:rPr>
              <a:t>You/not/swim.</a:t>
            </a:r>
          </a:p>
          <a:p>
            <a:pPr marL="342900" indent="-342900" algn="ctr">
              <a:buAutoNum type="arabicPeriod"/>
            </a:pPr>
            <a:r>
              <a:rPr lang="en-US" sz="2800" dirty="0" smtClean="0">
                <a:solidFill>
                  <a:schemeClr val="tx1"/>
                </a:solidFill>
              </a:rPr>
              <a:t>She/not/dance.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410501" y="3303796"/>
            <a:ext cx="5333999" cy="3261815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AutoNum type="arabicPeriod"/>
            </a:pPr>
            <a:r>
              <a:rPr lang="en-US" sz="2800" dirty="0" smtClean="0">
                <a:solidFill>
                  <a:schemeClr val="tx1"/>
                </a:solidFill>
              </a:rPr>
              <a:t>They are not playing tennis.</a:t>
            </a:r>
          </a:p>
          <a:p>
            <a:pPr algn="ctr"/>
            <a:endParaRPr lang="ru-RU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029020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19618" y="191068"/>
            <a:ext cx="863928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dirty="0" smtClean="0"/>
              <a:t>Составь отрицательные предложения, вставив верный </a:t>
            </a:r>
          </a:p>
          <a:p>
            <a:pPr algn="ctr"/>
            <a:r>
              <a:rPr lang="ru-RU" sz="2800" dirty="0" smtClean="0"/>
              <a:t>глагол </a:t>
            </a:r>
            <a:r>
              <a:rPr lang="en-US" sz="2800" dirty="0" smtClean="0"/>
              <a:t>to be </a:t>
            </a:r>
            <a:r>
              <a:rPr lang="ru-RU" sz="2800" dirty="0" smtClean="0"/>
              <a:t>и окончание </a:t>
            </a:r>
            <a:r>
              <a:rPr lang="en-US" sz="2800" dirty="0" smtClean="0"/>
              <a:t>-</a:t>
            </a:r>
            <a:r>
              <a:rPr lang="en-US" sz="2800" dirty="0" err="1" smtClean="0"/>
              <a:t>ing</a:t>
            </a:r>
            <a:endParaRPr lang="ru-RU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77422" y="1145175"/>
            <a:ext cx="4121624" cy="3261815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AutoNum type="arabicPeriod"/>
            </a:pPr>
            <a:r>
              <a:rPr lang="en-US" sz="2800" dirty="0" smtClean="0">
                <a:solidFill>
                  <a:schemeClr val="tx1"/>
                </a:solidFill>
              </a:rPr>
              <a:t>They/not/play tennis.</a:t>
            </a:r>
          </a:p>
          <a:p>
            <a:pPr marL="342900" indent="-342900" algn="ctr">
              <a:buAutoNum type="arabicPeriod"/>
            </a:pPr>
            <a:r>
              <a:rPr lang="en-US" sz="2800" dirty="0" smtClean="0">
                <a:solidFill>
                  <a:schemeClr val="tx1"/>
                </a:solidFill>
              </a:rPr>
              <a:t>A cat/not/drink milk.</a:t>
            </a:r>
          </a:p>
          <a:p>
            <a:pPr marL="342900" indent="-342900" algn="ctr">
              <a:buAutoNum type="arabicPeriod"/>
            </a:pPr>
            <a:r>
              <a:rPr lang="en-US" sz="2800" dirty="0" smtClean="0">
                <a:solidFill>
                  <a:schemeClr val="tx1"/>
                </a:solidFill>
              </a:rPr>
              <a:t>Sisters/not/swing.</a:t>
            </a:r>
          </a:p>
          <a:p>
            <a:pPr marL="342900" indent="-342900" algn="ctr">
              <a:buAutoNum type="arabicPeriod"/>
            </a:pPr>
            <a:r>
              <a:rPr lang="en-US" sz="2800" dirty="0" smtClean="0">
                <a:solidFill>
                  <a:schemeClr val="tx1"/>
                </a:solidFill>
              </a:rPr>
              <a:t>I/not/jump.</a:t>
            </a:r>
          </a:p>
          <a:p>
            <a:pPr marL="342900" indent="-342900" algn="ctr">
              <a:buAutoNum type="arabicPeriod"/>
            </a:pPr>
            <a:r>
              <a:rPr lang="en-US" sz="2800" dirty="0" smtClean="0">
                <a:solidFill>
                  <a:schemeClr val="tx1"/>
                </a:solidFill>
              </a:rPr>
              <a:t>You/not/swim.</a:t>
            </a:r>
          </a:p>
          <a:p>
            <a:pPr marL="342900" indent="-342900" algn="ctr">
              <a:buAutoNum type="arabicPeriod"/>
            </a:pPr>
            <a:r>
              <a:rPr lang="en-US" sz="2800" dirty="0" smtClean="0">
                <a:solidFill>
                  <a:schemeClr val="tx1"/>
                </a:solidFill>
              </a:rPr>
              <a:t>She/not/dance.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410501" y="3303796"/>
            <a:ext cx="5333999" cy="3261815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AutoNum type="arabicPeriod"/>
            </a:pPr>
            <a:r>
              <a:rPr lang="en-US" sz="2800" dirty="0" smtClean="0">
                <a:solidFill>
                  <a:schemeClr val="tx1"/>
                </a:solidFill>
              </a:rPr>
              <a:t>They are not playing tennis.</a:t>
            </a:r>
          </a:p>
          <a:p>
            <a:pPr marL="342900" indent="-342900" algn="ctr">
              <a:buAutoNum type="arabicPeriod"/>
            </a:pPr>
            <a:r>
              <a:rPr lang="en-US" sz="2800" dirty="0" smtClean="0">
                <a:solidFill>
                  <a:schemeClr val="tx1"/>
                </a:solidFill>
              </a:rPr>
              <a:t>A cat is not drinking milk.</a:t>
            </a:r>
          </a:p>
          <a:p>
            <a:pPr algn="ctr"/>
            <a:endParaRPr lang="ru-RU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7542581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19618" y="191068"/>
            <a:ext cx="863928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dirty="0" smtClean="0"/>
              <a:t>Составь отрицательные предложения, вставив верный </a:t>
            </a:r>
          </a:p>
          <a:p>
            <a:pPr algn="ctr"/>
            <a:r>
              <a:rPr lang="ru-RU" sz="2800" dirty="0" smtClean="0"/>
              <a:t>глагол </a:t>
            </a:r>
            <a:r>
              <a:rPr lang="en-US" sz="2800" dirty="0" smtClean="0"/>
              <a:t>to be </a:t>
            </a:r>
            <a:r>
              <a:rPr lang="ru-RU" sz="2800" dirty="0" smtClean="0"/>
              <a:t>и окончание </a:t>
            </a:r>
            <a:r>
              <a:rPr lang="en-US" sz="2800" dirty="0" smtClean="0"/>
              <a:t>-</a:t>
            </a:r>
            <a:r>
              <a:rPr lang="en-US" sz="2800" dirty="0" err="1" smtClean="0"/>
              <a:t>ing</a:t>
            </a:r>
            <a:endParaRPr lang="ru-RU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77422" y="1145175"/>
            <a:ext cx="4121624" cy="3261815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AutoNum type="arabicPeriod"/>
            </a:pPr>
            <a:r>
              <a:rPr lang="en-US" sz="2800" dirty="0" smtClean="0">
                <a:solidFill>
                  <a:schemeClr val="tx1"/>
                </a:solidFill>
              </a:rPr>
              <a:t>They/not/play tennis.</a:t>
            </a:r>
          </a:p>
          <a:p>
            <a:pPr marL="342900" indent="-342900" algn="ctr">
              <a:buAutoNum type="arabicPeriod"/>
            </a:pPr>
            <a:r>
              <a:rPr lang="en-US" sz="2800" dirty="0" smtClean="0">
                <a:solidFill>
                  <a:schemeClr val="tx1"/>
                </a:solidFill>
              </a:rPr>
              <a:t>A cat/not/drink milk.</a:t>
            </a:r>
          </a:p>
          <a:p>
            <a:pPr marL="342900" indent="-342900" algn="ctr">
              <a:buAutoNum type="arabicPeriod"/>
            </a:pPr>
            <a:r>
              <a:rPr lang="en-US" sz="2800" dirty="0" smtClean="0">
                <a:solidFill>
                  <a:schemeClr val="tx1"/>
                </a:solidFill>
              </a:rPr>
              <a:t>Sisters/not/swing.</a:t>
            </a:r>
          </a:p>
          <a:p>
            <a:pPr marL="342900" indent="-342900" algn="ctr">
              <a:buAutoNum type="arabicPeriod"/>
            </a:pPr>
            <a:r>
              <a:rPr lang="en-US" sz="2800" dirty="0" smtClean="0">
                <a:solidFill>
                  <a:schemeClr val="tx1"/>
                </a:solidFill>
              </a:rPr>
              <a:t>I/not/jump.</a:t>
            </a:r>
          </a:p>
          <a:p>
            <a:pPr marL="342900" indent="-342900" algn="ctr">
              <a:buAutoNum type="arabicPeriod"/>
            </a:pPr>
            <a:r>
              <a:rPr lang="en-US" sz="2800" dirty="0" smtClean="0">
                <a:solidFill>
                  <a:schemeClr val="tx1"/>
                </a:solidFill>
              </a:rPr>
              <a:t>You/not/swim.</a:t>
            </a:r>
          </a:p>
          <a:p>
            <a:pPr marL="342900" indent="-342900" algn="ctr">
              <a:buAutoNum type="arabicPeriod"/>
            </a:pPr>
            <a:r>
              <a:rPr lang="en-US" sz="2800" dirty="0" smtClean="0">
                <a:solidFill>
                  <a:schemeClr val="tx1"/>
                </a:solidFill>
              </a:rPr>
              <a:t>She/not/dance.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410501" y="3303796"/>
            <a:ext cx="5333999" cy="3261815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AutoNum type="arabicPeriod"/>
            </a:pPr>
            <a:r>
              <a:rPr lang="en-US" sz="2800" dirty="0" smtClean="0">
                <a:solidFill>
                  <a:schemeClr val="tx1"/>
                </a:solidFill>
              </a:rPr>
              <a:t>They are not playing tennis.</a:t>
            </a:r>
          </a:p>
          <a:p>
            <a:pPr marL="342900" indent="-342900" algn="ctr">
              <a:buAutoNum type="arabicPeriod"/>
            </a:pPr>
            <a:r>
              <a:rPr lang="en-US" sz="2800" dirty="0" smtClean="0">
                <a:solidFill>
                  <a:schemeClr val="tx1"/>
                </a:solidFill>
              </a:rPr>
              <a:t>A cat is not drinking milk.</a:t>
            </a:r>
          </a:p>
          <a:p>
            <a:pPr marL="342900" indent="-342900" algn="ctr">
              <a:buAutoNum type="arabicPeriod"/>
            </a:pPr>
            <a:r>
              <a:rPr lang="en-US" sz="2800" dirty="0" smtClean="0">
                <a:solidFill>
                  <a:schemeClr val="tx1"/>
                </a:solidFill>
              </a:rPr>
              <a:t>Sisters are not swinging.</a:t>
            </a:r>
          </a:p>
          <a:p>
            <a:pPr algn="ctr"/>
            <a:endParaRPr lang="ru-RU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3916236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19618" y="191068"/>
            <a:ext cx="863928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dirty="0" smtClean="0"/>
              <a:t>Составь отрицательные предложения, вставив верный </a:t>
            </a:r>
          </a:p>
          <a:p>
            <a:pPr algn="ctr"/>
            <a:r>
              <a:rPr lang="ru-RU" sz="2800" dirty="0" smtClean="0"/>
              <a:t>глагол </a:t>
            </a:r>
            <a:r>
              <a:rPr lang="en-US" sz="2800" dirty="0" smtClean="0"/>
              <a:t>to be </a:t>
            </a:r>
            <a:r>
              <a:rPr lang="ru-RU" sz="2800" dirty="0" smtClean="0"/>
              <a:t>и окончание </a:t>
            </a:r>
            <a:r>
              <a:rPr lang="en-US" sz="2800" dirty="0" smtClean="0"/>
              <a:t>-</a:t>
            </a:r>
            <a:r>
              <a:rPr lang="en-US" sz="2800" dirty="0" err="1" smtClean="0"/>
              <a:t>ing</a:t>
            </a:r>
            <a:endParaRPr lang="ru-RU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77422" y="1145175"/>
            <a:ext cx="4121624" cy="3261815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AutoNum type="arabicPeriod"/>
            </a:pPr>
            <a:r>
              <a:rPr lang="en-US" sz="2800" dirty="0" smtClean="0">
                <a:solidFill>
                  <a:schemeClr val="tx1"/>
                </a:solidFill>
              </a:rPr>
              <a:t>They/not/play tennis.</a:t>
            </a:r>
          </a:p>
          <a:p>
            <a:pPr marL="342900" indent="-342900" algn="ctr">
              <a:buAutoNum type="arabicPeriod"/>
            </a:pPr>
            <a:r>
              <a:rPr lang="en-US" sz="2800" dirty="0" smtClean="0">
                <a:solidFill>
                  <a:schemeClr val="tx1"/>
                </a:solidFill>
              </a:rPr>
              <a:t>A cat/not/drink milk.</a:t>
            </a:r>
          </a:p>
          <a:p>
            <a:pPr marL="342900" indent="-342900" algn="ctr">
              <a:buAutoNum type="arabicPeriod"/>
            </a:pPr>
            <a:r>
              <a:rPr lang="en-US" sz="2800" dirty="0" smtClean="0">
                <a:solidFill>
                  <a:schemeClr val="tx1"/>
                </a:solidFill>
              </a:rPr>
              <a:t>Sisters/not/swing.</a:t>
            </a:r>
          </a:p>
          <a:p>
            <a:pPr marL="342900" indent="-342900" algn="ctr">
              <a:buAutoNum type="arabicPeriod"/>
            </a:pPr>
            <a:r>
              <a:rPr lang="en-US" sz="2800" dirty="0" smtClean="0">
                <a:solidFill>
                  <a:schemeClr val="tx1"/>
                </a:solidFill>
              </a:rPr>
              <a:t>I/not/jump.</a:t>
            </a:r>
          </a:p>
          <a:p>
            <a:pPr marL="342900" indent="-342900" algn="ctr">
              <a:buAutoNum type="arabicPeriod"/>
            </a:pPr>
            <a:r>
              <a:rPr lang="en-US" sz="2800" dirty="0" smtClean="0">
                <a:solidFill>
                  <a:schemeClr val="tx1"/>
                </a:solidFill>
              </a:rPr>
              <a:t>You/not/swim.</a:t>
            </a:r>
          </a:p>
          <a:p>
            <a:pPr marL="342900" indent="-342900" algn="ctr">
              <a:buAutoNum type="arabicPeriod"/>
            </a:pPr>
            <a:r>
              <a:rPr lang="en-US" sz="2800" dirty="0" smtClean="0">
                <a:solidFill>
                  <a:schemeClr val="tx1"/>
                </a:solidFill>
              </a:rPr>
              <a:t>She/not/dance.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410501" y="3303796"/>
            <a:ext cx="5333999" cy="3261815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AutoNum type="arabicPeriod"/>
            </a:pPr>
            <a:r>
              <a:rPr lang="en-US" sz="2800" dirty="0" smtClean="0">
                <a:solidFill>
                  <a:schemeClr val="tx1"/>
                </a:solidFill>
              </a:rPr>
              <a:t>They are not playing tennis.</a:t>
            </a:r>
          </a:p>
          <a:p>
            <a:pPr marL="342900" indent="-342900" algn="ctr">
              <a:buAutoNum type="arabicPeriod"/>
            </a:pPr>
            <a:r>
              <a:rPr lang="en-US" sz="2800" dirty="0" smtClean="0">
                <a:solidFill>
                  <a:schemeClr val="tx1"/>
                </a:solidFill>
              </a:rPr>
              <a:t>A cat is not drinking milk.</a:t>
            </a:r>
          </a:p>
          <a:p>
            <a:pPr marL="342900" indent="-342900" algn="ctr">
              <a:buAutoNum type="arabicPeriod"/>
            </a:pPr>
            <a:r>
              <a:rPr lang="en-US" sz="2800" dirty="0" smtClean="0">
                <a:solidFill>
                  <a:schemeClr val="tx1"/>
                </a:solidFill>
              </a:rPr>
              <a:t>Sisters are not swinging.</a:t>
            </a:r>
          </a:p>
          <a:p>
            <a:pPr marL="342900" indent="-342900" algn="ctr">
              <a:buAutoNum type="arabicPeriod"/>
            </a:pPr>
            <a:r>
              <a:rPr lang="en-US" sz="2800" dirty="0" smtClean="0">
                <a:solidFill>
                  <a:schemeClr val="tx1"/>
                </a:solidFill>
              </a:rPr>
              <a:t>I am not jumping.</a:t>
            </a:r>
          </a:p>
          <a:p>
            <a:pPr algn="ctr"/>
            <a:endParaRPr lang="ru-RU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097616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19618" y="191068"/>
            <a:ext cx="863928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dirty="0" smtClean="0"/>
              <a:t>Составь отрицательные предложения, вставив верный </a:t>
            </a:r>
          </a:p>
          <a:p>
            <a:pPr algn="ctr"/>
            <a:r>
              <a:rPr lang="ru-RU" sz="2800" dirty="0" smtClean="0"/>
              <a:t>глагол </a:t>
            </a:r>
            <a:r>
              <a:rPr lang="en-US" sz="2800" dirty="0" smtClean="0"/>
              <a:t>to be </a:t>
            </a:r>
            <a:r>
              <a:rPr lang="ru-RU" sz="2800" dirty="0" smtClean="0"/>
              <a:t>и окончание </a:t>
            </a:r>
            <a:r>
              <a:rPr lang="en-US" sz="2800" dirty="0" smtClean="0"/>
              <a:t>-</a:t>
            </a:r>
            <a:r>
              <a:rPr lang="en-US" sz="2800" dirty="0" err="1" smtClean="0"/>
              <a:t>ing</a:t>
            </a:r>
            <a:endParaRPr lang="ru-RU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77422" y="1145175"/>
            <a:ext cx="4121624" cy="3261815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AutoNum type="arabicPeriod"/>
            </a:pPr>
            <a:r>
              <a:rPr lang="en-US" sz="2800" dirty="0" smtClean="0">
                <a:solidFill>
                  <a:schemeClr val="tx1"/>
                </a:solidFill>
              </a:rPr>
              <a:t>They/not/play tennis.</a:t>
            </a:r>
          </a:p>
          <a:p>
            <a:pPr marL="342900" indent="-342900" algn="ctr">
              <a:buAutoNum type="arabicPeriod"/>
            </a:pPr>
            <a:r>
              <a:rPr lang="en-US" sz="2800" dirty="0" smtClean="0">
                <a:solidFill>
                  <a:schemeClr val="tx1"/>
                </a:solidFill>
              </a:rPr>
              <a:t>A cat/not/drink milk.</a:t>
            </a:r>
          </a:p>
          <a:p>
            <a:pPr marL="342900" indent="-342900" algn="ctr">
              <a:buAutoNum type="arabicPeriod"/>
            </a:pPr>
            <a:r>
              <a:rPr lang="en-US" sz="2800" dirty="0" smtClean="0">
                <a:solidFill>
                  <a:schemeClr val="tx1"/>
                </a:solidFill>
              </a:rPr>
              <a:t>Sisters/not/swing.</a:t>
            </a:r>
          </a:p>
          <a:p>
            <a:pPr marL="342900" indent="-342900" algn="ctr">
              <a:buAutoNum type="arabicPeriod"/>
            </a:pPr>
            <a:r>
              <a:rPr lang="en-US" sz="2800" dirty="0" smtClean="0">
                <a:solidFill>
                  <a:schemeClr val="tx1"/>
                </a:solidFill>
              </a:rPr>
              <a:t>I/not/jump.</a:t>
            </a:r>
          </a:p>
          <a:p>
            <a:pPr marL="342900" indent="-342900" algn="ctr">
              <a:buAutoNum type="arabicPeriod"/>
            </a:pPr>
            <a:r>
              <a:rPr lang="en-US" sz="2800" dirty="0" smtClean="0">
                <a:solidFill>
                  <a:schemeClr val="tx1"/>
                </a:solidFill>
              </a:rPr>
              <a:t>You/not/swim.</a:t>
            </a:r>
          </a:p>
          <a:p>
            <a:pPr marL="342900" indent="-342900" algn="ctr">
              <a:buAutoNum type="arabicPeriod"/>
            </a:pPr>
            <a:r>
              <a:rPr lang="en-US" sz="2800" dirty="0" smtClean="0">
                <a:solidFill>
                  <a:schemeClr val="tx1"/>
                </a:solidFill>
              </a:rPr>
              <a:t>She/not/dance.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410501" y="3303796"/>
            <a:ext cx="5333999" cy="3261815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AutoNum type="arabicPeriod"/>
            </a:pPr>
            <a:r>
              <a:rPr lang="en-US" sz="2800" dirty="0" smtClean="0">
                <a:solidFill>
                  <a:schemeClr val="tx1"/>
                </a:solidFill>
              </a:rPr>
              <a:t>They are not playing tennis.</a:t>
            </a:r>
          </a:p>
          <a:p>
            <a:pPr marL="342900" indent="-342900" algn="ctr">
              <a:buAutoNum type="arabicPeriod"/>
            </a:pPr>
            <a:r>
              <a:rPr lang="en-US" sz="2800" dirty="0" smtClean="0">
                <a:solidFill>
                  <a:schemeClr val="tx1"/>
                </a:solidFill>
              </a:rPr>
              <a:t>A cat is not drinking milk.</a:t>
            </a:r>
          </a:p>
          <a:p>
            <a:pPr marL="342900" indent="-342900" algn="ctr">
              <a:buAutoNum type="arabicPeriod"/>
            </a:pPr>
            <a:r>
              <a:rPr lang="en-US" sz="2800" dirty="0" smtClean="0">
                <a:solidFill>
                  <a:schemeClr val="tx1"/>
                </a:solidFill>
              </a:rPr>
              <a:t>Sisters are not swinging.</a:t>
            </a:r>
          </a:p>
          <a:p>
            <a:pPr marL="342900" indent="-342900" algn="ctr">
              <a:buAutoNum type="arabicPeriod"/>
            </a:pPr>
            <a:r>
              <a:rPr lang="en-US" sz="2800" dirty="0" smtClean="0">
                <a:solidFill>
                  <a:schemeClr val="tx1"/>
                </a:solidFill>
              </a:rPr>
              <a:t>I am not jumping.</a:t>
            </a:r>
          </a:p>
          <a:p>
            <a:pPr marL="342900" indent="-342900" algn="ctr">
              <a:buAutoNum type="arabicPeriod"/>
            </a:pPr>
            <a:r>
              <a:rPr lang="en-US" sz="2800" dirty="0" smtClean="0">
                <a:solidFill>
                  <a:schemeClr val="tx1"/>
                </a:solidFill>
              </a:rPr>
              <a:t>You are not swimming.</a:t>
            </a:r>
          </a:p>
          <a:p>
            <a:pPr algn="ctr"/>
            <a:endParaRPr lang="ru-RU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1506345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19618" y="191068"/>
            <a:ext cx="863928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dirty="0" smtClean="0"/>
              <a:t>Составь отрицательные предложения, вставив верный </a:t>
            </a:r>
          </a:p>
          <a:p>
            <a:pPr algn="ctr"/>
            <a:r>
              <a:rPr lang="ru-RU" sz="2800" dirty="0" smtClean="0"/>
              <a:t>глагол </a:t>
            </a:r>
            <a:r>
              <a:rPr lang="en-US" sz="2800" dirty="0" smtClean="0"/>
              <a:t>to be </a:t>
            </a:r>
            <a:r>
              <a:rPr lang="ru-RU" sz="2800" dirty="0" smtClean="0"/>
              <a:t>и окончание </a:t>
            </a:r>
            <a:r>
              <a:rPr lang="en-US" sz="2800" dirty="0" smtClean="0"/>
              <a:t>-</a:t>
            </a:r>
            <a:r>
              <a:rPr lang="en-US" sz="2800" dirty="0" err="1" smtClean="0"/>
              <a:t>ing</a:t>
            </a:r>
            <a:endParaRPr lang="ru-RU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77422" y="1145175"/>
            <a:ext cx="4121624" cy="3261815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AutoNum type="arabicPeriod"/>
            </a:pPr>
            <a:r>
              <a:rPr lang="en-US" sz="2800" dirty="0" smtClean="0">
                <a:solidFill>
                  <a:schemeClr val="tx1"/>
                </a:solidFill>
              </a:rPr>
              <a:t>They/not/play tennis.</a:t>
            </a:r>
          </a:p>
          <a:p>
            <a:pPr marL="342900" indent="-342900" algn="ctr">
              <a:buAutoNum type="arabicPeriod"/>
            </a:pPr>
            <a:r>
              <a:rPr lang="en-US" sz="2800" dirty="0" smtClean="0">
                <a:solidFill>
                  <a:schemeClr val="tx1"/>
                </a:solidFill>
              </a:rPr>
              <a:t>A cat/not/drink milk.</a:t>
            </a:r>
          </a:p>
          <a:p>
            <a:pPr marL="342900" indent="-342900" algn="ctr">
              <a:buAutoNum type="arabicPeriod"/>
            </a:pPr>
            <a:r>
              <a:rPr lang="en-US" sz="2800" dirty="0" smtClean="0">
                <a:solidFill>
                  <a:schemeClr val="tx1"/>
                </a:solidFill>
              </a:rPr>
              <a:t>Sisters/not/swing.</a:t>
            </a:r>
          </a:p>
          <a:p>
            <a:pPr marL="342900" indent="-342900" algn="ctr">
              <a:buAutoNum type="arabicPeriod"/>
            </a:pPr>
            <a:r>
              <a:rPr lang="en-US" sz="2800" dirty="0" smtClean="0">
                <a:solidFill>
                  <a:schemeClr val="tx1"/>
                </a:solidFill>
              </a:rPr>
              <a:t>I/not/jump.</a:t>
            </a:r>
          </a:p>
          <a:p>
            <a:pPr marL="342900" indent="-342900" algn="ctr">
              <a:buAutoNum type="arabicPeriod"/>
            </a:pPr>
            <a:r>
              <a:rPr lang="en-US" sz="2800" dirty="0" smtClean="0">
                <a:solidFill>
                  <a:schemeClr val="tx1"/>
                </a:solidFill>
              </a:rPr>
              <a:t>You/not/swim.</a:t>
            </a:r>
          </a:p>
          <a:p>
            <a:pPr marL="342900" indent="-342900" algn="ctr">
              <a:buAutoNum type="arabicPeriod"/>
            </a:pPr>
            <a:r>
              <a:rPr lang="en-US" sz="2800" dirty="0" smtClean="0">
                <a:solidFill>
                  <a:schemeClr val="tx1"/>
                </a:solidFill>
              </a:rPr>
              <a:t>She/not/dance.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410501" y="3303796"/>
            <a:ext cx="5333999" cy="3261815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AutoNum type="arabicPeriod"/>
            </a:pPr>
            <a:r>
              <a:rPr lang="en-US" sz="2800" dirty="0" smtClean="0">
                <a:solidFill>
                  <a:schemeClr val="tx1"/>
                </a:solidFill>
              </a:rPr>
              <a:t>They are not playing tennis.</a:t>
            </a:r>
          </a:p>
          <a:p>
            <a:pPr marL="342900" indent="-342900" algn="ctr">
              <a:buAutoNum type="arabicPeriod"/>
            </a:pPr>
            <a:r>
              <a:rPr lang="en-US" sz="2800" dirty="0" smtClean="0">
                <a:solidFill>
                  <a:schemeClr val="tx1"/>
                </a:solidFill>
              </a:rPr>
              <a:t>A cat is not drinking milk.</a:t>
            </a:r>
          </a:p>
          <a:p>
            <a:pPr marL="342900" indent="-342900" algn="ctr">
              <a:buAutoNum type="arabicPeriod"/>
            </a:pPr>
            <a:r>
              <a:rPr lang="en-US" sz="2800" dirty="0" smtClean="0">
                <a:solidFill>
                  <a:schemeClr val="tx1"/>
                </a:solidFill>
              </a:rPr>
              <a:t>Sisters are not swinging.</a:t>
            </a:r>
          </a:p>
          <a:p>
            <a:pPr marL="342900" indent="-342900" algn="ctr">
              <a:buAutoNum type="arabicPeriod"/>
            </a:pPr>
            <a:r>
              <a:rPr lang="en-US" sz="2800" dirty="0" smtClean="0">
                <a:solidFill>
                  <a:schemeClr val="tx1"/>
                </a:solidFill>
              </a:rPr>
              <a:t>I am not jumping.</a:t>
            </a:r>
          </a:p>
          <a:p>
            <a:pPr marL="342900" indent="-342900" algn="ctr">
              <a:buAutoNum type="arabicPeriod"/>
            </a:pPr>
            <a:r>
              <a:rPr lang="en-US" sz="2800" dirty="0" smtClean="0">
                <a:solidFill>
                  <a:schemeClr val="tx1"/>
                </a:solidFill>
              </a:rPr>
              <a:t>You are not swimming.</a:t>
            </a:r>
          </a:p>
          <a:p>
            <a:pPr marL="342900" indent="-342900" algn="ctr">
              <a:buAutoNum type="arabicPeriod"/>
            </a:pPr>
            <a:r>
              <a:rPr lang="en-US" sz="2800" dirty="0" smtClean="0">
                <a:solidFill>
                  <a:schemeClr val="tx1"/>
                </a:solidFill>
              </a:rPr>
              <a:t>She is not dancing.</a:t>
            </a:r>
          </a:p>
          <a:p>
            <a:pPr algn="ctr"/>
            <a:endParaRPr lang="ru-RU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575109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32513" y="163773"/>
            <a:ext cx="96747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Составь вопросительные предложения и ответь на них кратко.</a:t>
            </a:r>
            <a:endParaRPr lang="ru-RU" sz="2800" dirty="0"/>
          </a:p>
        </p:txBody>
      </p:sp>
      <p:sp>
        <p:nvSpPr>
          <p:cNvPr id="5" name="Блок-схема: задержка 4"/>
          <p:cNvSpPr/>
          <p:nvPr/>
        </p:nvSpPr>
        <p:spPr>
          <a:xfrm>
            <a:off x="409433" y="1883389"/>
            <a:ext cx="4831308" cy="4012443"/>
          </a:xfrm>
          <a:prstGeom prst="flowChartDelay">
            <a:avLst/>
          </a:prstGeom>
          <a:blipFill dpi="0" rotWithShape="1">
            <a:blip r:embed="rId2" cstate="print">
              <a:alphaModFix amt="43000"/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AutoNum type="arabicPeriod"/>
            </a:pPr>
            <a:r>
              <a:rPr lang="en-US" sz="2800" b="1" dirty="0" smtClean="0">
                <a:solidFill>
                  <a:schemeClr val="tx1"/>
                </a:solidFill>
              </a:rPr>
              <a:t>Her mother/jump?</a:t>
            </a:r>
          </a:p>
          <a:p>
            <a:pPr marL="342900" indent="-342900" algn="ctr">
              <a:buAutoNum type="arabicPeriod"/>
            </a:pPr>
            <a:r>
              <a:rPr lang="en-US" sz="2800" b="1" dirty="0" smtClean="0">
                <a:solidFill>
                  <a:schemeClr val="tx1"/>
                </a:solidFill>
              </a:rPr>
              <a:t>Dogs/swing?</a:t>
            </a:r>
          </a:p>
          <a:p>
            <a:pPr marL="342900" indent="-342900" algn="ctr">
              <a:buAutoNum type="arabicPeriod"/>
            </a:pPr>
            <a:r>
              <a:rPr lang="en-US" sz="2800" b="1" dirty="0" smtClean="0">
                <a:solidFill>
                  <a:schemeClr val="tx1"/>
                </a:solidFill>
              </a:rPr>
              <a:t>A fish/fly?</a:t>
            </a:r>
          </a:p>
          <a:p>
            <a:pPr marL="342900" indent="-342900" algn="ctr">
              <a:buAutoNum type="arabicPeriod"/>
            </a:pPr>
            <a:r>
              <a:rPr lang="en-US" sz="2800" b="1" dirty="0" smtClean="0">
                <a:solidFill>
                  <a:schemeClr val="tx1"/>
                </a:solidFill>
              </a:rPr>
              <a:t>He/run?</a:t>
            </a:r>
          </a:p>
          <a:p>
            <a:pPr marL="342900" indent="-342900" algn="ctr">
              <a:buAutoNum type="arabicPeriod"/>
            </a:pPr>
            <a:r>
              <a:rPr lang="en-US" sz="2800" b="1" dirty="0" smtClean="0">
                <a:solidFill>
                  <a:schemeClr val="tx1"/>
                </a:solidFill>
              </a:rPr>
              <a:t>Giraffes/swim?</a:t>
            </a:r>
          </a:p>
          <a:p>
            <a:pPr marL="342900" indent="-342900" algn="ctr">
              <a:buAutoNum type="arabicPeriod"/>
            </a:pPr>
            <a:r>
              <a:rPr lang="en-US" sz="2800" b="1" dirty="0" smtClean="0">
                <a:solidFill>
                  <a:schemeClr val="tx1"/>
                </a:solidFill>
              </a:rPr>
              <a:t>A horse/drink?</a:t>
            </a:r>
            <a:endParaRPr lang="ru-RU" sz="2800" b="1" dirty="0">
              <a:solidFill>
                <a:schemeClr val="tx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95031" y="2625510"/>
            <a:ext cx="344070" cy="40429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83156" y="3485316"/>
            <a:ext cx="344070" cy="40429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27226" y="4286280"/>
            <a:ext cx="344070" cy="40429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630630" y="3081022"/>
            <a:ext cx="393192" cy="35745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61999" y="3937266"/>
            <a:ext cx="393192" cy="35745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78104" y="4757016"/>
            <a:ext cx="393192" cy="357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7823890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32513" y="163773"/>
            <a:ext cx="96747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Составь вопросительные предложения и ответь на них кратко.</a:t>
            </a:r>
            <a:endParaRPr lang="ru-RU" sz="2800" dirty="0"/>
          </a:p>
        </p:txBody>
      </p:sp>
      <p:sp>
        <p:nvSpPr>
          <p:cNvPr id="5" name="Блок-схема: задержка 4"/>
          <p:cNvSpPr/>
          <p:nvPr/>
        </p:nvSpPr>
        <p:spPr>
          <a:xfrm>
            <a:off x="409433" y="1883389"/>
            <a:ext cx="4831308" cy="4012443"/>
          </a:xfrm>
          <a:prstGeom prst="flowChartDelay">
            <a:avLst/>
          </a:prstGeom>
          <a:blipFill dpi="0" rotWithShape="1">
            <a:blip r:embed="rId2" cstate="print">
              <a:alphaModFix amt="43000"/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AutoNum type="arabicPeriod"/>
            </a:pPr>
            <a:r>
              <a:rPr lang="en-US" sz="2800" b="1" dirty="0" smtClean="0">
                <a:solidFill>
                  <a:schemeClr val="tx1"/>
                </a:solidFill>
              </a:rPr>
              <a:t>Her mother/jump?</a:t>
            </a:r>
          </a:p>
          <a:p>
            <a:pPr marL="342900" indent="-342900" algn="ctr">
              <a:buAutoNum type="arabicPeriod"/>
            </a:pPr>
            <a:r>
              <a:rPr lang="en-US" sz="2800" b="1" dirty="0" smtClean="0">
                <a:solidFill>
                  <a:schemeClr val="tx1"/>
                </a:solidFill>
              </a:rPr>
              <a:t>Dogs/swing?</a:t>
            </a:r>
          </a:p>
          <a:p>
            <a:pPr marL="342900" indent="-342900" algn="ctr">
              <a:buAutoNum type="arabicPeriod"/>
            </a:pPr>
            <a:r>
              <a:rPr lang="en-US" sz="2800" b="1" dirty="0" smtClean="0">
                <a:solidFill>
                  <a:schemeClr val="tx1"/>
                </a:solidFill>
              </a:rPr>
              <a:t>A fish/fly?</a:t>
            </a:r>
          </a:p>
          <a:p>
            <a:pPr marL="342900" indent="-342900" algn="ctr">
              <a:buAutoNum type="arabicPeriod"/>
            </a:pPr>
            <a:r>
              <a:rPr lang="en-US" sz="2800" b="1" dirty="0" smtClean="0">
                <a:solidFill>
                  <a:schemeClr val="tx1"/>
                </a:solidFill>
              </a:rPr>
              <a:t>He/run?</a:t>
            </a:r>
          </a:p>
          <a:p>
            <a:pPr marL="342900" indent="-342900" algn="ctr">
              <a:buAutoNum type="arabicPeriod"/>
            </a:pPr>
            <a:r>
              <a:rPr lang="en-US" sz="2800" b="1" dirty="0" smtClean="0">
                <a:solidFill>
                  <a:schemeClr val="tx1"/>
                </a:solidFill>
              </a:rPr>
              <a:t>Giraffes/swim?</a:t>
            </a:r>
          </a:p>
          <a:p>
            <a:pPr marL="342900" indent="-342900" algn="ctr">
              <a:buAutoNum type="arabicPeriod"/>
            </a:pPr>
            <a:r>
              <a:rPr lang="en-US" sz="2800" b="1" dirty="0" smtClean="0">
                <a:solidFill>
                  <a:schemeClr val="tx1"/>
                </a:solidFill>
              </a:rPr>
              <a:t>A horse/drink?</a:t>
            </a:r>
            <a:endParaRPr lang="ru-RU" sz="2800" b="1" dirty="0">
              <a:solidFill>
                <a:schemeClr val="tx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95031" y="2625510"/>
            <a:ext cx="344070" cy="40429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83156" y="3485316"/>
            <a:ext cx="344070" cy="40429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27226" y="4286280"/>
            <a:ext cx="344070" cy="40429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630630" y="3081022"/>
            <a:ext cx="393192" cy="35745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61999" y="3937266"/>
            <a:ext cx="393192" cy="35745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78104" y="4757016"/>
            <a:ext cx="393192" cy="357458"/>
          </a:xfrm>
          <a:prstGeom prst="rect">
            <a:avLst/>
          </a:prstGeom>
        </p:spPr>
      </p:pic>
      <p:sp>
        <p:nvSpPr>
          <p:cNvPr id="2" name="Блок-схема: внутренняя память 1"/>
          <p:cNvSpPr/>
          <p:nvPr/>
        </p:nvSpPr>
        <p:spPr>
          <a:xfrm>
            <a:off x="5418629" y="1883389"/>
            <a:ext cx="6441275" cy="4012443"/>
          </a:xfrm>
          <a:prstGeom prst="flowChartInternalStorage">
            <a:avLst/>
          </a:prstGeom>
          <a:blipFill>
            <a:blip r:embed="rId5" cstate="print">
              <a:alphaModFix amt="57000"/>
            </a:blip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1. Is her mother jumping? No, she isn’t. </a:t>
            </a:r>
          </a:p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2. </a:t>
            </a:r>
          </a:p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3. </a:t>
            </a:r>
          </a:p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4. </a:t>
            </a:r>
          </a:p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5. </a:t>
            </a:r>
          </a:p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6.</a:t>
            </a:r>
            <a:endParaRPr lang="ru-RU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7613878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32513" y="163773"/>
            <a:ext cx="96747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Составь вопросительные предложения и ответь на них кратко.</a:t>
            </a:r>
            <a:endParaRPr lang="ru-RU" sz="2800" dirty="0"/>
          </a:p>
        </p:txBody>
      </p:sp>
      <p:sp>
        <p:nvSpPr>
          <p:cNvPr id="5" name="Блок-схема: задержка 4"/>
          <p:cNvSpPr/>
          <p:nvPr/>
        </p:nvSpPr>
        <p:spPr>
          <a:xfrm>
            <a:off x="409433" y="1883389"/>
            <a:ext cx="4831308" cy="4012443"/>
          </a:xfrm>
          <a:prstGeom prst="flowChartDelay">
            <a:avLst/>
          </a:prstGeom>
          <a:blipFill dpi="0" rotWithShape="1">
            <a:blip r:embed="rId2" cstate="print">
              <a:alphaModFix amt="43000"/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AutoNum type="arabicPeriod"/>
            </a:pPr>
            <a:r>
              <a:rPr lang="en-US" sz="2800" b="1" dirty="0" smtClean="0">
                <a:solidFill>
                  <a:schemeClr val="tx1"/>
                </a:solidFill>
              </a:rPr>
              <a:t>Her mother/jump?</a:t>
            </a:r>
          </a:p>
          <a:p>
            <a:pPr marL="342900" indent="-342900" algn="ctr">
              <a:buAutoNum type="arabicPeriod"/>
            </a:pPr>
            <a:r>
              <a:rPr lang="en-US" sz="2800" b="1" dirty="0" smtClean="0">
                <a:solidFill>
                  <a:schemeClr val="tx1"/>
                </a:solidFill>
              </a:rPr>
              <a:t>Dogs/swing?</a:t>
            </a:r>
          </a:p>
          <a:p>
            <a:pPr marL="342900" indent="-342900" algn="ctr">
              <a:buAutoNum type="arabicPeriod"/>
            </a:pPr>
            <a:r>
              <a:rPr lang="en-US" sz="2800" b="1" dirty="0" smtClean="0">
                <a:solidFill>
                  <a:schemeClr val="tx1"/>
                </a:solidFill>
              </a:rPr>
              <a:t>A fish/fly?</a:t>
            </a:r>
          </a:p>
          <a:p>
            <a:pPr marL="342900" indent="-342900" algn="ctr">
              <a:buAutoNum type="arabicPeriod"/>
            </a:pPr>
            <a:r>
              <a:rPr lang="en-US" sz="2800" b="1" dirty="0" smtClean="0">
                <a:solidFill>
                  <a:schemeClr val="tx1"/>
                </a:solidFill>
              </a:rPr>
              <a:t>He/run?</a:t>
            </a:r>
          </a:p>
          <a:p>
            <a:pPr marL="342900" indent="-342900" algn="ctr">
              <a:buAutoNum type="arabicPeriod"/>
            </a:pPr>
            <a:r>
              <a:rPr lang="en-US" sz="2800" b="1" dirty="0" smtClean="0">
                <a:solidFill>
                  <a:schemeClr val="tx1"/>
                </a:solidFill>
              </a:rPr>
              <a:t>Giraffes/swim?</a:t>
            </a:r>
          </a:p>
          <a:p>
            <a:pPr marL="342900" indent="-342900" algn="ctr">
              <a:buAutoNum type="arabicPeriod"/>
            </a:pPr>
            <a:r>
              <a:rPr lang="en-US" sz="2800" b="1" dirty="0" smtClean="0">
                <a:solidFill>
                  <a:schemeClr val="tx1"/>
                </a:solidFill>
              </a:rPr>
              <a:t>A horse/drink?</a:t>
            </a:r>
            <a:endParaRPr lang="ru-RU" sz="2800" b="1" dirty="0">
              <a:solidFill>
                <a:schemeClr val="tx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95031" y="2625510"/>
            <a:ext cx="344070" cy="40429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83156" y="3485316"/>
            <a:ext cx="344070" cy="40429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27226" y="4286280"/>
            <a:ext cx="344070" cy="40429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630630" y="3081022"/>
            <a:ext cx="393192" cy="35745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61999" y="3937266"/>
            <a:ext cx="393192" cy="35745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78104" y="4757016"/>
            <a:ext cx="393192" cy="357458"/>
          </a:xfrm>
          <a:prstGeom prst="rect">
            <a:avLst/>
          </a:prstGeom>
        </p:spPr>
      </p:pic>
      <p:sp>
        <p:nvSpPr>
          <p:cNvPr id="2" name="Блок-схема: внутренняя память 1"/>
          <p:cNvSpPr/>
          <p:nvPr/>
        </p:nvSpPr>
        <p:spPr>
          <a:xfrm>
            <a:off x="5418629" y="1883389"/>
            <a:ext cx="6441275" cy="4012443"/>
          </a:xfrm>
          <a:prstGeom prst="flowChartInternalStorage">
            <a:avLst/>
          </a:prstGeom>
          <a:blipFill>
            <a:blip r:embed="rId5" cstate="print">
              <a:alphaModFix amt="57000"/>
            </a:blip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1. Is her mother jumping? No, she isn’t. </a:t>
            </a:r>
          </a:p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2. Are dogs swinging? Yes, they are.</a:t>
            </a:r>
          </a:p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3. </a:t>
            </a:r>
          </a:p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4. </a:t>
            </a:r>
          </a:p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5. </a:t>
            </a:r>
          </a:p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6.</a:t>
            </a:r>
            <a:endParaRPr lang="ru-RU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2320661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32513" y="163773"/>
            <a:ext cx="96747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Составь вопросительные предложения и ответь на них кратко.</a:t>
            </a:r>
            <a:endParaRPr lang="ru-RU" sz="2800" dirty="0"/>
          </a:p>
        </p:txBody>
      </p:sp>
      <p:sp>
        <p:nvSpPr>
          <p:cNvPr id="5" name="Блок-схема: задержка 4"/>
          <p:cNvSpPr/>
          <p:nvPr/>
        </p:nvSpPr>
        <p:spPr>
          <a:xfrm>
            <a:off x="409433" y="1883389"/>
            <a:ext cx="4831308" cy="4012443"/>
          </a:xfrm>
          <a:prstGeom prst="flowChartDelay">
            <a:avLst/>
          </a:prstGeom>
          <a:blipFill dpi="0" rotWithShape="1">
            <a:blip r:embed="rId2" cstate="print">
              <a:alphaModFix amt="43000"/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AutoNum type="arabicPeriod"/>
            </a:pPr>
            <a:r>
              <a:rPr lang="en-US" sz="2800" b="1" dirty="0" smtClean="0">
                <a:solidFill>
                  <a:schemeClr val="tx1"/>
                </a:solidFill>
              </a:rPr>
              <a:t>Her mother/jump?</a:t>
            </a:r>
          </a:p>
          <a:p>
            <a:pPr marL="342900" indent="-342900" algn="ctr">
              <a:buAutoNum type="arabicPeriod"/>
            </a:pPr>
            <a:r>
              <a:rPr lang="en-US" sz="2800" b="1" dirty="0" smtClean="0">
                <a:solidFill>
                  <a:schemeClr val="tx1"/>
                </a:solidFill>
              </a:rPr>
              <a:t>Dogs/swing?</a:t>
            </a:r>
          </a:p>
          <a:p>
            <a:pPr marL="342900" indent="-342900" algn="ctr">
              <a:buAutoNum type="arabicPeriod"/>
            </a:pPr>
            <a:r>
              <a:rPr lang="en-US" sz="2800" b="1" dirty="0" smtClean="0">
                <a:solidFill>
                  <a:schemeClr val="tx1"/>
                </a:solidFill>
              </a:rPr>
              <a:t>A fish/fly?</a:t>
            </a:r>
          </a:p>
          <a:p>
            <a:pPr marL="342900" indent="-342900" algn="ctr">
              <a:buAutoNum type="arabicPeriod"/>
            </a:pPr>
            <a:r>
              <a:rPr lang="en-US" sz="2800" b="1" dirty="0" smtClean="0">
                <a:solidFill>
                  <a:schemeClr val="tx1"/>
                </a:solidFill>
              </a:rPr>
              <a:t>He/run?</a:t>
            </a:r>
          </a:p>
          <a:p>
            <a:pPr marL="342900" indent="-342900" algn="ctr">
              <a:buAutoNum type="arabicPeriod"/>
            </a:pPr>
            <a:r>
              <a:rPr lang="en-US" sz="2800" b="1" dirty="0" smtClean="0">
                <a:solidFill>
                  <a:schemeClr val="tx1"/>
                </a:solidFill>
              </a:rPr>
              <a:t>Giraffes/swim?</a:t>
            </a:r>
          </a:p>
          <a:p>
            <a:pPr marL="342900" indent="-342900" algn="ctr">
              <a:buAutoNum type="arabicPeriod"/>
            </a:pPr>
            <a:r>
              <a:rPr lang="en-US" sz="2800" b="1" dirty="0" smtClean="0">
                <a:solidFill>
                  <a:schemeClr val="tx1"/>
                </a:solidFill>
              </a:rPr>
              <a:t>A horse/drink?</a:t>
            </a:r>
            <a:endParaRPr lang="ru-RU" sz="2800" b="1" dirty="0">
              <a:solidFill>
                <a:schemeClr val="tx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95031" y="2625510"/>
            <a:ext cx="344070" cy="40429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83156" y="3485316"/>
            <a:ext cx="344070" cy="40429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27226" y="4286280"/>
            <a:ext cx="344070" cy="40429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630630" y="3081022"/>
            <a:ext cx="393192" cy="35745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61999" y="3937266"/>
            <a:ext cx="393192" cy="35745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78104" y="4757016"/>
            <a:ext cx="393192" cy="357458"/>
          </a:xfrm>
          <a:prstGeom prst="rect">
            <a:avLst/>
          </a:prstGeom>
        </p:spPr>
      </p:pic>
      <p:sp>
        <p:nvSpPr>
          <p:cNvPr id="2" name="Блок-схема: внутренняя память 1"/>
          <p:cNvSpPr/>
          <p:nvPr/>
        </p:nvSpPr>
        <p:spPr>
          <a:xfrm>
            <a:off x="5418629" y="1883389"/>
            <a:ext cx="6441275" cy="4012443"/>
          </a:xfrm>
          <a:prstGeom prst="flowChartInternalStorage">
            <a:avLst/>
          </a:prstGeom>
          <a:blipFill>
            <a:blip r:embed="rId5" cstate="print">
              <a:alphaModFix amt="57000"/>
            </a:blip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1. Is her mother jumping? No, she isn’t. </a:t>
            </a:r>
          </a:p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2. Are dogs swinging? Yes, they are.</a:t>
            </a:r>
          </a:p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3. Is a fish flying? No, it isn’t.</a:t>
            </a:r>
          </a:p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4. </a:t>
            </a:r>
          </a:p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5. </a:t>
            </a:r>
          </a:p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6.</a:t>
            </a:r>
            <a:endParaRPr lang="ru-RU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9530120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32513" y="163773"/>
            <a:ext cx="96747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Составь вопросительные предложения и ответь на них кратко.</a:t>
            </a:r>
            <a:endParaRPr lang="ru-RU" sz="2800" dirty="0"/>
          </a:p>
        </p:txBody>
      </p:sp>
      <p:sp>
        <p:nvSpPr>
          <p:cNvPr id="5" name="Блок-схема: задержка 4"/>
          <p:cNvSpPr/>
          <p:nvPr/>
        </p:nvSpPr>
        <p:spPr>
          <a:xfrm>
            <a:off x="409433" y="1883389"/>
            <a:ext cx="4831308" cy="4012443"/>
          </a:xfrm>
          <a:prstGeom prst="flowChartDelay">
            <a:avLst/>
          </a:prstGeom>
          <a:blipFill dpi="0" rotWithShape="1">
            <a:blip r:embed="rId2" cstate="print">
              <a:alphaModFix amt="43000"/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AutoNum type="arabicPeriod"/>
            </a:pPr>
            <a:r>
              <a:rPr lang="en-US" sz="2800" b="1" dirty="0" smtClean="0">
                <a:solidFill>
                  <a:schemeClr val="tx1"/>
                </a:solidFill>
              </a:rPr>
              <a:t>Her mother/jump?</a:t>
            </a:r>
          </a:p>
          <a:p>
            <a:pPr marL="342900" indent="-342900" algn="ctr">
              <a:buAutoNum type="arabicPeriod"/>
            </a:pPr>
            <a:r>
              <a:rPr lang="en-US" sz="2800" b="1" dirty="0" smtClean="0">
                <a:solidFill>
                  <a:schemeClr val="tx1"/>
                </a:solidFill>
              </a:rPr>
              <a:t>Dogs/swing?</a:t>
            </a:r>
          </a:p>
          <a:p>
            <a:pPr marL="342900" indent="-342900" algn="ctr">
              <a:buAutoNum type="arabicPeriod"/>
            </a:pPr>
            <a:r>
              <a:rPr lang="en-US" sz="2800" b="1" dirty="0" smtClean="0">
                <a:solidFill>
                  <a:schemeClr val="tx1"/>
                </a:solidFill>
              </a:rPr>
              <a:t>A fish/fly?</a:t>
            </a:r>
          </a:p>
          <a:p>
            <a:pPr marL="342900" indent="-342900" algn="ctr">
              <a:buAutoNum type="arabicPeriod"/>
            </a:pPr>
            <a:r>
              <a:rPr lang="en-US" sz="2800" b="1" dirty="0" smtClean="0">
                <a:solidFill>
                  <a:schemeClr val="tx1"/>
                </a:solidFill>
              </a:rPr>
              <a:t>He/run?</a:t>
            </a:r>
          </a:p>
          <a:p>
            <a:pPr marL="342900" indent="-342900" algn="ctr">
              <a:buAutoNum type="arabicPeriod"/>
            </a:pPr>
            <a:r>
              <a:rPr lang="en-US" sz="2800" b="1" dirty="0" smtClean="0">
                <a:solidFill>
                  <a:schemeClr val="tx1"/>
                </a:solidFill>
              </a:rPr>
              <a:t>Giraffes/swim?</a:t>
            </a:r>
          </a:p>
          <a:p>
            <a:pPr marL="342900" indent="-342900" algn="ctr">
              <a:buAutoNum type="arabicPeriod"/>
            </a:pPr>
            <a:r>
              <a:rPr lang="en-US" sz="2800" b="1" dirty="0" smtClean="0">
                <a:solidFill>
                  <a:schemeClr val="tx1"/>
                </a:solidFill>
              </a:rPr>
              <a:t>A horse/drink?</a:t>
            </a:r>
            <a:endParaRPr lang="ru-RU" sz="2800" b="1" dirty="0">
              <a:solidFill>
                <a:schemeClr val="tx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95031" y="2625510"/>
            <a:ext cx="344070" cy="40429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83156" y="3485316"/>
            <a:ext cx="344070" cy="40429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27226" y="4286280"/>
            <a:ext cx="344070" cy="40429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630630" y="3081022"/>
            <a:ext cx="393192" cy="35745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61999" y="3937266"/>
            <a:ext cx="393192" cy="35745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78104" y="4757016"/>
            <a:ext cx="393192" cy="357458"/>
          </a:xfrm>
          <a:prstGeom prst="rect">
            <a:avLst/>
          </a:prstGeom>
        </p:spPr>
      </p:pic>
      <p:sp>
        <p:nvSpPr>
          <p:cNvPr id="2" name="Блок-схема: внутренняя память 1"/>
          <p:cNvSpPr/>
          <p:nvPr/>
        </p:nvSpPr>
        <p:spPr>
          <a:xfrm>
            <a:off x="5418629" y="1883389"/>
            <a:ext cx="6441275" cy="4012443"/>
          </a:xfrm>
          <a:prstGeom prst="flowChartInternalStorage">
            <a:avLst/>
          </a:prstGeom>
          <a:blipFill>
            <a:blip r:embed="rId5" cstate="print">
              <a:alphaModFix amt="57000"/>
            </a:blip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1. Is her mother jumping? No, she isn’t. </a:t>
            </a:r>
          </a:p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2. Are dogs swinging? Yes, they are.</a:t>
            </a:r>
          </a:p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3. Is a fish flying? No, it isn’t.</a:t>
            </a:r>
          </a:p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4. Is he running? Yes, he is.</a:t>
            </a:r>
          </a:p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5. </a:t>
            </a:r>
          </a:p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6.</a:t>
            </a:r>
            <a:endParaRPr lang="ru-RU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0634816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32513" y="163773"/>
            <a:ext cx="96747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Составь вопросительные предложения и ответь на них кратко.</a:t>
            </a:r>
            <a:endParaRPr lang="ru-RU" sz="2800" dirty="0"/>
          </a:p>
        </p:txBody>
      </p:sp>
      <p:sp>
        <p:nvSpPr>
          <p:cNvPr id="5" name="Блок-схема: задержка 4"/>
          <p:cNvSpPr/>
          <p:nvPr/>
        </p:nvSpPr>
        <p:spPr>
          <a:xfrm>
            <a:off x="409433" y="1883389"/>
            <a:ext cx="4831308" cy="4012443"/>
          </a:xfrm>
          <a:prstGeom prst="flowChartDelay">
            <a:avLst/>
          </a:prstGeom>
          <a:blipFill dpi="0" rotWithShape="1">
            <a:blip r:embed="rId2" cstate="print">
              <a:alphaModFix amt="43000"/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AutoNum type="arabicPeriod"/>
            </a:pPr>
            <a:r>
              <a:rPr lang="en-US" sz="2800" b="1" dirty="0" smtClean="0">
                <a:solidFill>
                  <a:schemeClr val="tx1"/>
                </a:solidFill>
              </a:rPr>
              <a:t>Her mother/jump?</a:t>
            </a:r>
          </a:p>
          <a:p>
            <a:pPr marL="342900" indent="-342900" algn="ctr">
              <a:buAutoNum type="arabicPeriod"/>
            </a:pPr>
            <a:r>
              <a:rPr lang="en-US" sz="2800" b="1" dirty="0" smtClean="0">
                <a:solidFill>
                  <a:schemeClr val="tx1"/>
                </a:solidFill>
              </a:rPr>
              <a:t>Dogs/swing?</a:t>
            </a:r>
          </a:p>
          <a:p>
            <a:pPr marL="342900" indent="-342900" algn="ctr">
              <a:buAutoNum type="arabicPeriod"/>
            </a:pPr>
            <a:r>
              <a:rPr lang="en-US" sz="2800" b="1" dirty="0" smtClean="0">
                <a:solidFill>
                  <a:schemeClr val="tx1"/>
                </a:solidFill>
              </a:rPr>
              <a:t>A fish/fly?</a:t>
            </a:r>
          </a:p>
          <a:p>
            <a:pPr marL="342900" indent="-342900" algn="ctr">
              <a:buAutoNum type="arabicPeriod"/>
            </a:pPr>
            <a:r>
              <a:rPr lang="en-US" sz="2800" b="1" dirty="0" smtClean="0">
                <a:solidFill>
                  <a:schemeClr val="tx1"/>
                </a:solidFill>
              </a:rPr>
              <a:t>He/run?</a:t>
            </a:r>
          </a:p>
          <a:p>
            <a:pPr marL="342900" indent="-342900" algn="ctr">
              <a:buAutoNum type="arabicPeriod"/>
            </a:pPr>
            <a:r>
              <a:rPr lang="en-US" sz="2800" b="1" dirty="0" smtClean="0">
                <a:solidFill>
                  <a:schemeClr val="tx1"/>
                </a:solidFill>
              </a:rPr>
              <a:t>Giraffes/swim?</a:t>
            </a:r>
          </a:p>
          <a:p>
            <a:pPr marL="342900" indent="-342900" algn="ctr">
              <a:buAutoNum type="arabicPeriod"/>
            </a:pPr>
            <a:r>
              <a:rPr lang="en-US" sz="2800" b="1" dirty="0" smtClean="0">
                <a:solidFill>
                  <a:schemeClr val="tx1"/>
                </a:solidFill>
              </a:rPr>
              <a:t>A horse/drink?</a:t>
            </a:r>
            <a:endParaRPr lang="ru-RU" sz="2800" b="1" dirty="0">
              <a:solidFill>
                <a:schemeClr val="tx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95031" y="2625510"/>
            <a:ext cx="344070" cy="40429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83156" y="3485316"/>
            <a:ext cx="344070" cy="40429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27226" y="4286280"/>
            <a:ext cx="344070" cy="40429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630630" y="3081022"/>
            <a:ext cx="393192" cy="35745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61999" y="3937266"/>
            <a:ext cx="393192" cy="35745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78104" y="4757016"/>
            <a:ext cx="393192" cy="357458"/>
          </a:xfrm>
          <a:prstGeom prst="rect">
            <a:avLst/>
          </a:prstGeom>
        </p:spPr>
      </p:pic>
      <p:sp>
        <p:nvSpPr>
          <p:cNvPr id="2" name="Блок-схема: внутренняя память 1"/>
          <p:cNvSpPr/>
          <p:nvPr/>
        </p:nvSpPr>
        <p:spPr>
          <a:xfrm>
            <a:off x="5418629" y="1883389"/>
            <a:ext cx="6441275" cy="4012443"/>
          </a:xfrm>
          <a:prstGeom prst="flowChartInternalStorage">
            <a:avLst/>
          </a:prstGeom>
          <a:blipFill>
            <a:blip r:embed="rId5" cstate="print">
              <a:alphaModFix amt="57000"/>
            </a:blip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1. Is her mother jumping? No, she isn’t. </a:t>
            </a:r>
          </a:p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2. Are dogs swinging? Yes, they are.</a:t>
            </a:r>
          </a:p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3. Is a fish flying? No, it isn’t.</a:t>
            </a:r>
          </a:p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4. Is he running? Yes, he is.</a:t>
            </a:r>
          </a:p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5. Are giraffes swimming? No, they are not.</a:t>
            </a:r>
          </a:p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6.</a:t>
            </a:r>
            <a:endParaRPr lang="ru-RU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3133858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32513" y="163773"/>
            <a:ext cx="96747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Составь вопросительные предложения и ответь на них кратко.</a:t>
            </a:r>
            <a:endParaRPr lang="ru-RU" sz="2800" dirty="0"/>
          </a:p>
        </p:txBody>
      </p:sp>
      <p:sp>
        <p:nvSpPr>
          <p:cNvPr id="5" name="Блок-схема: задержка 4"/>
          <p:cNvSpPr/>
          <p:nvPr/>
        </p:nvSpPr>
        <p:spPr>
          <a:xfrm>
            <a:off x="409433" y="1883389"/>
            <a:ext cx="4831308" cy="4012443"/>
          </a:xfrm>
          <a:prstGeom prst="flowChartDelay">
            <a:avLst/>
          </a:prstGeom>
          <a:blipFill dpi="0" rotWithShape="1">
            <a:blip r:embed="rId2" cstate="print">
              <a:alphaModFix amt="43000"/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AutoNum type="arabicPeriod"/>
            </a:pPr>
            <a:r>
              <a:rPr lang="en-US" sz="2800" b="1" dirty="0" smtClean="0">
                <a:solidFill>
                  <a:schemeClr val="tx1"/>
                </a:solidFill>
              </a:rPr>
              <a:t>Her mother/jump?</a:t>
            </a:r>
          </a:p>
          <a:p>
            <a:pPr marL="342900" indent="-342900" algn="ctr">
              <a:buAutoNum type="arabicPeriod"/>
            </a:pPr>
            <a:r>
              <a:rPr lang="en-US" sz="2800" b="1" dirty="0" smtClean="0">
                <a:solidFill>
                  <a:schemeClr val="tx1"/>
                </a:solidFill>
              </a:rPr>
              <a:t>Dogs/swing?</a:t>
            </a:r>
          </a:p>
          <a:p>
            <a:pPr marL="342900" indent="-342900" algn="ctr">
              <a:buAutoNum type="arabicPeriod"/>
            </a:pPr>
            <a:r>
              <a:rPr lang="en-US" sz="2800" b="1" dirty="0" smtClean="0">
                <a:solidFill>
                  <a:schemeClr val="tx1"/>
                </a:solidFill>
              </a:rPr>
              <a:t>A fish/fly?</a:t>
            </a:r>
          </a:p>
          <a:p>
            <a:pPr marL="342900" indent="-342900" algn="ctr">
              <a:buAutoNum type="arabicPeriod"/>
            </a:pPr>
            <a:r>
              <a:rPr lang="en-US" sz="2800" b="1" dirty="0" smtClean="0">
                <a:solidFill>
                  <a:schemeClr val="tx1"/>
                </a:solidFill>
              </a:rPr>
              <a:t>He/run?</a:t>
            </a:r>
          </a:p>
          <a:p>
            <a:pPr marL="342900" indent="-342900" algn="ctr">
              <a:buAutoNum type="arabicPeriod"/>
            </a:pPr>
            <a:r>
              <a:rPr lang="en-US" sz="2800" b="1" dirty="0" smtClean="0">
                <a:solidFill>
                  <a:schemeClr val="tx1"/>
                </a:solidFill>
              </a:rPr>
              <a:t>Giraffes/swim?</a:t>
            </a:r>
          </a:p>
          <a:p>
            <a:pPr marL="342900" indent="-342900" algn="ctr">
              <a:buAutoNum type="arabicPeriod"/>
            </a:pPr>
            <a:r>
              <a:rPr lang="en-US" sz="2800" b="1" dirty="0" smtClean="0">
                <a:solidFill>
                  <a:schemeClr val="tx1"/>
                </a:solidFill>
              </a:rPr>
              <a:t>A horse/drink?</a:t>
            </a:r>
            <a:endParaRPr lang="ru-RU" sz="2800" b="1" dirty="0">
              <a:solidFill>
                <a:schemeClr val="tx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95031" y="2625510"/>
            <a:ext cx="344070" cy="40429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83156" y="3485316"/>
            <a:ext cx="344070" cy="40429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27226" y="4286280"/>
            <a:ext cx="344070" cy="40429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630630" y="3081022"/>
            <a:ext cx="393192" cy="35745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61999" y="3937266"/>
            <a:ext cx="393192" cy="35745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78104" y="4757016"/>
            <a:ext cx="393192" cy="357458"/>
          </a:xfrm>
          <a:prstGeom prst="rect">
            <a:avLst/>
          </a:prstGeom>
        </p:spPr>
      </p:pic>
      <p:sp>
        <p:nvSpPr>
          <p:cNvPr id="2" name="Блок-схема: внутренняя память 1"/>
          <p:cNvSpPr/>
          <p:nvPr/>
        </p:nvSpPr>
        <p:spPr>
          <a:xfrm>
            <a:off x="5418629" y="1883389"/>
            <a:ext cx="6441275" cy="4012443"/>
          </a:xfrm>
          <a:prstGeom prst="flowChartInternalStorage">
            <a:avLst/>
          </a:prstGeom>
          <a:blipFill>
            <a:blip r:embed="rId5" cstate="print">
              <a:alphaModFix amt="57000"/>
            </a:blip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1. Is her mother jumping? No, she isn’t. </a:t>
            </a:r>
          </a:p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2. Are dogs swinging? Yes, they are.</a:t>
            </a:r>
          </a:p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3. Is a fish flying? No, it isn’t.</a:t>
            </a:r>
          </a:p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4. Is he running? Yes, he is.</a:t>
            </a:r>
          </a:p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5. Are giraffes swimming? No, they are not.</a:t>
            </a:r>
          </a:p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6. Is a horse drinking? Yes, it is.</a:t>
            </a:r>
            <a:endParaRPr lang="ru-RU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3764750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84644" y="245660"/>
            <a:ext cx="48417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Составь из слов предложения.</a:t>
            </a:r>
            <a:endParaRPr lang="ru-RU" sz="2800" dirty="0"/>
          </a:p>
        </p:txBody>
      </p:sp>
      <p:sp>
        <p:nvSpPr>
          <p:cNvPr id="5" name="Загнутый угол 4"/>
          <p:cNvSpPr/>
          <p:nvPr/>
        </p:nvSpPr>
        <p:spPr>
          <a:xfrm>
            <a:off x="272955" y="1883392"/>
            <a:ext cx="5281683" cy="3766782"/>
          </a:xfrm>
          <a:prstGeom prst="foldedCorner">
            <a:avLst/>
          </a:prstGeom>
          <a:gradFill>
            <a:gsLst>
              <a:gs pos="0">
                <a:schemeClr val="accent4">
                  <a:lumMod val="60000"/>
                  <a:lumOff val="40000"/>
                </a:schemeClr>
              </a:gs>
              <a:gs pos="74000">
                <a:srgbClr val="FF99FF"/>
              </a:gs>
              <a:gs pos="83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solidFill>
              <a:srgbClr val="FF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>
              <a:buAutoNum type="arabicPeriod"/>
            </a:pPr>
            <a:r>
              <a:rPr lang="en-US" sz="2800" dirty="0" smtClean="0">
                <a:solidFill>
                  <a:schemeClr val="tx1"/>
                </a:solidFill>
              </a:rPr>
              <a:t>is/my/singing/sister.</a:t>
            </a:r>
          </a:p>
          <a:p>
            <a:pPr marL="514350" indent="-514350" algn="ctr">
              <a:buAutoNum type="arabicPeriod"/>
            </a:pPr>
            <a:r>
              <a:rPr lang="en-US" sz="2800" dirty="0" smtClean="0">
                <a:solidFill>
                  <a:schemeClr val="tx1"/>
                </a:solidFill>
              </a:rPr>
              <a:t>dogs/his/jumping/are?</a:t>
            </a:r>
          </a:p>
          <a:p>
            <a:pPr marL="514350" indent="-514350" algn="ctr">
              <a:buAutoNum type="arabicPeriod"/>
            </a:pPr>
            <a:r>
              <a:rPr lang="en-US" sz="2800" dirty="0">
                <a:solidFill>
                  <a:schemeClr val="tx1"/>
                </a:solidFill>
              </a:rPr>
              <a:t>n</a:t>
            </a:r>
            <a:r>
              <a:rPr lang="en-US" sz="2800" dirty="0" smtClean="0">
                <a:solidFill>
                  <a:schemeClr val="tx1"/>
                </a:solidFill>
              </a:rPr>
              <a:t>ot/football/we/playing/are.</a:t>
            </a:r>
          </a:p>
          <a:p>
            <a:pPr marL="514350" indent="-514350" algn="ctr">
              <a:buAutoNum type="arabicPeriod"/>
            </a:pPr>
            <a:r>
              <a:rPr lang="en-US" sz="2800" dirty="0" smtClean="0">
                <a:solidFill>
                  <a:schemeClr val="tx1"/>
                </a:solidFill>
              </a:rPr>
              <a:t>running/horse/is/her?</a:t>
            </a:r>
          </a:p>
          <a:p>
            <a:pPr marL="514350" indent="-514350" algn="ctr">
              <a:buAutoNum type="arabicPeriod"/>
            </a:pPr>
            <a:r>
              <a:rPr lang="en-US" sz="2800" dirty="0">
                <a:solidFill>
                  <a:schemeClr val="tx1"/>
                </a:solidFill>
              </a:rPr>
              <a:t>b</a:t>
            </a:r>
            <a:r>
              <a:rPr lang="en-US" sz="2800" dirty="0" smtClean="0">
                <a:solidFill>
                  <a:schemeClr val="tx1"/>
                </a:solidFill>
              </a:rPr>
              <a:t>lue/are/flying/birds.</a:t>
            </a:r>
          </a:p>
          <a:p>
            <a:pPr marL="514350" indent="-514350" algn="ctr">
              <a:buAutoNum type="arabicPeriod"/>
            </a:pPr>
            <a:r>
              <a:rPr lang="en-US" sz="2800" dirty="0">
                <a:solidFill>
                  <a:schemeClr val="tx1"/>
                </a:solidFill>
              </a:rPr>
              <a:t>d</a:t>
            </a:r>
            <a:r>
              <a:rPr lang="en-US" sz="2800" dirty="0" smtClean="0">
                <a:solidFill>
                  <a:schemeClr val="tx1"/>
                </a:solidFill>
              </a:rPr>
              <a:t>ancing/your/are/cats/not.</a:t>
            </a:r>
            <a:endParaRPr lang="ru-RU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9195340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84644" y="245660"/>
            <a:ext cx="48417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Составь из слов предложения.</a:t>
            </a:r>
            <a:endParaRPr lang="ru-RU" sz="2800" dirty="0"/>
          </a:p>
        </p:txBody>
      </p:sp>
      <p:sp>
        <p:nvSpPr>
          <p:cNvPr id="5" name="Загнутый угол 4"/>
          <p:cNvSpPr/>
          <p:nvPr/>
        </p:nvSpPr>
        <p:spPr>
          <a:xfrm>
            <a:off x="272955" y="1883392"/>
            <a:ext cx="5281683" cy="3766782"/>
          </a:xfrm>
          <a:prstGeom prst="foldedCorner">
            <a:avLst/>
          </a:prstGeom>
          <a:gradFill>
            <a:gsLst>
              <a:gs pos="0">
                <a:schemeClr val="accent4">
                  <a:lumMod val="60000"/>
                  <a:lumOff val="40000"/>
                </a:schemeClr>
              </a:gs>
              <a:gs pos="74000">
                <a:srgbClr val="FF99FF"/>
              </a:gs>
              <a:gs pos="83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solidFill>
              <a:srgbClr val="FF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>
              <a:buAutoNum type="arabicPeriod"/>
            </a:pPr>
            <a:r>
              <a:rPr lang="en-US" sz="2800" dirty="0" smtClean="0">
                <a:solidFill>
                  <a:schemeClr val="tx1"/>
                </a:solidFill>
              </a:rPr>
              <a:t>is/my/singing/sister.</a:t>
            </a:r>
          </a:p>
          <a:p>
            <a:pPr marL="514350" indent="-514350" algn="ctr">
              <a:buAutoNum type="arabicPeriod"/>
            </a:pPr>
            <a:r>
              <a:rPr lang="en-US" sz="2800" dirty="0" smtClean="0">
                <a:solidFill>
                  <a:schemeClr val="tx1"/>
                </a:solidFill>
              </a:rPr>
              <a:t>dogs/his/jumping/are?</a:t>
            </a:r>
          </a:p>
          <a:p>
            <a:pPr marL="514350" indent="-514350" algn="ctr">
              <a:buAutoNum type="arabicPeriod"/>
            </a:pPr>
            <a:r>
              <a:rPr lang="en-US" sz="2800" dirty="0">
                <a:solidFill>
                  <a:schemeClr val="tx1"/>
                </a:solidFill>
              </a:rPr>
              <a:t>n</a:t>
            </a:r>
            <a:r>
              <a:rPr lang="en-US" sz="2800" dirty="0" smtClean="0">
                <a:solidFill>
                  <a:schemeClr val="tx1"/>
                </a:solidFill>
              </a:rPr>
              <a:t>ot/football/we/playing/are.</a:t>
            </a:r>
          </a:p>
          <a:p>
            <a:pPr marL="514350" indent="-514350" algn="ctr">
              <a:buAutoNum type="arabicPeriod"/>
            </a:pPr>
            <a:r>
              <a:rPr lang="en-US" sz="2800" dirty="0" smtClean="0">
                <a:solidFill>
                  <a:schemeClr val="tx1"/>
                </a:solidFill>
              </a:rPr>
              <a:t>running/horse/is/her?</a:t>
            </a:r>
          </a:p>
          <a:p>
            <a:pPr marL="514350" indent="-514350" algn="ctr">
              <a:buAutoNum type="arabicPeriod"/>
            </a:pPr>
            <a:r>
              <a:rPr lang="en-US" sz="2800" dirty="0">
                <a:solidFill>
                  <a:schemeClr val="tx1"/>
                </a:solidFill>
              </a:rPr>
              <a:t>b</a:t>
            </a:r>
            <a:r>
              <a:rPr lang="en-US" sz="2800" dirty="0" smtClean="0">
                <a:solidFill>
                  <a:schemeClr val="tx1"/>
                </a:solidFill>
              </a:rPr>
              <a:t>lue/are/flying/birds.</a:t>
            </a:r>
          </a:p>
          <a:p>
            <a:pPr marL="514350" indent="-514350" algn="ctr">
              <a:buAutoNum type="arabicPeriod"/>
            </a:pPr>
            <a:r>
              <a:rPr lang="en-US" sz="2800" dirty="0">
                <a:solidFill>
                  <a:schemeClr val="tx1"/>
                </a:solidFill>
              </a:rPr>
              <a:t>d</a:t>
            </a:r>
            <a:r>
              <a:rPr lang="en-US" sz="2800" dirty="0" smtClean="0">
                <a:solidFill>
                  <a:schemeClr val="tx1"/>
                </a:solidFill>
              </a:rPr>
              <a:t>ancing/your/are/cats/not.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6" name="Загнутый угол 5"/>
          <p:cNvSpPr/>
          <p:nvPr/>
        </p:nvSpPr>
        <p:spPr>
          <a:xfrm>
            <a:off x="6075528" y="1883392"/>
            <a:ext cx="5281683" cy="3766782"/>
          </a:xfrm>
          <a:prstGeom prst="foldedCorner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74000">
                <a:schemeClr val="accent5">
                  <a:lumMod val="60000"/>
                  <a:lumOff val="40000"/>
                </a:schemeClr>
              </a:gs>
              <a:gs pos="83000">
                <a:srgbClr val="66FFFF"/>
              </a:gs>
              <a:gs pos="100000">
                <a:srgbClr val="002060"/>
              </a:gs>
            </a:gsLst>
            <a:lin ang="5400000" scaled="1"/>
          </a:gradFill>
          <a:ln>
            <a:solidFill>
              <a:srgbClr val="FF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>
              <a:buAutoNum type="arabicPeriod"/>
            </a:pPr>
            <a:r>
              <a:rPr lang="en-US" sz="2800" dirty="0" smtClean="0">
                <a:solidFill>
                  <a:schemeClr val="tx1"/>
                </a:solidFill>
              </a:rPr>
              <a:t>My sister is singing.</a:t>
            </a:r>
          </a:p>
          <a:p>
            <a:pPr marL="514350" indent="-514350" algn="ctr">
              <a:buAutoNum type="arabicPeriod"/>
            </a:pPr>
            <a:r>
              <a:rPr lang="ru-RU" sz="2800" dirty="0">
                <a:solidFill>
                  <a:schemeClr val="tx1"/>
                </a:solidFill>
              </a:rPr>
              <a:t> </a:t>
            </a:r>
            <a:endParaRPr lang="en-US" sz="2800" dirty="0" smtClean="0">
              <a:solidFill>
                <a:schemeClr val="tx1"/>
              </a:solidFill>
            </a:endParaRPr>
          </a:p>
          <a:p>
            <a:pPr marL="514350" indent="-514350" algn="ctr">
              <a:buAutoNum type="arabicPeriod"/>
            </a:pPr>
            <a:r>
              <a:rPr lang="ru-RU" sz="2800" dirty="0">
                <a:solidFill>
                  <a:schemeClr val="tx1"/>
                </a:solidFill>
              </a:rPr>
              <a:t> </a:t>
            </a:r>
            <a:endParaRPr lang="en-US" sz="2800" dirty="0" smtClean="0">
              <a:solidFill>
                <a:schemeClr val="tx1"/>
              </a:solidFill>
            </a:endParaRPr>
          </a:p>
          <a:p>
            <a:pPr marL="514350" indent="-514350" algn="ctr">
              <a:buAutoNum type="arabicPeriod"/>
            </a:pPr>
            <a:r>
              <a:rPr lang="ru-RU" sz="2800" dirty="0">
                <a:solidFill>
                  <a:schemeClr val="tx1"/>
                </a:solidFill>
              </a:rPr>
              <a:t> </a:t>
            </a:r>
            <a:endParaRPr lang="en-US" sz="2800" dirty="0" smtClean="0">
              <a:solidFill>
                <a:schemeClr val="tx1"/>
              </a:solidFill>
            </a:endParaRPr>
          </a:p>
          <a:p>
            <a:pPr marL="514350" indent="-514350" algn="ctr">
              <a:buAutoNum type="arabicPeriod"/>
            </a:pPr>
            <a:r>
              <a:rPr lang="ru-RU" sz="2800" dirty="0">
                <a:solidFill>
                  <a:schemeClr val="tx1"/>
                </a:solidFill>
              </a:rPr>
              <a:t> </a:t>
            </a:r>
            <a:endParaRPr lang="en-US" sz="2800" dirty="0" smtClean="0">
              <a:solidFill>
                <a:schemeClr val="tx1"/>
              </a:solidFill>
            </a:endParaRPr>
          </a:p>
          <a:p>
            <a:pPr marL="514350" indent="-514350" algn="ctr">
              <a:buAutoNum type="arabicPeriod"/>
            </a:pPr>
            <a:r>
              <a:rPr lang="ru-RU" sz="2800" dirty="0">
                <a:solidFill>
                  <a:schemeClr val="tx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52926317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84644" y="245660"/>
            <a:ext cx="48417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Составь из слов предложения.</a:t>
            </a:r>
            <a:endParaRPr lang="ru-RU" sz="2800" dirty="0"/>
          </a:p>
        </p:txBody>
      </p:sp>
      <p:sp>
        <p:nvSpPr>
          <p:cNvPr id="5" name="Загнутый угол 4"/>
          <p:cNvSpPr/>
          <p:nvPr/>
        </p:nvSpPr>
        <p:spPr>
          <a:xfrm>
            <a:off x="272955" y="1883392"/>
            <a:ext cx="5281683" cy="3766782"/>
          </a:xfrm>
          <a:prstGeom prst="foldedCorner">
            <a:avLst/>
          </a:prstGeom>
          <a:gradFill>
            <a:gsLst>
              <a:gs pos="0">
                <a:schemeClr val="accent4">
                  <a:lumMod val="60000"/>
                  <a:lumOff val="40000"/>
                </a:schemeClr>
              </a:gs>
              <a:gs pos="74000">
                <a:srgbClr val="FF99FF"/>
              </a:gs>
              <a:gs pos="83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solidFill>
              <a:srgbClr val="FF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>
              <a:buAutoNum type="arabicPeriod"/>
            </a:pPr>
            <a:r>
              <a:rPr lang="en-US" sz="2800" dirty="0" smtClean="0">
                <a:solidFill>
                  <a:schemeClr val="tx1"/>
                </a:solidFill>
              </a:rPr>
              <a:t>is/my/singing/sister.</a:t>
            </a:r>
          </a:p>
          <a:p>
            <a:pPr marL="514350" indent="-514350" algn="ctr">
              <a:buAutoNum type="arabicPeriod"/>
            </a:pPr>
            <a:r>
              <a:rPr lang="en-US" sz="2800" dirty="0" smtClean="0">
                <a:solidFill>
                  <a:schemeClr val="tx1"/>
                </a:solidFill>
              </a:rPr>
              <a:t>dogs/his/jumping/are?</a:t>
            </a:r>
          </a:p>
          <a:p>
            <a:pPr marL="514350" indent="-514350" algn="ctr">
              <a:buAutoNum type="arabicPeriod"/>
            </a:pPr>
            <a:r>
              <a:rPr lang="en-US" sz="2800" dirty="0">
                <a:solidFill>
                  <a:schemeClr val="tx1"/>
                </a:solidFill>
              </a:rPr>
              <a:t>n</a:t>
            </a:r>
            <a:r>
              <a:rPr lang="en-US" sz="2800" dirty="0" smtClean="0">
                <a:solidFill>
                  <a:schemeClr val="tx1"/>
                </a:solidFill>
              </a:rPr>
              <a:t>ot/football/we/playing/are.</a:t>
            </a:r>
          </a:p>
          <a:p>
            <a:pPr marL="514350" indent="-514350" algn="ctr">
              <a:buAutoNum type="arabicPeriod"/>
            </a:pPr>
            <a:r>
              <a:rPr lang="en-US" sz="2800" dirty="0" smtClean="0">
                <a:solidFill>
                  <a:schemeClr val="tx1"/>
                </a:solidFill>
              </a:rPr>
              <a:t>running/horse/is/her?</a:t>
            </a:r>
          </a:p>
          <a:p>
            <a:pPr marL="514350" indent="-514350" algn="ctr">
              <a:buAutoNum type="arabicPeriod"/>
            </a:pPr>
            <a:r>
              <a:rPr lang="en-US" sz="2800" dirty="0">
                <a:solidFill>
                  <a:schemeClr val="tx1"/>
                </a:solidFill>
              </a:rPr>
              <a:t>b</a:t>
            </a:r>
            <a:r>
              <a:rPr lang="en-US" sz="2800" dirty="0" smtClean="0">
                <a:solidFill>
                  <a:schemeClr val="tx1"/>
                </a:solidFill>
              </a:rPr>
              <a:t>lue/are/flying/birds.</a:t>
            </a:r>
          </a:p>
          <a:p>
            <a:pPr marL="514350" indent="-514350" algn="ctr">
              <a:buAutoNum type="arabicPeriod"/>
            </a:pPr>
            <a:r>
              <a:rPr lang="en-US" sz="2800" dirty="0">
                <a:solidFill>
                  <a:schemeClr val="tx1"/>
                </a:solidFill>
              </a:rPr>
              <a:t>d</a:t>
            </a:r>
            <a:r>
              <a:rPr lang="en-US" sz="2800" dirty="0" smtClean="0">
                <a:solidFill>
                  <a:schemeClr val="tx1"/>
                </a:solidFill>
              </a:rPr>
              <a:t>ancing/your/are/cats/not.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6" name="Загнутый угол 5"/>
          <p:cNvSpPr/>
          <p:nvPr/>
        </p:nvSpPr>
        <p:spPr>
          <a:xfrm>
            <a:off x="6075528" y="1883392"/>
            <a:ext cx="5281683" cy="3766782"/>
          </a:xfrm>
          <a:prstGeom prst="foldedCorner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74000">
                <a:schemeClr val="accent5">
                  <a:lumMod val="60000"/>
                  <a:lumOff val="40000"/>
                </a:schemeClr>
              </a:gs>
              <a:gs pos="83000">
                <a:srgbClr val="66FFFF"/>
              </a:gs>
              <a:gs pos="100000">
                <a:srgbClr val="002060"/>
              </a:gs>
            </a:gsLst>
            <a:lin ang="5400000" scaled="1"/>
          </a:gradFill>
          <a:ln>
            <a:solidFill>
              <a:srgbClr val="FF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>
              <a:buAutoNum type="arabicPeriod"/>
            </a:pPr>
            <a:r>
              <a:rPr lang="en-US" sz="2800" dirty="0" smtClean="0">
                <a:solidFill>
                  <a:schemeClr val="tx1"/>
                </a:solidFill>
              </a:rPr>
              <a:t>My sister is singing.</a:t>
            </a:r>
          </a:p>
          <a:p>
            <a:pPr marL="514350" indent="-514350" algn="ctr">
              <a:buAutoNum type="arabicPeriod"/>
            </a:pP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en-US" sz="2800" dirty="0" smtClean="0">
                <a:solidFill>
                  <a:schemeClr val="tx1"/>
                </a:solidFill>
              </a:rPr>
              <a:t>Are his dogs jumping?</a:t>
            </a:r>
          </a:p>
          <a:p>
            <a:pPr marL="514350" indent="-514350" algn="ctr">
              <a:buAutoNum type="arabicPeriod"/>
            </a:pPr>
            <a:r>
              <a:rPr lang="ru-RU" sz="2800" dirty="0">
                <a:solidFill>
                  <a:schemeClr val="tx1"/>
                </a:solidFill>
              </a:rPr>
              <a:t> </a:t>
            </a:r>
            <a:endParaRPr lang="en-US" sz="2800" dirty="0" smtClean="0">
              <a:solidFill>
                <a:schemeClr val="tx1"/>
              </a:solidFill>
            </a:endParaRPr>
          </a:p>
          <a:p>
            <a:pPr marL="514350" indent="-514350" algn="ctr">
              <a:buAutoNum type="arabicPeriod"/>
            </a:pPr>
            <a:r>
              <a:rPr lang="ru-RU" sz="2800" dirty="0">
                <a:solidFill>
                  <a:schemeClr val="tx1"/>
                </a:solidFill>
              </a:rPr>
              <a:t> </a:t>
            </a:r>
            <a:endParaRPr lang="en-US" sz="2800" dirty="0" smtClean="0">
              <a:solidFill>
                <a:schemeClr val="tx1"/>
              </a:solidFill>
            </a:endParaRPr>
          </a:p>
          <a:p>
            <a:pPr marL="514350" indent="-514350" algn="ctr">
              <a:buAutoNum type="arabicPeriod"/>
            </a:pPr>
            <a:r>
              <a:rPr lang="ru-RU" sz="2800" dirty="0">
                <a:solidFill>
                  <a:schemeClr val="tx1"/>
                </a:solidFill>
              </a:rPr>
              <a:t> </a:t>
            </a:r>
            <a:endParaRPr lang="en-US" sz="2800" dirty="0" smtClean="0">
              <a:solidFill>
                <a:schemeClr val="tx1"/>
              </a:solidFill>
            </a:endParaRPr>
          </a:p>
          <a:p>
            <a:pPr marL="514350" indent="-514350" algn="ctr">
              <a:buAutoNum type="arabicPeriod"/>
            </a:pPr>
            <a:r>
              <a:rPr lang="ru-RU" sz="2800" dirty="0">
                <a:solidFill>
                  <a:schemeClr val="tx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265770364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84644" y="245660"/>
            <a:ext cx="48417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Составь из слов предложения.</a:t>
            </a:r>
            <a:endParaRPr lang="ru-RU" sz="2800" dirty="0"/>
          </a:p>
        </p:txBody>
      </p:sp>
      <p:sp>
        <p:nvSpPr>
          <p:cNvPr id="5" name="Загнутый угол 4"/>
          <p:cNvSpPr/>
          <p:nvPr/>
        </p:nvSpPr>
        <p:spPr>
          <a:xfrm>
            <a:off x="272955" y="1883392"/>
            <a:ext cx="5281683" cy="3766782"/>
          </a:xfrm>
          <a:prstGeom prst="foldedCorner">
            <a:avLst/>
          </a:prstGeom>
          <a:gradFill>
            <a:gsLst>
              <a:gs pos="0">
                <a:schemeClr val="accent4">
                  <a:lumMod val="60000"/>
                  <a:lumOff val="40000"/>
                </a:schemeClr>
              </a:gs>
              <a:gs pos="74000">
                <a:srgbClr val="FF99FF"/>
              </a:gs>
              <a:gs pos="83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solidFill>
              <a:srgbClr val="FF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>
              <a:buAutoNum type="arabicPeriod"/>
            </a:pPr>
            <a:r>
              <a:rPr lang="en-US" sz="2800" dirty="0" smtClean="0">
                <a:solidFill>
                  <a:schemeClr val="tx1"/>
                </a:solidFill>
              </a:rPr>
              <a:t>is/my/singing/sister.</a:t>
            </a:r>
          </a:p>
          <a:p>
            <a:pPr marL="514350" indent="-514350" algn="ctr">
              <a:buAutoNum type="arabicPeriod"/>
            </a:pPr>
            <a:r>
              <a:rPr lang="en-US" sz="2800" dirty="0" smtClean="0">
                <a:solidFill>
                  <a:schemeClr val="tx1"/>
                </a:solidFill>
              </a:rPr>
              <a:t>dogs/his/jumping/are?</a:t>
            </a:r>
          </a:p>
          <a:p>
            <a:pPr marL="514350" indent="-514350" algn="ctr">
              <a:buAutoNum type="arabicPeriod"/>
            </a:pPr>
            <a:r>
              <a:rPr lang="en-US" sz="2800" dirty="0">
                <a:solidFill>
                  <a:schemeClr val="tx1"/>
                </a:solidFill>
              </a:rPr>
              <a:t>n</a:t>
            </a:r>
            <a:r>
              <a:rPr lang="en-US" sz="2800" dirty="0" smtClean="0">
                <a:solidFill>
                  <a:schemeClr val="tx1"/>
                </a:solidFill>
              </a:rPr>
              <a:t>ot/football/we/playing/are.</a:t>
            </a:r>
          </a:p>
          <a:p>
            <a:pPr marL="514350" indent="-514350" algn="ctr">
              <a:buAutoNum type="arabicPeriod"/>
            </a:pPr>
            <a:r>
              <a:rPr lang="en-US" sz="2800" dirty="0" smtClean="0">
                <a:solidFill>
                  <a:schemeClr val="tx1"/>
                </a:solidFill>
              </a:rPr>
              <a:t>running/horse/is/her?</a:t>
            </a:r>
          </a:p>
          <a:p>
            <a:pPr marL="514350" indent="-514350" algn="ctr">
              <a:buAutoNum type="arabicPeriod"/>
            </a:pPr>
            <a:r>
              <a:rPr lang="en-US" sz="2800" dirty="0">
                <a:solidFill>
                  <a:schemeClr val="tx1"/>
                </a:solidFill>
              </a:rPr>
              <a:t>b</a:t>
            </a:r>
            <a:r>
              <a:rPr lang="en-US" sz="2800" dirty="0" smtClean="0">
                <a:solidFill>
                  <a:schemeClr val="tx1"/>
                </a:solidFill>
              </a:rPr>
              <a:t>lue/are/flying/birds.</a:t>
            </a:r>
          </a:p>
          <a:p>
            <a:pPr marL="514350" indent="-514350" algn="ctr">
              <a:buAutoNum type="arabicPeriod"/>
            </a:pPr>
            <a:r>
              <a:rPr lang="en-US" sz="2800" dirty="0">
                <a:solidFill>
                  <a:schemeClr val="tx1"/>
                </a:solidFill>
              </a:rPr>
              <a:t>d</a:t>
            </a:r>
            <a:r>
              <a:rPr lang="en-US" sz="2800" dirty="0" smtClean="0">
                <a:solidFill>
                  <a:schemeClr val="tx1"/>
                </a:solidFill>
              </a:rPr>
              <a:t>ancing/your/are/cats/not.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6" name="Загнутый угол 5"/>
          <p:cNvSpPr/>
          <p:nvPr/>
        </p:nvSpPr>
        <p:spPr>
          <a:xfrm>
            <a:off x="6075528" y="1883392"/>
            <a:ext cx="5281683" cy="3766782"/>
          </a:xfrm>
          <a:prstGeom prst="foldedCorner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74000">
                <a:schemeClr val="accent5">
                  <a:lumMod val="60000"/>
                  <a:lumOff val="40000"/>
                </a:schemeClr>
              </a:gs>
              <a:gs pos="83000">
                <a:srgbClr val="66FFFF"/>
              </a:gs>
              <a:gs pos="100000">
                <a:srgbClr val="002060"/>
              </a:gs>
            </a:gsLst>
            <a:lin ang="5400000" scaled="1"/>
          </a:gradFill>
          <a:ln>
            <a:solidFill>
              <a:srgbClr val="FF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>
              <a:buAutoNum type="arabicPeriod"/>
            </a:pPr>
            <a:r>
              <a:rPr lang="en-US" sz="2800" dirty="0" smtClean="0">
                <a:solidFill>
                  <a:schemeClr val="tx1"/>
                </a:solidFill>
              </a:rPr>
              <a:t>My sister is singing.</a:t>
            </a:r>
          </a:p>
          <a:p>
            <a:pPr marL="514350" indent="-514350" algn="ctr">
              <a:buAutoNum type="arabicPeriod"/>
            </a:pP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en-US" sz="2800" dirty="0" smtClean="0">
                <a:solidFill>
                  <a:schemeClr val="tx1"/>
                </a:solidFill>
              </a:rPr>
              <a:t>Are his dogs jumping?</a:t>
            </a:r>
          </a:p>
          <a:p>
            <a:pPr marL="514350" indent="-514350" algn="ctr">
              <a:buAutoNum type="arabicPeriod"/>
            </a:pP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en-US" sz="2800" dirty="0" smtClean="0">
                <a:solidFill>
                  <a:schemeClr val="tx1"/>
                </a:solidFill>
              </a:rPr>
              <a:t>We are not playing football.</a:t>
            </a:r>
          </a:p>
          <a:p>
            <a:pPr marL="514350" indent="-514350" algn="ctr">
              <a:buAutoNum type="arabicPeriod"/>
            </a:pPr>
            <a:r>
              <a:rPr lang="ru-RU" sz="2800" dirty="0">
                <a:solidFill>
                  <a:schemeClr val="tx1"/>
                </a:solidFill>
              </a:rPr>
              <a:t> </a:t>
            </a:r>
            <a:endParaRPr lang="en-US" sz="2800" dirty="0" smtClean="0">
              <a:solidFill>
                <a:schemeClr val="tx1"/>
              </a:solidFill>
            </a:endParaRPr>
          </a:p>
          <a:p>
            <a:pPr marL="514350" indent="-514350" algn="ctr">
              <a:buAutoNum type="arabicPeriod"/>
            </a:pPr>
            <a:r>
              <a:rPr lang="ru-RU" sz="2800" dirty="0">
                <a:solidFill>
                  <a:schemeClr val="tx1"/>
                </a:solidFill>
              </a:rPr>
              <a:t> </a:t>
            </a:r>
            <a:endParaRPr lang="en-US" sz="2800" dirty="0" smtClean="0">
              <a:solidFill>
                <a:schemeClr val="tx1"/>
              </a:solidFill>
            </a:endParaRPr>
          </a:p>
          <a:p>
            <a:pPr marL="514350" indent="-514350" algn="ctr">
              <a:buAutoNum type="arabicPeriod"/>
            </a:pPr>
            <a:r>
              <a:rPr lang="ru-RU" sz="2800" dirty="0">
                <a:solidFill>
                  <a:schemeClr val="tx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293090573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84644" y="245660"/>
            <a:ext cx="48417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Составь из слов предложения.</a:t>
            </a:r>
            <a:endParaRPr lang="ru-RU" sz="2800" dirty="0"/>
          </a:p>
        </p:txBody>
      </p:sp>
      <p:sp>
        <p:nvSpPr>
          <p:cNvPr id="5" name="Загнутый угол 4"/>
          <p:cNvSpPr/>
          <p:nvPr/>
        </p:nvSpPr>
        <p:spPr>
          <a:xfrm>
            <a:off x="272955" y="1883392"/>
            <a:ext cx="5281683" cy="3766782"/>
          </a:xfrm>
          <a:prstGeom prst="foldedCorner">
            <a:avLst/>
          </a:prstGeom>
          <a:gradFill>
            <a:gsLst>
              <a:gs pos="0">
                <a:schemeClr val="accent4">
                  <a:lumMod val="60000"/>
                  <a:lumOff val="40000"/>
                </a:schemeClr>
              </a:gs>
              <a:gs pos="74000">
                <a:srgbClr val="FF99FF"/>
              </a:gs>
              <a:gs pos="83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solidFill>
              <a:srgbClr val="FF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>
              <a:buAutoNum type="arabicPeriod"/>
            </a:pPr>
            <a:r>
              <a:rPr lang="en-US" sz="2800" dirty="0" smtClean="0">
                <a:solidFill>
                  <a:schemeClr val="tx1"/>
                </a:solidFill>
              </a:rPr>
              <a:t>is/my/singing/sister.</a:t>
            </a:r>
          </a:p>
          <a:p>
            <a:pPr marL="514350" indent="-514350" algn="ctr">
              <a:buAutoNum type="arabicPeriod"/>
            </a:pPr>
            <a:r>
              <a:rPr lang="en-US" sz="2800" dirty="0" smtClean="0">
                <a:solidFill>
                  <a:schemeClr val="tx1"/>
                </a:solidFill>
              </a:rPr>
              <a:t>dogs/his/jumping/are?</a:t>
            </a:r>
          </a:p>
          <a:p>
            <a:pPr marL="514350" indent="-514350" algn="ctr">
              <a:buAutoNum type="arabicPeriod"/>
            </a:pPr>
            <a:r>
              <a:rPr lang="en-US" sz="2800" dirty="0">
                <a:solidFill>
                  <a:schemeClr val="tx1"/>
                </a:solidFill>
              </a:rPr>
              <a:t>n</a:t>
            </a:r>
            <a:r>
              <a:rPr lang="en-US" sz="2800" dirty="0" smtClean="0">
                <a:solidFill>
                  <a:schemeClr val="tx1"/>
                </a:solidFill>
              </a:rPr>
              <a:t>ot/football/we/playing/are.</a:t>
            </a:r>
          </a:p>
          <a:p>
            <a:pPr marL="514350" indent="-514350" algn="ctr">
              <a:buAutoNum type="arabicPeriod"/>
            </a:pPr>
            <a:r>
              <a:rPr lang="en-US" sz="2800" dirty="0" smtClean="0">
                <a:solidFill>
                  <a:schemeClr val="tx1"/>
                </a:solidFill>
              </a:rPr>
              <a:t>running/horse/is/her?</a:t>
            </a:r>
          </a:p>
          <a:p>
            <a:pPr marL="514350" indent="-514350" algn="ctr">
              <a:buAutoNum type="arabicPeriod"/>
            </a:pPr>
            <a:r>
              <a:rPr lang="en-US" sz="2800" dirty="0">
                <a:solidFill>
                  <a:schemeClr val="tx1"/>
                </a:solidFill>
              </a:rPr>
              <a:t>b</a:t>
            </a:r>
            <a:r>
              <a:rPr lang="en-US" sz="2800" dirty="0" smtClean="0">
                <a:solidFill>
                  <a:schemeClr val="tx1"/>
                </a:solidFill>
              </a:rPr>
              <a:t>lue/are/flying/birds.</a:t>
            </a:r>
          </a:p>
          <a:p>
            <a:pPr marL="514350" indent="-514350" algn="ctr">
              <a:buAutoNum type="arabicPeriod"/>
            </a:pPr>
            <a:r>
              <a:rPr lang="en-US" sz="2800" dirty="0">
                <a:solidFill>
                  <a:schemeClr val="tx1"/>
                </a:solidFill>
              </a:rPr>
              <a:t>d</a:t>
            </a:r>
            <a:r>
              <a:rPr lang="en-US" sz="2800" dirty="0" smtClean="0">
                <a:solidFill>
                  <a:schemeClr val="tx1"/>
                </a:solidFill>
              </a:rPr>
              <a:t>ancing/your/are/cats/not.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6" name="Загнутый угол 5"/>
          <p:cNvSpPr/>
          <p:nvPr/>
        </p:nvSpPr>
        <p:spPr>
          <a:xfrm>
            <a:off x="6075528" y="1883392"/>
            <a:ext cx="5281683" cy="3766782"/>
          </a:xfrm>
          <a:prstGeom prst="foldedCorner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74000">
                <a:schemeClr val="accent5">
                  <a:lumMod val="60000"/>
                  <a:lumOff val="40000"/>
                </a:schemeClr>
              </a:gs>
              <a:gs pos="83000">
                <a:srgbClr val="66FFFF"/>
              </a:gs>
              <a:gs pos="100000">
                <a:srgbClr val="002060"/>
              </a:gs>
            </a:gsLst>
            <a:lin ang="5400000" scaled="1"/>
          </a:gradFill>
          <a:ln>
            <a:solidFill>
              <a:srgbClr val="FF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>
              <a:buAutoNum type="arabicPeriod"/>
            </a:pPr>
            <a:r>
              <a:rPr lang="en-US" sz="2800" dirty="0" smtClean="0">
                <a:solidFill>
                  <a:schemeClr val="tx1"/>
                </a:solidFill>
              </a:rPr>
              <a:t>My sister is singing.</a:t>
            </a:r>
          </a:p>
          <a:p>
            <a:pPr marL="514350" indent="-514350" algn="ctr">
              <a:buAutoNum type="arabicPeriod"/>
            </a:pP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en-US" sz="2800" dirty="0" smtClean="0">
                <a:solidFill>
                  <a:schemeClr val="tx1"/>
                </a:solidFill>
              </a:rPr>
              <a:t>Are his dogs jumping?</a:t>
            </a:r>
          </a:p>
          <a:p>
            <a:pPr marL="514350" indent="-514350" algn="ctr">
              <a:buAutoNum type="arabicPeriod"/>
            </a:pP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en-US" sz="2800" dirty="0" smtClean="0">
                <a:solidFill>
                  <a:schemeClr val="tx1"/>
                </a:solidFill>
              </a:rPr>
              <a:t>We are not playing football.</a:t>
            </a:r>
          </a:p>
          <a:p>
            <a:pPr marL="514350" indent="-514350" algn="ctr">
              <a:buAutoNum type="arabicPeriod"/>
            </a:pP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en-US" sz="2800" dirty="0" smtClean="0">
                <a:solidFill>
                  <a:schemeClr val="tx1"/>
                </a:solidFill>
              </a:rPr>
              <a:t>Is her house running?</a:t>
            </a:r>
          </a:p>
          <a:p>
            <a:pPr marL="514350" indent="-514350" algn="ctr">
              <a:buAutoNum type="arabicPeriod"/>
            </a:pPr>
            <a:r>
              <a:rPr lang="ru-RU" sz="2800" dirty="0">
                <a:solidFill>
                  <a:schemeClr val="tx1"/>
                </a:solidFill>
              </a:rPr>
              <a:t> </a:t>
            </a:r>
            <a:endParaRPr lang="en-US" sz="2800" dirty="0" smtClean="0">
              <a:solidFill>
                <a:schemeClr val="tx1"/>
              </a:solidFill>
            </a:endParaRPr>
          </a:p>
          <a:p>
            <a:pPr marL="514350" indent="-514350" algn="ctr">
              <a:buAutoNum type="arabicPeriod"/>
            </a:pPr>
            <a:r>
              <a:rPr lang="ru-RU" sz="2800" dirty="0">
                <a:solidFill>
                  <a:schemeClr val="tx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108257661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84644" y="245660"/>
            <a:ext cx="48417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Составь из слов предложения.</a:t>
            </a:r>
            <a:endParaRPr lang="ru-RU" sz="2800" dirty="0"/>
          </a:p>
        </p:txBody>
      </p:sp>
      <p:sp>
        <p:nvSpPr>
          <p:cNvPr id="5" name="Загнутый угол 4"/>
          <p:cNvSpPr/>
          <p:nvPr/>
        </p:nvSpPr>
        <p:spPr>
          <a:xfrm>
            <a:off x="272955" y="1883392"/>
            <a:ext cx="5281683" cy="3766782"/>
          </a:xfrm>
          <a:prstGeom prst="foldedCorner">
            <a:avLst/>
          </a:prstGeom>
          <a:gradFill>
            <a:gsLst>
              <a:gs pos="0">
                <a:schemeClr val="accent4">
                  <a:lumMod val="60000"/>
                  <a:lumOff val="40000"/>
                </a:schemeClr>
              </a:gs>
              <a:gs pos="74000">
                <a:srgbClr val="FF99FF"/>
              </a:gs>
              <a:gs pos="83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solidFill>
              <a:srgbClr val="FF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>
              <a:buAutoNum type="arabicPeriod"/>
            </a:pPr>
            <a:r>
              <a:rPr lang="en-US" sz="2800" dirty="0" smtClean="0">
                <a:solidFill>
                  <a:schemeClr val="tx1"/>
                </a:solidFill>
              </a:rPr>
              <a:t>is/my/singing/sister.</a:t>
            </a:r>
          </a:p>
          <a:p>
            <a:pPr marL="514350" indent="-514350" algn="ctr">
              <a:buAutoNum type="arabicPeriod"/>
            </a:pPr>
            <a:r>
              <a:rPr lang="en-US" sz="2800" dirty="0" smtClean="0">
                <a:solidFill>
                  <a:schemeClr val="tx1"/>
                </a:solidFill>
              </a:rPr>
              <a:t>dogs/his/jumping/are?</a:t>
            </a:r>
          </a:p>
          <a:p>
            <a:pPr marL="514350" indent="-514350" algn="ctr">
              <a:buAutoNum type="arabicPeriod"/>
            </a:pPr>
            <a:r>
              <a:rPr lang="en-US" sz="2800" dirty="0">
                <a:solidFill>
                  <a:schemeClr val="tx1"/>
                </a:solidFill>
              </a:rPr>
              <a:t>n</a:t>
            </a:r>
            <a:r>
              <a:rPr lang="en-US" sz="2800" dirty="0" smtClean="0">
                <a:solidFill>
                  <a:schemeClr val="tx1"/>
                </a:solidFill>
              </a:rPr>
              <a:t>ot/football/we/playing/are.</a:t>
            </a:r>
          </a:p>
          <a:p>
            <a:pPr marL="514350" indent="-514350" algn="ctr">
              <a:buAutoNum type="arabicPeriod"/>
            </a:pPr>
            <a:r>
              <a:rPr lang="en-US" sz="2800" dirty="0" smtClean="0">
                <a:solidFill>
                  <a:schemeClr val="tx1"/>
                </a:solidFill>
              </a:rPr>
              <a:t>running/horse/is/her?</a:t>
            </a:r>
          </a:p>
          <a:p>
            <a:pPr marL="514350" indent="-514350" algn="ctr">
              <a:buAutoNum type="arabicPeriod"/>
            </a:pPr>
            <a:r>
              <a:rPr lang="en-US" sz="2800" dirty="0">
                <a:solidFill>
                  <a:schemeClr val="tx1"/>
                </a:solidFill>
              </a:rPr>
              <a:t>b</a:t>
            </a:r>
            <a:r>
              <a:rPr lang="en-US" sz="2800" dirty="0" smtClean="0">
                <a:solidFill>
                  <a:schemeClr val="tx1"/>
                </a:solidFill>
              </a:rPr>
              <a:t>lue/are/flying/birds.</a:t>
            </a:r>
          </a:p>
          <a:p>
            <a:pPr marL="514350" indent="-514350" algn="ctr">
              <a:buAutoNum type="arabicPeriod"/>
            </a:pPr>
            <a:r>
              <a:rPr lang="en-US" sz="2800" dirty="0">
                <a:solidFill>
                  <a:schemeClr val="tx1"/>
                </a:solidFill>
              </a:rPr>
              <a:t>d</a:t>
            </a:r>
            <a:r>
              <a:rPr lang="en-US" sz="2800" dirty="0" smtClean="0">
                <a:solidFill>
                  <a:schemeClr val="tx1"/>
                </a:solidFill>
              </a:rPr>
              <a:t>ancing/your/are/cats/not.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6" name="Загнутый угол 5"/>
          <p:cNvSpPr/>
          <p:nvPr/>
        </p:nvSpPr>
        <p:spPr>
          <a:xfrm>
            <a:off x="6075528" y="1883392"/>
            <a:ext cx="5281683" cy="3766782"/>
          </a:xfrm>
          <a:prstGeom prst="foldedCorner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74000">
                <a:schemeClr val="accent5">
                  <a:lumMod val="60000"/>
                  <a:lumOff val="40000"/>
                </a:schemeClr>
              </a:gs>
              <a:gs pos="83000">
                <a:srgbClr val="66FFFF"/>
              </a:gs>
              <a:gs pos="100000">
                <a:srgbClr val="002060"/>
              </a:gs>
            </a:gsLst>
            <a:lin ang="5400000" scaled="1"/>
          </a:gradFill>
          <a:ln>
            <a:solidFill>
              <a:srgbClr val="FF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>
              <a:buAutoNum type="arabicPeriod"/>
            </a:pPr>
            <a:r>
              <a:rPr lang="en-US" sz="2800" dirty="0" smtClean="0">
                <a:solidFill>
                  <a:schemeClr val="tx1"/>
                </a:solidFill>
              </a:rPr>
              <a:t>My sister is singing.</a:t>
            </a:r>
          </a:p>
          <a:p>
            <a:pPr marL="514350" indent="-514350" algn="ctr">
              <a:buAutoNum type="arabicPeriod"/>
            </a:pP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en-US" sz="2800" dirty="0" smtClean="0">
                <a:solidFill>
                  <a:schemeClr val="tx1"/>
                </a:solidFill>
              </a:rPr>
              <a:t>Are his dogs jumping?</a:t>
            </a:r>
          </a:p>
          <a:p>
            <a:pPr marL="514350" indent="-514350" algn="ctr">
              <a:buAutoNum type="arabicPeriod"/>
            </a:pP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en-US" sz="2800" dirty="0" smtClean="0">
                <a:solidFill>
                  <a:schemeClr val="tx1"/>
                </a:solidFill>
              </a:rPr>
              <a:t>We are not playing football.</a:t>
            </a:r>
          </a:p>
          <a:p>
            <a:pPr marL="514350" indent="-514350" algn="ctr">
              <a:buAutoNum type="arabicPeriod"/>
            </a:pP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en-US" sz="2800" dirty="0" smtClean="0">
                <a:solidFill>
                  <a:schemeClr val="tx1"/>
                </a:solidFill>
              </a:rPr>
              <a:t>Is her house running?</a:t>
            </a:r>
          </a:p>
          <a:p>
            <a:pPr marL="514350" indent="-514350" algn="ctr">
              <a:buAutoNum type="arabicPeriod"/>
            </a:pP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en-US" sz="2800" dirty="0" smtClean="0">
                <a:solidFill>
                  <a:schemeClr val="tx1"/>
                </a:solidFill>
              </a:rPr>
              <a:t>Blue birds are flying.</a:t>
            </a:r>
          </a:p>
          <a:p>
            <a:pPr marL="514350" indent="-514350" algn="ctr">
              <a:buAutoNum type="arabicPeriod"/>
            </a:pPr>
            <a:r>
              <a:rPr lang="ru-RU" sz="2800" dirty="0">
                <a:solidFill>
                  <a:schemeClr val="tx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31721843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84644" y="245660"/>
            <a:ext cx="48417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Составь из слов предложения.</a:t>
            </a:r>
            <a:endParaRPr lang="ru-RU" sz="2800" dirty="0"/>
          </a:p>
        </p:txBody>
      </p:sp>
      <p:sp>
        <p:nvSpPr>
          <p:cNvPr id="5" name="Загнутый угол 4"/>
          <p:cNvSpPr/>
          <p:nvPr/>
        </p:nvSpPr>
        <p:spPr>
          <a:xfrm>
            <a:off x="272955" y="1883392"/>
            <a:ext cx="5281683" cy="3766782"/>
          </a:xfrm>
          <a:prstGeom prst="foldedCorner">
            <a:avLst/>
          </a:prstGeom>
          <a:gradFill>
            <a:gsLst>
              <a:gs pos="0">
                <a:schemeClr val="accent4">
                  <a:lumMod val="60000"/>
                  <a:lumOff val="40000"/>
                </a:schemeClr>
              </a:gs>
              <a:gs pos="74000">
                <a:srgbClr val="FF99FF"/>
              </a:gs>
              <a:gs pos="83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solidFill>
              <a:srgbClr val="FF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>
              <a:buAutoNum type="arabicPeriod"/>
            </a:pPr>
            <a:r>
              <a:rPr lang="en-US" sz="2800" dirty="0" smtClean="0">
                <a:solidFill>
                  <a:schemeClr val="tx1"/>
                </a:solidFill>
              </a:rPr>
              <a:t>is/my/singing/sister.</a:t>
            </a:r>
          </a:p>
          <a:p>
            <a:pPr marL="514350" indent="-514350" algn="ctr">
              <a:buAutoNum type="arabicPeriod"/>
            </a:pPr>
            <a:r>
              <a:rPr lang="en-US" sz="2800" dirty="0" smtClean="0">
                <a:solidFill>
                  <a:schemeClr val="tx1"/>
                </a:solidFill>
              </a:rPr>
              <a:t>dogs/his/jumping/are?</a:t>
            </a:r>
          </a:p>
          <a:p>
            <a:pPr marL="514350" indent="-514350" algn="ctr">
              <a:buAutoNum type="arabicPeriod"/>
            </a:pPr>
            <a:r>
              <a:rPr lang="en-US" sz="2800" dirty="0">
                <a:solidFill>
                  <a:schemeClr val="tx1"/>
                </a:solidFill>
              </a:rPr>
              <a:t>n</a:t>
            </a:r>
            <a:r>
              <a:rPr lang="en-US" sz="2800" dirty="0" smtClean="0">
                <a:solidFill>
                  <a:schemeClr val="tx1"/>
                </a:solidFill>
              </a:rPr>
              <a:t>ot/football/we/playing/are.</a:t>
            </a:r>
          </a:p>
          <a:p>
            <a:pPr marL="514350" indent="-514350" algn="ctr">
              <a:buAutoNum type="arabicPeriod"/>
            </a:pPr>
            <a:r>
              <a:rPr lang="en-US" sz="2800" dirty="0" smtClean="0">
                <a:solidFill>
                  <a:schemeClr val="tx1"/>
                </a:solidFill>
              </a:rPr>
              <a:t>running/horse/is/her?</a:t>
            </a:r>
          </a:p>
          <a:p>
            <a:pPr marL="514350" indent="-514350" algn="ctr">
              <a:buAutoNum type="arabicPeriod"/>
            </a:pPr>
            <a:r>
              <a:rPr lang="en-US" sz="2800" dirty="0">
                <a:solidFill>
                  <a:schemeClr val="tx1"/>
                </a:solidFill>
              </a:rPr>
              <a:t>b</a:t>
            </a:r>
            <a:r>
              <a:rPr lang="en-US" sz="2800" dirty="0" smtClean="0">
                <a:solidFill>
                  <a:schemeClr val="tx1"/>
                </a:solidFill>
              </a:rPr>
              <a:t>lue/are/flying/birds.</a:t>
            </a:r>
          </a:p>
          <a:p>
            <a:pPr marL="514350" indent="-514350" algn="ctr">
              <a:buAutoNum type="arabicPeriod"/>
            </a:pPr>
            <a:r>
              <a:rPr lang="en-US" sz="2800" dirty="0">
                <a:solidFill>
                  <a:schemeClr val="tx1"/>
                </a:solidFill>
              </a:rPr>
              <a:t>d</a:t>
            </a:r>
            <a:r>
              <a:rPr lang="en-US" sz="2800" dirty="0" smtClean="0">
                <a:solidFill>
                  <a:schemeClr val="tx1"/>
                </a:solidFill>
              </a:rPr>
              <a:t>ancing/your/are/cats/not.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6" name="Загнутый угол 5"/>
          <p:cNvSpPr/>
          <p:nvPr/>
        </p:nvSpPr>
        <p:spPr>
          <a:xfrm>
            <a:off x="6075528" y="1883392"/>
            <a:ext cx="5281683" cy="3766782"/>
          </a:xfrm>
          <a:prstGeom prst="foldedCorner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74000">
                <a:schemeClr val="accent5">
                  <a:lumMod val="60000"/>
                  <a:lumOff val="40000"/>
                </a:schemeClr>
              </a:gs>
              <a:gs pos="83000">
                <a:srgbClr val="66FFFF"/>
              </a:gs>
              <a:gs pos="100000">
                <a:srgbClr val="002060"/>
              </a:gs>
            </a:gsLst>
            <a:lin ang="5400000" scaled="1"/>
          </a:gradFill>
          <a:ln>
            <a:solidFill>
              <a:srgbClr val="FF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>
              <a:buAutoNum type="arabicPeriod"/>
            </a:pPr>
            <a:r>
              <a:rPr lang="en-US" sz="2800" dirty="0" smtClean="0">
                <a:solidFill>
                  <a:schemeClr val="tx1"/>
                </a:solidFill>
              </a:rPr>
              <a:t>My sister is singing.</a:t>
            </a:r>
          </a:p>
          <a:p>
            <a:pPr marL="514350" indent="-514350" algn="ctr">
              <a:buAutoNum type="arabicPeriod"/>
            </a:pP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en-US" sz="2800" dirty="0" smtClean="0">
                <a:solidFill>
                  <a:schemeClr val="tx1"/>
                </a:solidFill>
              </a:rPr>
              <a:t>Are his dogs jumping?</a:t>
            </a:r>
          </a:p>
          <a:p>
            <a:pPr marL="514350" indent="-514350" algn="ctr">
              <a:buAutoNum type="arabicPeriod"/>
            </a:pP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en-US" sz="2800" dirty="0" smtClean="0">
                <a:solidFill>
                  <a:schemeClr val="tx1"/>
                </a:solidFill>
              </a:rPr>
              <a:t>We are not playing football.</a:t>
            </a:r>
          </a:p>
          <a:p>
            <a:pPr marL="514350" indent="-514350" algn="ctr">
              <a:buAutoNum type="arabicPeriod"/>
            </a:pP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en-US" sz="2800" dirty="0" smtClean="0">
                <a:solidFill>
                  <a:schemeClr val="tx1"/>
                </a:solidFill>
              </a:rPr>
              <a:t>Is her house running?</a:t>
            </a:r>
          </a:p>
          <a:p>
            <a:pPr marL="514350" indent="-514350" algn="ctr">
              <a:buAutoNum type="arabicPeriod"/>
            </a:pP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en-US" sz="2800" dirty="0" smtClean="0">
                <a:solidFill>
                  <a:schemeClr val="tx1"/>
                </a:solidFill>
              </a:rPr>
              <a:t>Blue birds are flying.</a:t>
            </a:r>
          </a:p>
          <a:p>
            <a:pPr marL="514350" indent="-514350" algn="ctr">
              <a:buAutoNum type="arabicPeriod"/>
            </a:pP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en-US" sz="2800" dirty="0" smtClean="0">
                <a:solidFill>
                  <a:schemeClr val="tx1"/>
                </a:solidFill>
              </a:rPr>
              <a:t>Your cats are not dancing.</a:t>
            </a:r>
            <a:endParaRPr lang="ru-RU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9829998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02758" y="218365"/>
            <a:ext cx="48703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Переведи на английский язык.</a:t>
            </a:r>
            <a:endParaRPr lang="ru-RU" sz="2800" dirty="0"/>
          </a:p>
        </p:txBody>
      </p:sp>
      <p:sp>
        <p:nvSpPr>
          <p:cNvPr id="5" name="Волна 4"/>
          <p:cNvSpPr/>
          <p:nvPr/>
        </p:nvSpPr>
        <p:spPr>
          <a:xfrm>
            <a:off x="191068" y="741585"/>
            <a:ext cx="4872251" cy="914400"/>
          </a:xfrm>
          <a:prstGeom prst="wave">
            <a:avLst/>
          </a:prstGeom>
          <a:blipFill dpi="0" rotWithShape="1">
            <a:blip r:embed="rId2" cstate="print">
              <a:alphaModFix amt="80000"/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Его кошка сейчас </a:t>
            </a:r>
            <a:r>
              <a:rPr lang="ru-RU" sz="2400" dirty="0" err="1" smtClean="0">
                <a:solidFill>
                  <a:schemeClr val="tx1"/>
                </a:solidFill>
              </a:rPr>
              <a:t>лазиет</a:t>
            </a:r>
            <a:r>
              <a:rPr lang="ru-RU" sz="2400" dirty="0" smtClean="0">
                <a:solidFill>
                  <a:schemeClr val="tx1"/>
                </a:solidFill>
              </a:rPr>
              <a:t>.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6" name="Волна 5"/>
          <p:cNvSpPr/>
          <p:nvPr/>
        </p:nvSpPr>
        <p:spPr>
          <a:xfrm>
            <a:off x="191067" y="1655985"/>
            <a:ext cx="4872251" cy="914400"/>
          </a:xfrm>
          <a:prstGeom prst="wave">
            <a:avLst/>
          </a:prstGeom>
          <a:blipFill dpi="0" rotWithShape="1">
            <a:blip r:embed="rId2" cstate="print">
              <a:alphaModFix amt="80000"/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Они сейчас не плавают.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7" name="Волна 6"/>
          <p:cNvSpPr/>
          <p:nvPr/>
        </p:nvSpPr>
        <p:spPr>
          <a:xfrm>
            <a:off x="191067" y="2570385"/>
            <a:ext cx="4872251" cy="914400"/>
          </a:xfrm>
          <a:prstGeom prst="wave">
            <a:avLst/>
          </a:prstGeom>
          <a:blipFill dpi="0" rotWithShape="1">
            <a:blip r:embed="rId2" cstate="print">
              <a:alphaModFix amt="80000"/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Вы сейчас бегаете?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8" name="Волна 7"/>
          <p:cNvSpPr/>
          <p:nvPr/>
        </p:nvSpPr>
        <p:spPr>
          <a:xfrm>
            <a:off x="191067" y="3484785"/>
            <a:ext cx="4872251" cy="914400"/>
          </a:xfrm>
          <a:prstGeom prst="wave">
            <a:avLst/>
          </a:prstGeom>
          <a:blipFill dpi="0" rotWithShape="1">
            <a:blip r:embed="rId2" cstate="print">
              <a:alphaModFix amt="80000"/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Мы сейчас пьём </a:t>
            </a:r>
            <a:r>
              <a:rPr lang="en-US" sz="2400" dirty="0" smtClean="0">
                <a:solidFill>
                  <a:schemeClr val="tx1"/>
                </a:solidFill>
              </a:rPr>
              <a:t>(drink)</a:t>
            </a:r>
            <a:r>
              <a:rPr lang="ru-RU" sz="2400" dirty="0" smtClean="0">
                <a:solidFill>
                  <a:schemeClr val="tx1"/>
                </a:solidFill>
              </a:rPr>
              <a:t> молоко.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9" name="Волна 8"/>
          <p:cNvSpPr/>
          <p:nvPr/>
        </p:nvSpPr>
        <p:spPr>
          <a:xfrm>
            <a:off x="191066" y="4399185"/>
            <a:ext cx="4872251" cy="914400"/>
          </a:xfrm>
          <a:prstGeom prst="wave">
            <a:avLst/>
          </a:prstGeom>
          <a:blipFill dpi="0" rotWithShape="1">
            <a:blip r:embed="rId2" cstate="print">
              <a:alphaModFix amt="80000"/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Её тётя сейчас не поёт.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10" name="Волна 9"/>
          <p:cNvSpPr/>
          <p:nvPr/>
        </p:nvSpPr>
        <p:spPr>
          <a:xfrm>
            <a:off x="191066" y="5313585"/>
            <a:ext cx="4872251" cy="914400"/>
          </a:xfrm>
          <a:prstGeom prst="wave">
            <a:avLst/>
          </a:prstGeom>
          <a:blipFill dpi="0" rotWithShape="1">
            <a:blip r:embed="rId2" cstate="print">
              <a:alphaModFix amt="80000"/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Обезьяны сейчас качаются?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8653807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02758" y="218365"/>
            <a:ext cx="48703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Переведи на английский язык.</a:t>
            </a:r>
            <a:endParaRPr lang="ru-RU" sz="2800" dirty="0"/>
          </a:p>
        </p:txBody>
      </p:sp>
      <p:sp>
        <p:nvSpPr>
          <p:cNvPr id="5" name="Волна 4"/>
          <p:cNvSpPr/>
          <p:nvPr/>
        </p:nvSpPr>
        <p:spPr>
          <a:xfrm>
            <a:off x="191068" y="741585"/>
            <a:ext cx="4872251" cy="914400"/>
          </a:xfrm>
          <a:prstGeom prst="wave">
            <a:avLst/>
          </a:prstGeom>
          <a:blipFill dpi="0" rotWithShape="1">
            <a:blip r:embed="rId2" cstate="print">
              <a:alphaModFix amt="80000"/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Его кошка сейчас </a:t>
            </a:r>
            <a:r>
              <a:rPr lang="ru-RU" sz="2400" dirty="0" err="1" smtClean="0">
                <a:solidFill>
                  <a:schemeClr val="tx1"/>
                </a:solidFill>
              </a:rPr>
              <a:t>лазиет</a:t>
            </a:r>
            <a:r>
              <a:rPr lang="ru-RU" sz="2400" dirty="0" smtClean="0">
                <a:solidFill>
                  <a:schemeClr val="tx1"/>
                </a:solidFill>
              </a:rPr>
              <a:t>.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6" name="Волна 5"/>
          <p:cNvSpPr/>
          <p:nvPr/>
        </p:nvSpPr>
        <p:spPr>
          <a:xfrm>
            <a:off x="191067" y="1655985"/>
            <a:ext cx="4872251" cy="914400"/>
          </a:xfrm>
          <a:prstGeom prst="wave">
            <a:avLst/>
          </a:prstGeom>
          <a:blipFill dpi="0" rotWithShape="1">
            <a:blip r:embed="rId2" cstate="print">
              <a:alphaModFix amt="80000"/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Они сейчас не плавают.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7" name="Волна 6"/>
          <p:cNvSpPr/>
          <p:nvPr/>
        </p:nvSpPr>
        <p:spPr>
          <a:xfrm>
            <a:off x="191067" y="2570385"/>
            <a:ext cx="4872251" cy="914400"/>
          </a:xfrm>
          <a:prstGeom prst="wave">
            <a:avLst/>
          </a:prstGeom>
          <a:blipFill dpi="0" rotWithShape="1">
            <a:blip r:embed="rId2" cstate="print">
              <a:alphaModFix amt="80000"/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Вы сейчас бегаете?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8" name="Волна 7"/>
          <p:cNvSpPr/>
          <p:nvPr/>
        </p:nvSpPr>
        <p:spPr>
          <a:xfrm>
            <a:off x="191067" y="3484785"/>
            <a:ext cx="4872251" cy="914400"/>
          </a:xfrm>
          <a:prstGeom prst="wave">
            <a:avLst/>
          </a:prstGeom>
          <a:blipFill dpi="0" rotWithShape="1">
            <a:blip r:embed="rId2" cstate="print">
              <a:alphaModFix amt="80000"/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Мы сейчас пьём </a:t>
            </a:r>
            <a:r>
              <a:rPr lang="en-US" sz="2400" dirty="0" smtClean="0">
                <a:solidFill>
                  <a:schemeClr val="tx1"/>
                </a:solidFill>
              </a:rPr>
              <a:t>(drink)</a:t>
            </a:r>
            <a:r>
              <a:rPr lang="ru-RU" sz="2400" dirty="0" smtClean="0">
                <a:solidFill>
                  <a:schemeClr val="tx1"/>
                </a:solidFill>
              </a:rPr>
              <a:t> молоко.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9" name="Волна 8"/>
          <p:cNvSpPr/>
          <p:nvPr/>
        </p:nvSpPr>
        <p:spPr>
          <a:xfrm>
            <a:off x="191066" y="4399185"/>
            <a:ext cx="4872251" cy="914400"/>
          </a:xfrm>
          <a:prstGeom prst="wave">
            <a:avLst/>
          </a:prstGeom>
          <a:blipFill dpi="0" rotWithShape="1">
            <a:blip r:embed="rId2" cstate="print">
              <a:alphaModFix amt="80000"/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Её тётя сейчас не поёт.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10" name="Волна 9"/>
          <p:cNvSpPr/>
          <p:nvPr/>
        </p:nvSpPr>
        <p:spPr>
          <a:xfrm>
            <a:off x="191066" y="5313585"/>
            <a:ext cx="4872251" cy="914400"/>
          </a:xfrm>
          <a:prstGeom prst="wave">
            <a:avLst/>
          </a:prstGeom>
          <a:blipFill dpi="0" rotWithShape="1">
            <a:blip r:embed="rId2" cstate="print">
              <a:alphaModFix amt="80000"/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Обезьяны сейчас качаются?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11" name="Волна 10"/>
          <p:cNvSpPr/>
          <p:nvPr/>
        </p:nvSpPr>
        <p:spPr>
          <a:xfrm>
            <a:off x="7208291" y="741585"/>
            <a:ext cx="4872251" cy="914400"/>
          </a:xfrm>
          <a:prstGeom prst="wave">
            <a:avLst/>
          </a:prstGeom>
          <a:gradFill>
            <a:gsLst>
              <a:gs pos="0">
                <a:srgbClr val="FFCCFF"/>
              </a:gs>
              <a:gs pos="74000">
                <a:srgbClr val="FF7C80"/>
              </a:gs>
              <a:gs pos="83000">
                <a:srgbClr val="FF0000"/>
              </a:gs>
              <a:gs pos="100000">
                <a:srgbClr val="002060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His cat is climbing</a:t>
            </a:r>
            <a:r>
              <a:rPr lang="ru-RU" sz="2400" dirty="0" smtClean="0">
                <a:solidFill>
                  <a:schemeClr val="tx1"/>
                </a:solidFill>
              </a:rPr>
              <a:t>.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12" name="Волна 11"/>
          <p:cNvSpPr/>
          <p:nvPr/>
        </p:nvSpPr>
        <p:spPr>
          <a:xfrm>
            <a:off x="7208290" y="1655985"/>
            <a:ext cx="4872251" cy="914400"/>
          </a:xfrm>
          <a:prstGeom prst="wave">
            <a:avLst/>
          </a:prstGeom>
          <a:gradFill>
            <a:gsLst>
              <a:gs pos="0">
                <a:srgbClr val="FFCCFF"/>
              </a:gs>
              <a:gs pos="74000">
                <a:srgbClr val="FF7C80"/>
              </a:gs>
              <a:gs pos="83000">
                <a:srgbClr val="FF0000"/>
              </a:gs>
              <a:gs pos="100000">
                <a:srgbClr val="002060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13" name="Волна 12"/>
          <p:cNvSpPr/>
          <p:nvPr/>
        </p:nvSpPr>
        <p:spPr>
          <a:xfrm>
            <a:off x="7208290" y="2570385"/>
            <a:ext cx="4872251" cy="914400"/>
          </a:xfrm>
          <a:prstGeom prst="wave">
            <a:avLst/>
          </a:prstGeom>
          <a:gradFill>
            <a:gsLst>
              <a:gs pos="0">
                <a:srgbClr val="FFCCFF"/>
              </a:gs>
              <a:gs pos="74000">
                <a:srgbClr val="FF7C80"/>
              </a:gs>
              <a:gs pos="83000">
                <a:srgbClr val="FF0000"/>
              </a:gs>
              <a:gs pos="100000">
                <a:srgbClr val="002060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14" name="Волна 13"/>
          <p:cNvSpPr/>
          <p:nvPr/>
        </p:nvSpPr>
        <p:spPr>
          <a:xfrm>
            <a:off x="7208290" y="3484785"/>
            <a:ext cx="4872251" cy="914400"/>
          </a:xfrm>
          <a:prstGeom prst="wave">
            <a:avLst/>
          </a:prstGeom>
          <a:gradFill>
            <a:gsLst>
              <a:gs pos="0">
                <a:srgbClr val="FFCCFF"/>
              </a:gs>
              <a:gs pos="74000">
                <a:srgbClr val="FF7C80"/>
              </a:gs>
              <a:gs pos="83000">
                <a:srgbClr val="FF0000"/>
              </a:gs>
              <a:gs pos="100000">
                <a:srgbClr val="002060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15" name="Волна 14"/>
          <p:cNvSpPr/>
          <p:nvPr/>
        </p:nvSpPr>
        <p:spPr>
          <a:xfrm>
            <a:off x="7208289" y="4399185"/>
            <a:ext cx="4872251" cy="914400"/>
          </a:xfrm>
          <a:prstGeom prst="wave">
            <a:avLst/>
          </a:prstGeom>
          <a:gradFill>
            <a:gsLst>
              <a:gs pos="0">
                <a:srgbClr val="FFCCFF"/>
              </a:gs>
              <a:gs pos="74000">
                <a:srgbClr val="FF7C80"/>
              </a:gs>
              <a:gs pos="83000">
                <a:srgbClr val="FF0000"/>
              </a:gs>
              <a:gs pos="100000">
                <a:srgbClr val="002060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16" name="Волна 15"/>
          <p:cNvSpPr/>
          <p:nvPr/>
        </p:nvSpPr>
        <p:spPr>
          <a:xfrm>
            <a:off x="7208289" y="5313585"/>
            <a:ext cx="4872251" cy="914400"/>
          </a:xfrm>
          <a:prstGeom prst="wave">
            <a:avLst/>
          </a:prstGeom>
          <a:gradFill>
            <a:gsLst>
              <a:gs pos="0">
                <a:srgbClr val="FFCCFF"/>
              </a:gs>
              <a:gs pos="74000">
                <a:srgbClr val="FF7C80"/>
              </a:gs>
              <a:gs pos="83000">
                <a:srgbClr val="FF0000"/>
              </a:gs>
              <a:gs pos="100000">
                <a:srgbClr val="002060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836560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02758" y="218365"/>
            <a:ext cx="48703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Переведи на английский язык.</a:t>
            </a:r>
            <a:endParaRPr lang="ru-RU" sz="2800" dirty="0"/>
          </a:p>
        </p:txBody>
      </p:sp>
      <p:sp>
        <p:nvSpPr>
          <p:cNvPr id="5" name="Волна 4"/>
          <p:cNvSpPr/>
          <p:nvPr/>
        </p:nvSpPr>
        <p:spPr>
          <a:xfrm>
            <a:off x="191068" y="741585"/>
            <a:ext cx="4872251" cy="914400"/>
          </a:xfrm>
          <a:prstGeom prst="wave">
            <a:avLst/>
          </a:prstGeom>
          <a:blipFill dpi="0" rotWithShape="1">
            <a:blip r:embed="rId2" cstate="print">
              <a:alphaModFix amt="80000"/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Его кошка сейчас </a:t>
            </a:r>
            <a:r>
              <a:rPr lang="ru-RU" sz="2400" dirty="0" err="1" smtClean="0">
                <a:solidFill>
                  <a:schemeClr val="tx1"/>
                </a:solidFill>
              </a:rPr>
              <a:t>лазиет</a:t>
            </a:r>
            <a:r>
              <a:rPr lang="ru-RU" sz="2400" dirty="0" smtClean="0">
                <a:solidFill>
                  <a:schemeClr val="tx1"/>
                </a:solidFill>
              </a:rPr>
              <a:t>.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6" name="Волна 5"/>
          <p:cNvSpPr/>
          <p:nvPr/>
        </p:nvSpPr>
        <p:spPr>
          <a:xfrm>
            <a:off x="191067" y="1655985"/>
            <a:ext cx="4872251" cy="914400"/>
          </a:xfrm>
          <a:prstGeom prst="wave">
            <a:avLst/>
          </a:prstGeom>
          <a:blipFill dpi="0" rotWithShape="1">
            <a:blip r:embed="rId2" cstate="print">
              <a:alphaModFix amt="80000"/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Они сейчас не плавают.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7" name="Волна 6"/>
          <p:cNvSpPr/>
          <p:nvPr/>
        </p:nvSpPr>
        <p:spPr>
          <a:xfrm>
            <a:off x="191067" y="2570385"/>
            <a:ext cx="4872251" cy="914400"/>
          </a:xfrm>
          <a:prstGeom prst="wave">
            <a:avLst/>
          </a:prstGeom>
          <a:blipFill dpi="0" rotWithShape="1">
            <a:blip r:embed="rId2" cstate="print">
              <a:alphaModFix amt="80000"/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Вы сейчас бегаете?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8" name="Волна 7"/>
          <p:cNvSpPr/>
          <p:nvPr/>
        </p:nvSpPr>
        <p:spPr>
          <a:xfrm>
            <a:off x="191067" y="3484785"/>
            <a:ext cx="4872251" cy="914400"/>
          </a:xfrm>
          <a:prstGeom prst="wave">
            <a:avLst/>
          </a:prstGeom>
          <a:blipFill dpi="0" rotWithShape="1">
            <a:blip r:embed="rId2" cstate="print">
              <a:alphaModFix amt="80000"/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Мы сейчас пьём </a:t>
            </a:r>
            <a:r>
              <a:rPr lang="en-US" sz="2400" dirty="0" smtClean="0">
                <a:solidFill>
                  <a:schemeClr val="tx1"/>
                </a:solidFill>
              </a:rPr>
              <a:t>(drink)</a:t>
            </a:r>
            <a:r>
              <a:rPr lang="ru-RU" sz="2400" dirty="0" smtClean="0">
                <a:solidFill>
                  <a:schemeClr val="tx1"/>
                </a:solidFill>
              </a:rPr>
              <a:t> молоко.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9" name="Волна 8"/>
          <p:cNvSpPr/>
          <p:nvPr/>
        </p:nvSpPr>
        <p:spPr>
          <a:xfrm>
            <a:off x="191066" y="4399185"/>
            <a:ext cx="4872251" cy="914400"/>
          </a:xfrm>
          <a:prstGeom prst="wave">
            <a:avLst/>
          </a:prstGeom>
          <a:blipFill dpi="0" rotWithShape="1">
            <a:blip r:embed="rId2" cstate="print">
              <a:alphaModFix amt="80000"/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Её тётя сейчас не поёт.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10" name="Волна 9"/>
          <p:cNvSpPr/>
          <p:nvPr/>
        </p:nvSpPr>
        <p:spPr>
          <a:xfrm>
            <a:off x="191066" y="5313585"/>
            <a:ext cx="4872251" cy="914400"/>
          </a:xfrm>
          <a:prstGeom prst="wave">
            <a:avLst/>
          </a:prstGeom>
          <a:blipFill dpi="0" rotWithShape="1">
            <a:blip r:embed="rId2" cstate="print">
              <a:alphaModFix amt="80000"/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Обезьяны сейчас качаются?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11" name="Волна 10"/>
          <p:cNvSpPr/>
          <p:nvPr/>
        </p:nvSpPr>
        <p:spPr>
          <a:xfrm>
            <a:off x="7208291" y="741585"/>
            <a:ext cx="4872251" cy="914400"/>
          </a:xfrm>
          <a:prstGeom prst="wave">
            <a:avLst/>
          </a:prstGeom>
          <a:gradFill>
            <a:gsLst>
              <a:gs pos="0">
                <a:srgbClr val="FFCCFF"/>
              </a:gs>
              <a:gs pos="74000">
                <a:srgbClr val="FF7C80"/>
              </a:gs>
              <a:gs pos="83000">
                <a:srgbClr val="FF0000"/>
              </a:gs>
              <a:gs pos="100000">
                <a:srgbClr val="002060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His cat is climbing</a:t>
            </a:r>
            <a:r>
              <a:rPr lang="ru-RU" sz="2400" dirty="0" smtClean="0">
                <a:solidFill>
                  <a:schemeClr val="tx1"/>
                </a:solidFill>
              </a:rPr>
              <a:t>.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12" name="Волна 11"/>
          <p:cNvSpPr/>
          <p:nvPr/>
        </p:nvSpPr>
        <p:spPr>
          <a:xfrm>
            <a:off x="7208290" y="1655985"/>
            <a:ext cx="4872251" cy="914400"/>
          </a:xfrm>
          <a:prstGeom prst="wave">
            <a:avLst/>
          </a:prstGeom>
          <a:gradFill>
            <a:gsLst>
              <a:gs pos="0">
                <a:srgbClr val="FFCCFF"/>
              </a:gs>
              <a:gs pos="74000">
                <a:srgbClr val="FF7C80"/>
              </a:gs>
              <a:gs pos="83000">
                <a:srgbClr val="FF0000"/>
              </a:gs>
              <a:gs pos="100000">
                <a:srgbClr val="002060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They are not swimming.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13" name="Волна 12"/>
          <p:cNvSpPr/>
          <p:nvPr/>
        </p:nvSpPr>
        <p:spPr>
          <a:xfrm>
            <a:off x="7208290" y="2570385"/>
            <a:ext cx="4872251" cy="914400"/>
          </a:xfrm>
          <a:prstGeom prst="wave">
            <a:avLst/>
          </a:prstGeom>
          <a:gradFill>
            <a:gsLst>
              <a:gs pos="0">
                <a:srgbClr val="FFCCFF"/>
              </a:gs>
              <a:gs pos="74000">
                <a:srgbClr val="FF7C80"/>
              </a:gs>
              <a:gs pos="83000">
                <a:srgbClr val="FF0000"/>
              </a:gs>
              <a:gs pos="100000">
                <a:srgbClr val="002060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14" name="Волна 13"/>
          <p:cNvSpPr/>
          <p:nvPr/>
        </p:nvSpPr>
        <p:spPr>
          <a:xfrm>
            <a:off x="7208290" y="3484785"/>
            <a:ext cx="4872251" cy="914400"/>
          </a:xfrm>
          <a:prstGeom prst="wave">
            <a:avLst/>
          </a:prstGeom>
          <a:gradFill>
            <a:gsLst>
              <a:gs pos="0">
                <a:srgbClr val="FFCCFF"/>
              </a:gs>
              <a:gs pos="74000">
                <a:srgbClr val="FF7C80"/>
              </a:gs>
              <a:gs pos="83000">
                <a:srgbClr val="FF0000"/>
              </a:gs>
              <a:gs pos="100000">
                <a:srgbClr val="002060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15" name="Волна 14"/>
          <p:cNvSpPr/>
          <p:nvPr/>
        </p:nvSpPr>
        <p:spPr>
          <a:xfrm>
            <a:off x="7208289" y="4399185"/>
            <a:ext cx="4872251" cy="914400"/>
          </a:xfrm>
          <a:prstGeom prst="wave">
            <a:avLst/>
          </a:prstGeom>
          <a:gradFill>
            <a:gsLst>
              <a:gs pos="0">
                <a:srgbClr val="FFCCFF"/>
              </a:gs>
              <a:gs pos="74000">
                <a:srgbClr val="FF7C80"/>
              </a:gs>
              <a:gs pos="83000">
                <a:srgbClr val="FF0000"/>
              </a:gs>
              <a:gs pos="100000">
                <a:srgbClr val="002060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16" name="Волна 15"/>
          <p:cNvSpPr/>
          <p:nvPr/>
        </p:nvSpPr>
        <p:spPr>
          <a:xfrm>
            <a:off x="7208289" y="5313585"/>
            <a:ext cx="4872251" cy="914400"/>
          </a:xfrm>
          <a:prstGeom prst="wave">
            <a:avLst/>
          </a:prstGeom>
          <a:gradFill>
            <a:gsLst>
              <a:gs pos="0">
                <a:srgbClr val="FFCCFF"/>
              </a:gs>
              <a:gs pos="74000">
                <a:srgbClr val="FF7C80"/>
              </a:gs>
              <a:gs pos="83000">
                <a:srgbClr val="FF0000"/>
              </a:gs>
              <a:gs pos="100000">
                <a:srgbClr val="002060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1385492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02758" y="218365"/>
            <a:ext cx="48703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Переведи на английский язык.</a:t>
            </a:r>
            <a:endParaRPr lang="ru-RU" sz="2800" dirty="0"/>
          </a:p>
        </p:txBody>
      </p:sp>
      <p:sp>
        <p:nvSpPr>
          <p:cNvPr id="5" name="Волна 4"/>
          <p:cNvSpPr/>
          <p:nvPr/>
        </p:nvSpPr>
        <p:spPr>
          <a:xfrm>
            <a:off x="191068" y="741585"/>
            <a:ext cx="4872251" cy="914400"/>
          </a:xfrm>
          <a:prstGeom prst="wave">
            <a:avLst/>
          </a:prstGeom>
          <a:blipFill dpi="0" rotWithShape="1">
            <a:blip r:embed="rId2" cstate="print">
              <a:alphaModFix amt="80000"/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Его кошка сейчас </a:t>
            </a:r>
            <a:r>
              <a:rPr lang="ru-RU" sz="2400" dirty="0" err="1" smtClean="0">
                <a:solidFill>
                  <a:schemeClr val="tx1"/>
                </a:solidFill>
              </a:rPr>
              <a:t>лазиет</a:t>
            </a:r>
            <a:r>
              <a:rPr lang="ru-RU" sz="2400" dirty="0" smtClean="0">
                <a:solidFill>
                  <a:schemeClr val="tx1"/>
                </a:solidFill>
              </a:rPr>
              <a:t>.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6" name="Волна 5"/>
          <p:cNvSpPr/>
          <p:nvPr/>
        </p:nvSpPr>
        <p:spPr>
          <a:xfrm>
            <a:off x="191067" y="1655985"/>
            <a:ext cx="4872251" cy="914400"/>
          </a:xfrm>
          <a:prstGeom prst="wave">
            <a:avLst/>
          </a:prstGeom>
          <a:blipFill dpi="0" rotWithShape="1">
            <a:blip r:embed="rId2" cstate="print">
              <a:alphaModFix amt="80000"/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Они сейчас не плавают.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7" name="Волна 6"/>
          <p:cNvSpPr/>
          <p:nvPr/>
        </p:nvSpPr>
        <p:spPr>
          <a:xfrm>
            <a:off x="191067" y="2570385"/>
            <a:ext cx="4872251" cy="914400"/>
          </a:xfrm>
          <a:prstGeom prst="wave">
            <a:avLst/>
          </a:prstGeom>
          <a:blipFill dpi="0" rotWithShape="1">
            <a:blip r:embed="rId2" cstate="print">
              <a:alphaModFix amt="80000"/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Вы сейчас бегаете?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8" name="Волна 7"/>
          <p:cNvSpPr/>
          <p:nvPr/>
        </p:nvSpPr>
        <p:spPr>
          <a:xfrm>
            <a:off x="191067" y="3484785"/>
            <a:ext cx="4872251" cy="914400"/>
          </a:xfrm>
          <a:prstGeom prst="wave">
            <a:avLst/>
          </a:prstGeom>
          <a:blipFill dpi="0" rotWithShape="1">
            <a:blip r:embed="rId2" cstate="print">
              <a:alphaModFix amt="80000"/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Мы сейчас пьём </a:t>
            </a:r>
            <a:r>
              <a:rPr lang="en-US" sz="2400" dirty="0" smtClean="0">
                <a:solidFill>
                  <a:schemeClr val="tx1"/>
                </a:solidFill>
              </a:rPr>
              <a:t>(drink)</a:t>
            </a:r>
            <a:r>
              <a:rPr lang="ru-RU" sz="2400" dirty="0" smtClean="0">
                <a:solidFill>
                  <a:schemeClr val="tx1"/>
                </a:solidFill>
              </a:rPr>
              <a:t> молоко.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9" name="Волна 8"/>
          <p:cNvSpPr/>
          <p:nvPr/>
        </p:nvSpPr>
        <p:spPr>
          <a:xfrm>
            <a:off x="191066" y="4399185"/>
            <a:ext cx="4872251" cy="914400"/>
          </a:xfrm>
          <a:prstGeom prst="wave">
            <a:avLst/>
          </a:prstGeom>
          <a:blipFill dpi="0" rotWithShape="1">
            <a:blip r:embed="rId2" cstate="print">
              <a:alphaModFix amt="80000"/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Её тётя сейчас не поёт.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10" name="Волна 9"/>
          <p:cNvSpPr/>
          <p:nvPr/>
        </p:nvSpPr>
        <p:spPr>
          <a:xfrm>
            <a:off x="191066" y="5313585"/>
            <a:ext cx="4872251" cy="914400"/>
          </a:xfrm>
          <a:prstGeom prst="wave">
            <a:avLst/>
          </a:prstGeom>
          <a:blipFill dpi="0" rotWithShape="1">
            <a:blip r:embed="rId2" cstate="print">
              <a:alphaModFix amt="80000"/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Обезьяны сейчас качаются?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11" name="Волна 10"/>
          <p:cNvSpPr/>
          <p:nvPr/>
        </p:nvSpPr>
        <p:spPr>
          <a:xfrm>
            <a:off x="7208291" y="741585"/>
            <a:ext cx="4872251" cy="914400"/>
          </a:xfrm>
          <a:prstGeom prst="wave">
            <a:avLst/>
          </a:prstGeom>
          <a:gradFill>
            <a:gsLst>
              <a:gs pos="0">
                <a:srgbClr val="FFCCFF"/>
              </a:gs>
              <a:gs pos="74000">
                <a:srgbClr val="FF7C80"/>
              </a:gs>
              <a:gs pos="83000">
                <a:srgbClr val="FF0000"/>
              </a:gs>
              <a:gs pos="100000">
                <a:srgbClr val="002060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His cat is climbing</a:t>
            </a:r>
            <a:r>
              <a:rPr lang="ru-RU" sz="2400" dirty="0" smtClean="0">
                <a:solidFill>
                  <a:schemeClr val="tx1"/>
                </a:solidFill>
              </a:rPr>
              <a:t>.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12" name="Волна 11"/>
          <p:cNvSpPr/>
          <p:nvPr/>
        </p:nvSpPr>
        <p:spPr>
          <a:xfrm>
            <a:off x="7208290" y="1655985"/>
            <a:ext cx="4872251" cy="914400"/>
          </a:xfrm>
          <a:prstGeom prst="wave">
            <a:avLst/>
          </a:prstGeom>
          <a:gradFill>
            <a:gsLst>
              <a:gs pos="0">
                <a:srgbClr val="FFCCFF"/>
              </a:gs>
              <a:gs pos="74000">
                <a:srgbClr val="FF7C80"/>
              </a:gs>
              <a:gs pos="83000">
                <a:srgbClr val="FF0000"/>
              </a:gs>
              <a:gs pos="100000">
                <a:srgbClr val="002060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They are not swimming.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13" name="Волна 12"/>
          <p:cNvSpPr/>
          <p:nvPr/>
        </p:nvSpPr>
        <p:spPr>
          <a:xfrm>
            <a:off x="7208290" y="2570385"/>
            <a:ext cx="4872251" cy="914400"/>
          </a:xfrm>
          <a:prstGeom prst="wave">
            <a:avLst/>
          </a:prstGeom>
          <a:gradFill>
            <a:gsLst>
              <a:gs pos="0">
                <a:srgbClr val="FFCCFF"/>
              </a:gs>
              <a:gs pos="74000">
                <a:srgbClr val="FF7C80"/>
              </a:gs>
              <a:gs pos="83000">
                <a:srgbClr val="FF0000"/>
              </a:gs>
              <a:gs pos="100000">
                <a:srgbClr val="002060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Are you running?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14" name="Волна 13"/>
          <p:cNvSpPr/>
          <p:nvPr/>
        </p:nvSpPr>
        <p:spPr>
          <a:xfrm>
            <a:off x="7208290" y="3484785"/>
            <a:ext cx="4872251" cy="914400"/>
          </a:xfrm>
          <a:prstGeom prst="wave">
            <a:avLst/>
          </a:prstGeom>
          <a:gradFill>
            <a:gsLst>
              <a:gs pos="0">
                <a:srgbClr val="FFCCFF"/>
              </a:gs>
              <a:gs pos="74000">
                <a:srgbClr val="FF7C80"/>
              </a:gs>
              <a:gs pos="83000">
                <a:srgbClr val="FF0000"/>
              </a:gs>
              <a:gs pos="100000">
                <a:srgbClr val="002060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15" name="Волна 14"/>
          <p:cNvSpPr/>
          <p:nvPr/>
        </p:nvSpPr>
        <p:spPr>
          <a:xfrm>
            <a:off x="7208289" y="4399185"/>
            <a:ext cx="4872251" cy="914400"/>
          </a:xfrm>
          <a:prstGeom prst="wave">
            <a:avLst/>
          </a:prstGeom>
          <a:gradFill>
            <a:gsLst>
              <a:gs pos="0">
                <a:srgbClr val="FFCCFF"/>
              </a:gs>
              <a:gs pos="74000">
                <a:srgbClr val="FF7C80"/>
              </a:gs>
              <a:gs pos="83000">
                <a:srgbClr val="FF0000"/>
              </a:gs>
              <a:gs pos="100000">
                <a:srgbClr val="002060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16" name="Волна 15"/>
          <p:cNvSpPr/>
          <p:nvPr/>
        </p:nvSpPr>
        <p:spPr>
          <a:xfrm>
            <a:off x="7208289" y="5313585"/>
            <a:ext cx="4872251" cy="914400"/>
          </a:xfrm>
          <a:prstGeom prst="wave">
            <a:avLst/>
          </a:prstGeom>
          <a:gradFill>
            <a:gsLst>
              <a:gs pos="0">
                <a:srgbClr val="FFCCFF"/>
              </a:gs>
              <a:gs pos="74000">
                <a:srgbClr val="FF7C80"/>
              </a:gs>
              <a:gs pos="83000">
                <a:srgbClr val="FF0000"/>
              </a:gs>
              <a:gs pos="100000">
                <a:srgbClr val="002060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6092733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02758" y="218365"/>
            <a:ext cx="48703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Переведи на английский язык.</a:t>
            </a:r>
            <a:endParaRPr lang="ru-RU" sz="2800" dirty="0"/>
          </a:p>
        </p:txBody>
      </p:sp>
      <p:sp>
        <p:nvSpPr>
          <p:cNvPr id="5" name="Волна 4"/>
          <p:cNvSpPr/>
          <p:nvPr/>
        </p:nvSpPr>
        <p:spPr>
          <a:xfrm>
            <a:off x="191068" y="741585"/>
            <a:ext cx="4872251" cy="914400"/>
          </a:xfrm>
          <a:prstGeom prst="wave">
            <a:avLst/>
          </a:prstGeom>
          <a:blipFill dpi="0" rotWithShape="1">
            <a:blip r:embed="rId2" cstate="print">
              <a:alphaModFix amt="80000"/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Его кошка сейчас </a:t>
            </a:r>
            <a:r>
              <a:rPr lang="ru-RU" sz="2400" dirty="0" err="1" smtClean="0">
                <a:solidFill>
                  <a:schemeClr val="tx1"/>
                </a:solidFill>
              </a:rPr>
              <a:t>лазиет</a:t>
            </a:r>
            <a:r>
              <a:rPr lang="ru-RU" sz="2400" dirty="0" smtClean="0">
                <a:solidFill>
                  <a:schemeClr val="tx1"/>
                </a:solidFill>
              </a:rPr>
              <a:t>.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6" name="Волна 5"/>
          <p:cNvSpPr/>
          <p:nvPr/>
        </p:nvSpPr>
        <p:spPr>
          <a:xfrm>
            <a:off x="191067" y="1655985"/>
            <a:ext cx="4872251" cy="914400"/>
          </a:xfrm>
          <a:prstGeom prst="wave">
            <a:avLst/>
          </a:prstGeom>
          <a:blipFill dpi="0" rotWithShape="1">
            <a:blip r:embed="rId2" cstate="print">
              <a:alphaModFix amt="80000"/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Они сейчас не плавают.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7" name="Волна 6"/>
          <p:cNvSpPr/>
          <p:nvPr/>
        </p:nvSpPr>
        <p:spPr>
          <a:xfrm>
            <a:off x="191067" y="2570385"/>
            <a:ext cx="4872251" cy="914400"/>
          </a:xfrm>
          <a:prstGeom prst="wave">
            <a:avLst/>
          </a:prstGeom>
          <a:blipFill dpi="0" rotWithShape="1">
            <a:blip r:embed="rId2" cstate="print">
              <a:alphaModFix amt="80000"/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Вы сейчас бегаете?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8" name="Волна 7"/>
          <p:cNvSpPr/>
          <p:nvPr/>
        </p:nvSpPr>
        <p:spPr>
          <a:xfrm>
            <a:off x="191067" y="3484785"/>
            <a:ext cx="4872251" cy="914400"/>
          </a:xfrm>
          <a:prstGeom prst="wave">
            <a:avLst/>
          </a:prstGeom>
          <a:blipFill dpi="0" rotWithShape="1">
            <a:blip r:embed="rId2" cstate="print">
              <a:alphaModFix amt="80000"/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Мы сейчас пьём </a:t>
            </a:r>
            <a:r>
              <a:rPr lang="en-US" sz="2400" dirty="0" smtClean="0">
                <a:solidFill>
                  <a:schemeClr val="tx1"/>
                </a:solidFill>
              </a:rPr>
              <a:t>(drink)</a:t>
            </a:r>
            <a:r>
              <a:rPr lang="ru-RU" sz="2400" dirty="0" smtClean="0">
                <a:solidFill>
                  <a:schemeClr val="tx1"/>
                </a:solidFill>
              </a:rPr>
              <a:t> молоко.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9" name="Волна 8"/>
          <p:cNvSpPr/>
          <p:nvPr/>
        </p:nvSpPr>
        <p:spPr>
          <a:xfrm>
            <a:off x="191066" y="4399185"/>
            <a:ext cx="4872251" cy="914400"/>
          </a:xfrm>
          <a:prstGeom prst="wave">
            <a:avLst/>
          </a:prstGeom>
          <a:blipFill dpi="0" rotWithShape="1">
            <a:blip r:embed="rId2" cstate="print">
              <a:alphaModFix amt="80000"/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Её тётя сейчас не поёт.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10" name="Волна 9"/>
          <p:cNvSpPr/>
          <p:nvPr/>
        </p:nvSpPr>
        <p:spPr>
          <a:xfrm>
            <a:off x="191066" y="5313585"/>
            <a:ext cx="4872251" cy="914400"/>
          </a:xfrm>
          <a:prstGeom prst="wave">
            <a:avLst/>
          </a:prstGeom>
          <a:blipFill dpi="0" rotWithShape="1">
            <a:blip r:embed="rId2" cstate="print">
              <a:alphaModFix amt="80000"/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Обезьяны сейчас качаются?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11" name="Волна 10"/>
          <p:cNvSpPr/>
          <p:nvPr/>
        </p:nvSpPr>
        <p:spPr>
          <a:xfrm>
            <a:off x="7208291" y="741585"/>
            <a:ext cx="4872251" cy="914400"/>
          </a:xfrm>
          <a:prstGeom prst="wave">
            <a:avLst/>
          </a:prstGeom>
          <a:gradFill>
            <a:gsLst>
              <a:gs pos="0">
                <a:srgbClr val="FFCCFF"/>
              </a:gs>
              <a:gs pos="74000">
                <a:srgbClr val="FF7C80"/>
              </a:gs>
              <a:gs pos="83000">
                <a:srgbClr val="FF0000"/>
              </a:gs>
              <a:gs pos="100000">
                <a:srgbClr val="002060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His cat is climbing</a:t>
            </a:r>
            <a:r>
              <a:rPr lang="ru-RU" sz="2400" dirty="0" smtClean="0">
                <a:solidFill>
                  <a:schemeClr val="tx1"/>
                </a:solidFill>
              </a:rPr>
              <a:t>.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12" name="Волна 11"/>
          <p:cNvSpPr/>
          <p:nvPr/>
        </p:nvSpPr>
        <p:spPr>
          <a:xfrm>
            <a:off x="7208290" y="1655985"/>
            <a:ext cx="4872251" cy="914400"/>
          </a:xfrm>
          <a:prstGeom prst="wave">
            <a:avLst/>
          </a:prstGeom>
          <a:gradFill>
            <a:gsLst>
              <a:gs pos="0">
                <a:srgbClr val="FFCCFF"/>
              </a:gs>
              <a:gs pos="74000">
                <a:srgbClr val="FF7C80"/>
              </a:gs>
              <a:gs pos="83000">
                <a:srgbClr val="FF0000"/>
              </a:gs>
              <a:gs pos="100000">
                <a:srgbClr val="002060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They are not swimming.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13" name="Волна 12"/>
          <p:cNvSpPr/>
          <p:nvPr/>
        </p:nvSpPr>
        <p:spPr>
          <a:xfrm>
            <a:off x="7208290" y="2570385"/>
            <a:ext cx="4872251" cy="914400"/>
          </a:xfrm>
          <a:prstGeom prst="wave">
            <a:avLst/>
          </a:prstGeom>
          <a:gradFill>
            <a:gsLst>
              <a:gs pos="0">
                <a:srgbClr val="FFCCFF"/>
              </a:gs>
              <a:gs pos="74000">
                <a:srgbClr val="FF7C80"/>
              </a:gs>
              <a:gs pos="83000">
                <a:srgbClr val="FF0000"/>
              </a:gs>
              <a:gs pos="100000">
                <a:srgbClr val="002060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Are you running?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14" name="Волна 13"/>
          <p:cNvSpPr/>
          <p:nvPr/>
        </p:nvSpPr>
        <p:spPr>
          <a:xfrm>
            <a:off x="7208290" y="3484785"/>
            <a:ext cx="4872251" cy="914400"/>
          </a:xfrm>
          <a:prstGeom prst="wave">
            <a:avLst/>
          </a:prstGeom>
          <a:gradFill>
            <a:gsLst>
              <a:gs pos="0">
                <a:srgbClr val="FFCCFF"/>
              </a:gs>
              <a:gs pos="74000">
                <a:srgbClr val="FF7C80"/>
              </a:gs>
              <a:gs pos="83000">
                <a:srgbClr val="FF0000"/>
              </a:gs>
              <a:gs pos="100000">
                <a:srgbClr val="002060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We are drinking milk.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15" name="Волна 14"/>
          <p:cNvSpPr/>
          <p:nvPr/>
        </p:nvSpPr>
        <p:spPr>
          <a:xfrm>
            <a:off x="7208289" y="4399185"/>
            <a:ext cx="4872251" cy="914400"/>
          </a:xfrm>
          <a:prstGeom prst="wave">
            <a:avLst/>
          </a:prstGeom>
          <a:gradFill>
            <a:gsLst>
              <a:gs pos="0">
                <a:srgbClr val="FFCCFF"/>
              </a:gs>
              <a:gs pos="74000">
                <a:srgbClr val="FF7C80"/>
              </a:gs>
              <a:gs pos="83000">
                <a:srgbClr val="FF0000"/>
              </a:gs>
              <a:gs pos="100000">
                <a:srgbClr val="002060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16" name="Волна 15"/>
          <p:cNvSpPr/>
          <p:nvPr/>
        </p:nvSpPr>
        <p:spPr>
          <a:xfrm>
            <a:off x="7208289" y="5313585"/>
            <a:ext cx="4872251" cy="914400"/>
          </a:xfrm>
          <a:prstGeom prst="wave">
            <a:avLst/>
          </a:prstGeom>
          <a:gradFill>
            <a:gsLst>
              <a:gs pos="0">
                <a:srgbClr val="FFCCFF"/>
              </a:gs>
              <a:gs pos="74000">
                <a:srgbClr val="FF7C80"/>
              </a:gs>
              <a:gs pos="83000">
                <a:srgbClr val="FF0000"/>
              </a:gs>
              <a:gs pos="100000">
                <a:srgbClr val="002060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022744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02758" y="218365"/>
            <a:ext cx="48703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Переведи на английский язык.</a:t>
            </a:r>
            <a:endParaRPr lang="ru-RU" sz="2800" dirty="0"/>
          </a:p>
        </p:txBody>
      </p:sp>
      <p:sp>
        <p:nvSpPr>
          <p:cNvPr id="5" name="Волна 4"/>
          <p:cNvSpPr/>
          <p:nvPr/>
        </p:nvSpPr>
        <p:spPr>
          <a:xfrm>
            <a:off x="191068" y="741585"/>
            <a:ext cx="4872251" cy="914400"/>
          </a:xfrm>
          <a:prstGeom prst="wave">
            <a:avLst/>
          </a:prstGeom>
          <a:blipFill dpi="0" rotWithShape="1">
            <a:blip r:embed="rId2" cstate="print">
              <a:alphaModFix amt="80000"/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Его кошка сейчас </a:t>
            </a:r>
            <a:r>
              <a:rPr lang="ru-RU" sz="2400" dirty="0" err="1" smtClean="0">
                <a:solidFill>
                  <a:schemeClr val="tx1"/>
                </a:solidFill>
              </a:rPr>
              <a:t>лазиет</a:t>
            </a:r>
            <a:r>
              <a:rPr lang="ru-RU" sz="2400" dirty="0" smtClean="0">
                <a:solidFill>
                  <a:schemeClr val="tx1"/>
                </a:solidFill>
              </a:rPr>
              <a:t>.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6" name="Волна 5"/>
          <p:cNvSpPr/>
          <p:nvPr/>
        </p:nvSpPr>
        <p:spPr>
          <a:xfrm>
            <a:off x="191067" y="1655985"/>
            <a:ext cx="4872251" cy="914400"/>
          </a:xfrm>
          <a:prstGeom prst="wave">
            <a:avLst/>
          </a:prstGeom>
          <a:blipFill dpi="0" rotWithShape="1">
            <a:blip r:embed="rId2" cstate="print">
              <a:alphaModFix amt="80000"/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Они сейчас не плавают.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7" name="Волна 6"/>
          <p:cNvSpPr/>
          <p:nvPr/>
        </p:nvSpPr>
        <p:spPr>
          <a:xfrm>
            <a:off x="191067" y="2570385"/>
            <a:ext cx="4872251" cy="914400"/>
          </a:xfrm>
          <a:prstGeom prst="wave">
            <a:avLst/>
          </a:prstGeom>
          <a:blipFill dpi="0" rotWithShape="1">
            <a:blip r:embed="rId2" cstate="print">
              <a:alphaModFix amt="80000"/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Вы сейчас бегаете?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8" name="Волна 7"/>
          <p:cNvSpPr/>
          <p:nvPr/>
        </p:nvSpPr>
        <p:spPr>
          <a:xfrm>
            <a:off x="191067" y="3484785"/>
            <a:ext cx="4872251" cy="914400"/>
          </a:xfrm>
          <a:prstGeom prst="wave">
            <a:avLst/>
          </a:prstGeom>
          <a:blipFill dpi="0" rotWithShape="1">
            <a:blip r:embed="rId2" cstate="print">
              <a:alphaModFix amt="80000"/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Мы сейчас пьём </a:t>
            </a:r>
            <a:r>
              <a:rPr lang="en-US" sz="2400" dirty="0" smtClean="0">
                <a:solidFill>
                  <a:schemeClr val="tx1"/>
                </a:solidFill>
              </a:rPr>
              <a:t>(drink)</a:t>
            </a:r>
            <a:r>
              <a:rPr lang="ru-RU" sz="2400" dirty="0" smtClean="0">
                <a:solidFill>
                  <a:schemeClr val="tx1"/>
                </a:solidFill>
              </a:rPr>
              <a:t> молоко.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9" name="Волна 8"/>
          <p:cNvSpPr/>
          <p:nvPr/>
        </p:nvSpPr>
        <p:spPr>
          <a:xfrm>
            <a:off x="191066" y="4399185"/>
            <a:ext cx="4872251" cy="914400"/>
          </a:xfrm>
          <a:prstGeom prst="wave">
            <a:avLst/>
          </a:prstGeom>
          <a:blipFill dpi="0" rotWithShape="1">
            <a:blip r:embed="rId2" cstate="print">
              <a:alphaModFix amt="80000"/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Её тётя сейчас не поёт.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10" name="Волна 9"/>
          <p:cNvSpPr/>
          <p:nvPr/>
        </p:nvSpPr>
        <p:spPr>
          <a:xfrm>
            <a:off x="191066" y="5313585"/>
            <a:ext cx="4872251" cy="914400"/>
          </a:xfrm>
          <a:prstGeom prst="wave">
            <a:avLst/>
          </a:prstGeom>
          <a:blipFill dpi="0" rotWithShape="1">
            <a:blip r:embed="rId2" cstate="print">
              <a:alphaModFix amt="80000"/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Обезьяны сейчас качаются?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11" name="Волна 10"/>
          <p:cNvSpPr/>
          <p:nvPr/>
        </p:nvSpPr>
        <p:spPr>
          <a:xfrm>
            <a:off x="7208291" y="741585"/>
            <a:ext cx="4872251" cy="914400"/>
          </a:xfrm>
          <a:prstGeom prst="wave">
            <a:avLst/>
          </a:prstGeom>
          <a:gradFill>
            <a:gsLst>
              <a:gs pos="0">
                <a:srgbClr val="FFCCFF"/>
              </a:gs>
              <a:gs pos="74000">
                <a:srgbClr val="FF7C80"/>
              </a:gs>
              <a:gs pos="83000">
                <a:srgbClr val="FF0000"/>
              </a:gs>
              <a:gs pos="100000">
                <a:srgbClr val="002060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His cat is climbing</a:t>
            </a:r>
            <a:r>
              <a:rPr lang="ru-RU" sz="2400" dirty="0" smtClean="0">
                <a:solidFill>
                  <a:schemeClr val="tx1"/>
                </a:solidFill>
              </a:rPr>
              <a:t>.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12" name="Волна 11"/>
          <p:cNvSpPr/>
          <p:nvPr/>
        </p:nvSpPr>
        <p:spPr>
          <a:xfrm>
            <a:off x="7208290" y="1655985"/>
            <a:ext cx="4872251" cy="914400"/>
          </a:xfrm>
          <a:prstGeom prst="wave">
            <a:avLst/>
          </a:prstGeom>
          <a:gradFill>
            <a:gsLst>
              <a:gs pos="0">
                <a:srgbClr val="FFCCFF"/>
              </a:gs>
              <a:gs pos="74000">
                <a:srgbClr val="FF7C80"/>
              </a:gs>
              <a:gs pos="83000">
                <a:srgbClr val="FF0000"/>
              </a:gs>
              <a:gs pos="100000">
                <a:srgbClr val="002060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They are not swimming.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13" name="Волна 12"/>
          <p:cNvSpPr/>
          <p:nvPr/>
        </p:nvSpPr>
        <p:spPr>
          <a:xfrm>
            <a:off x="7208290" y="2570385"/>
            <a:ext cx="4872251" cy="914400"/>
          </a:xfrm>
          <a:prstGeom prst="wave">
            <a:avLst/>
          </a:prstGeom>
          <a:gradFill>
            <a:gsLst>
              <a:gs pos="0">
                <a:srgbClr val="FFCCFF"/>
              </a:gs>
              <a:gs pos="74000">
                <a:srgbClr val="FF7C80"/>
              </a:gs>
              <a:gs pos="83000">
                <a:srgbClr val="FF0000"/>
              </a:gs>
              <a:gs pos="100000">
                <a:srgbClr val="002060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Are you running?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14" name="Волна 13"/>
          <p:cNvSpPr/>
          <p:nvPr/>
        </p:nvSpPr>
        <p:spPr>
          <a:xfrm>
            <a:off x="7208290" y="3484785"/>
            <a:ext cx="4872251" cy="914400"/>
          </a:xfrm>
          <a:prstGeom prst="wave">
            <a:avLst/>
          </a:prstGeom>
          <a:gradFill>
            <a:gsLst>
              <a:gs pos="0">
                <a:srgbClr val="FFCCFF"/>
              </a:gs>
              <a:gs pos="74000">
                <a:srgbClr val="FF7C80"/>
              </a:gs>
              <a:gs pos="83000">
                <a:srgbClr val="FF0000"/>
              </a:gs>
              <a:gs pos="100000">
                <a:srgbClr val="002060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We are drinking milk.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15" name="Волна 14"/>
          <p:cNvSpPr/>
          <p:nvPr/>
        </p:nvSpPr>
        <p:spPr>
          <a:xfrm>
            <a:off x="7208289" y="4399185"/>
            <a:ext cx="4872251" cy="914400"/>
          </a:xfrm>
          <a:prstGeom prst="wave">
            <a:avLst/>
          </a:prstGeom>
          <a:gradFill>
            <a:gsLst>
              <a:gs pos="0">
                <a:srgbClr val="FFCCFF"/>
              </a:gs>
              <a:gs pos="74000">
                <a:srgbClr val="FF7C80"/>
              </a:gs>
              <a:gs pos="83000">
                <a:srgbClr val="FF0000"/>
              </a:gs>
              <a:gs pos="100000">
                <a:srgbClr val="002060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Her aunt is not singing.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16" name="Волна 15"/>
          <p:cNvSpPr/>
          <p:nvPr/>
        </p:nvSpPr>
        <p:spPr>
          <a:xfrm>
            <a:off x="7208289" y="5313585"/>
            <a:ext cx="4872251" cy="914400"/>
          </a:xfrm>
          <a:prstGeom prst="wave">
            <a:avLst/>
          </a:prstGeom>
          <a:gradFill>
            <a:gsLst>
              <a:gs pos="0">
                <a:srgbClr val="FFCCFF"/>
              </a:gs>
              <a:gs pos="74000">
                <a:srgbClr val="FF7C80"/>
              </a:gs>
              <a:gs pos="83000">
                <a:srgbClr val="FF0000"/>
              </a:gs>
              <a:gs pos="100000">
                <a:srgbClr val="002060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6285488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02758" y="218365"/>
            <a:ext cx="48703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Переведи на английский язык.</a:t>
            </a:r>
            <a:endParaRPr lang="ru-RU" sz="2800" dirty="0"/>
          </a:p>
        </p:txBody>
      </p:sp>
      <p:sp>
        <p:nvSpPr>
          <p:cNvPr id="5" name="Волна 4"/>
          <p:cNvSpPr/>
          <p:nvPr/>
        </p:nvSpPr>
        <p:spPr>
          <a:xfrm>
            <a:off x="191068" y="741585"/>
            <a:ext cx="4872251" cy="914400"/>
          </a:xfrm>
          <a:prstGeom prst="wave">
            <a:avLst/>
          </a:prstGeom>
          <a:blipFill dpi="0" rotWithShape="1">
            <a:blip r:embed="rId2" cstate="print">
              <a:alphaModFix amt="80000"/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Его кошка сейчас </a:t>
            </a:r>
            <a:r>
              <a:rPr lang="ru-RU" sz="2400" dirty="0" err="1" smtClean="0">
                <a:solidFill>
                  <a:schemeClr val="tx1"/>
                </a:solidFill>
              </a:rPr>
              <a:t>лазиет</a:t>
            </a:r>
            <a:r>
              <a:rPr lang="ru-RU" sz="2400" dirty="0" smtClean="0">
                <a:solidFill>
                  <a:schemeClr val="tx1"/>
                </a:solidFill>
              </a:rPr>
              <a:t>.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6" name="Волна 5"/>
          <p:cNvSpPr/>
          <p:nvPr/>
        </p:nvSpPr>
        <p:spPr>
          <a:xfrm>
            <a:off x="191067" y="1655985"/>
            <a:ext cx="4872251" cy="914400"/>
          </a:xfrm>
          <a:prstGeom prst="wave">
            <a:avLst/>
          </a:prstGeom>
          <a:blipFill dpi="0" rotWithShape="1">
            <a:blip r:embed="rId2" cstate="print">
              <a:alphaModFix amt="80000"/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Они сейчас не плавают.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7" name="Волна 6"/>
          <p:cNvSpPr/>
          <p:nvPr/>
        </p:nvSpPr>
        <p:spPr>
          <a:xfrm>
            <a:off x="191067" y="2570385"/>
            <a:ext cx="4872251" cy="914400"/>
          </a:xfrm>
          <a:prstGeom prst="wave">
            <a:avLst/>
          </a:prstGeom>
          <a:blipFill dpi="0" rotWithShape="1">
            <a:blip r:embed="rId2" cstate="print">
              <a:alphaModFix amt="80000"/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Вы сейчас бегаете?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8" name="Волна 7"/>
          <p:cNvSpPr/>
          <p:nvPr/>
        </p:nvSpPr>
        <p:spPr>
          <a:xfrm>
            <a:off x="191067" y="3484785"/>
            <a:ext cx="4872251" cy="914400"/>
          </a:xfrm>
          <a:prstGeom prst="wave">
            <a:avLst/>
          </a:prstGeom>
          <a:blipFill dpi="0" rotWithShape="1">
            <a:blip r:embed="rId2" cstate="print">
              <a:alphaModFix amt="80000"/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Мы сейчас пьём </a:t>
            </a:r>
            <a:r>
              <a:rPr lang="en-US" sz="2400" dirty="0" smtClean="0">
                <a:solidFill>
                  <a:schemeClr val="tx1"/>
                </a:solidFill>
              </a:rPr>
              <a:t>(drink)</a:t>
            </a:r>
            <a:r>
              <a:rPr lang="ru-RU" sz="2400" dirty="0" smtClean="0">
                <a:solidFill>
                  <a:schemeClr val="tx1"/>
                </a:solidFill>
              </a:rPr>
              <a:t> молоко.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9" name="Волна 8"/>
          <p:cNvSpPr/>
          <p:nvPr/>
        </p:nvSpPr>
        <p:spPr>
          <a:xfrm>
            <a:off x="191066" y="4399185"/>
            <a:ext cx="4872251" cy="914400"/>
          </a:xfrm>
          <a:prstGeom prst="wave">
            <a:avLst/>
          </a:prstGeom>
          <a:blipFill dpi="0" rotWithShape="1">
            <a:blip r:embed="rId2" cstate="print">
              <a:alphaModFix amt="80000"/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Её тётя сейчас не поёт.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10" name="Волна 9"/>
          <p:cNvSpPr/>
          <p:nvPr/>
        </p:nvSpPr>
        <p:spPr>
          <a:xfrm>
            <a:off x="191066" y="5313585"/>
            <a:ext cx="4872251" cy="914400"/>
          </a:xfrm>
          <a:prstGeom prst="wave">
            <a:avLst/>
          </a:prstGeom>
          <a:blipFill dpi="0" rotWithShape="1">
            <a:blip r:embed="rId2" cstate="print">
              <a:alphaModFix amt="80000"/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Обезьяны сейчас качаются?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11" name="Волна 10"/>
          <p:cNvSpPr/>
          <p:nvPr/>
        </p:nvSpPr>
        <p:spPr>
          <a:xfrm>
            <a:off x="7208291" y="741585"/>
            <a:ext cx="4872251" cy="914400"/>
          </a:xfrm>
          <a:prstGeom prst="wave">
            <a:avLst/>
          </a:prstGeom>
          <a:gradFill>
            <a:gsLst>
              <a:gs pos="0">
                <a:srgbClr val="FFCCFF"/>
              </a:gs>
              <a:gs pos="74000">
                <a:srgbClr val="FF7C80"/>
              </a:gs>
              <a:gs pos="83000">
                <a:srgbClr val="FF0000"/>
              </a:gs>
              <a:gs pos="100000">
                <a:srgbClr val="002060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His cat is climbing</a:t>
            </a:r>
            <a:r>
              <a:rPr lang="ru-RU" sz="2400" dirty="0" smtClean="0">
                <a:solidFill>
                  <a:schemeClr val="tx1"/>
                </a:solidFill>
              </a:rPr>
              <a:t>.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12" name="Волна 11"/>
          <p:cNvSpPr/>
          <p:nvPr/>
        </p:nvSpPr>
        <p:spPr>
          <a:xfrm>
            <a:off x="7208290" y="1655985"/>
            <a:ext cx="4872251" cy="914400"/>
          </a:xfrm>
          <a:prstGeom prst="wave">
            <a:avLst/>
          </a:prstGeom>
          <a:gradFill>
            <a:gsLst>
              <a:gs pos="0">
                <a:srgbClr val="FFCCFF"/>
              </a:gs>
              <a:gs pos="74000">
                <a:srgbClr val="FF7C80"/>
              </a:gs>
              <a:gs pos="83000">
                <a:srgbClr val="FF0000"/>
              </a:gs>
              <a:gs pos="100000">
                <a:srgbClr val="002060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They are not swimming.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13" name="Волна 12"/>
          <p:cNvSpPr/>
          <p:nvPr/>
        </p:nvSpPr>
        <p:spPr>
          <a:xfrm>
            <a:off x="7208290" y="2570385"/>
            <a:ext cx="4872251" cy="914400"/>
          </a:xfrm>
          <a:prstGeom prst="wave">
            <a:avLst/>
          </a:prstGeom>
          <a:gradFill>
            <a:gsLst>
              <a:gs pos="0">
                <a:srgbClr val="FFCCFF"/>
              </a:gs>
              <a:gs pos="74000">
                <a:srgbClr val="FF7C80"/>
              </a:gs>
              <a:gs pos="83000">
                <a:srgbClr val="FF0000"/>
              </a:gs>
              <a:gs pos="100000">
                <a:srgbClr val="002060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Are you running?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14" name="Волна 13"/>
          <p:cNvSpPr/>
          <p:nvPr/>
        </p:nvSpPr>
        <p:spPr>
          <a:xfrm>
            <a:off x="7208290" y="3484785"/>
            <a:ext cx="4872251" cy="914400"/>
          </a:xfrm>
          <a:prstGeom prst="wave">
            <a:avLst/>
          </a:prstGeom>
          <a:gradFill>
            <a:gsLst>
              <a:gs pos="0">
                <a:srgbClr val="FFCCFF"/>
              </a:gs>
              <a:gs pos="74000">
                <a:srgbClr val="FF7C80"/>
              </a:gs>
              <a:gs pos="83000">
                <a:srgbClr val="FF0000"/>
              </a:gs>
              <a:gs pos="100000">
                <a:srgbClr val="002060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We are drinking milk.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15" name="Волна 14"/>
          <p:cNvSpPr/>
          <p:nvPr/>
        </p:nvSpPr>
        <p:spPr>
          <a:xfrm>
            <a:off x="7208289" y="4399185"/>
            <a:ext cx="4872251" cy="914400"/>
          </a:xfrm>
          <a:prstGeom prst="wave">
            <a:avLst/>
          </a:prstGeom>
          <a:gradFill>
            <a:gsLst>
              <a:gs pos="0">
                <a:srgbClr val="FFCCFF"/>
              </a:gs>
              <a:gs pos="74000">
                <a:srgbClr val="FF7C80"/>
              </a:gs>
              <a:gs pos="83000">
                <a:srgbClr val="FF0000"/>
              </a:gs>
              <a:gs pos="100000">
                <a:srgbClr val="002060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Her aunt is not singing.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16" name="Волна 15"/>
          <p:cNvSpPr/>
          <p:nvPr/>
        </p:nvSpPr>
        <p:spPr>
          <a:xfrm>
            <a:off x="7208289" y="5313585"/>
            <a:ext cx="4872251" cy="914400"/>
          </a:xfrm>
          <a:prstGeom prst="wave">
            <a:avLst/>
          </a:prstGeom>
          <a:gradFill>
            <a:gsLst>
              <a:gs pos="0">
                <a:srgbClr val="FFCCFF"/>
              </a:gs>
              <a:gs pos="74000">
                <a:srgbClr val="FF7C80"/>
              </a:gs>
              <a:gs pos="83000">
                <a:srgbClr val="FF0000"/>
              </a:gs>
              <a:gs pos="100000">
                <a:srgbClr val="002060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Are monkeys swinging?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1570233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375</TotalTime>
  <Words>3696</Words>
  <Application>Microsoft Office PowerPoint</Application>
  <PresentationFormat>Произвольный</PresentationFormat>
  <Paragraphs>767</Paragraphs>
  <Slides>65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65</vt:i4>
      </vt:variant>
    </vt:vector>
  </HeadingPairs>
  <TitlesOfParts>
    <vt:vector size="66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  <vt:lpstr>Слайд 57</vt:lpstr>
      <vt:lpstr>Слайд 58</vt:lpstr>
      <vt:lpstr>Слайд 59</vt:lpstr>
      <vt:lpstr>Слайд 60</vt:lpstr>
      <vt:lpstr>Слайд 61</vt:lpstr>
      <vt:lpstr>Слайд 62</vt:lpstr>
      <vt:lpstr>Слайд 63</vt:lpstr>
      <vt:lpstr>Слайд 64</vt:lpstr>
      <vt:lpstr>Слайд 65</vt:lpstr>
    </vt:vector>
  </TitlesOfParts>
  <Company>UralSOFT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acer</cp:lastModifiedBy>
  <cp:revision>43</cp:revision>
  <dcterms:created xsi:type="dcterms:W3CDTF">2016-12-27T05:56:51Z</dcterms:created>
  <dcterms:modified xsi:type="dcterms:W3CDTF">2018-03-05T15:28:54Z</dcterms:modified>
</cp:coreProperties>
</file>