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629FE-5767-4CF0-98F4-052782E95D1C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B180C-5512-4554-B744-DD5887D7FB86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018655"/>
          </a:xfrm>
        </p:spPr>
        <p:txBody>
          <a:bodyPr/>
          <a:lstStyle/>
          <a:p>
            <a:r>
              <a:rPr lang="ru-RU" sz="4800" b="1" dirty="0" smtClean="0">
                <a:cs typeface="Aharoni" pitchFamily="2" charset="-79"/>
              </a:rPr>
              <a:t>Тема: Наша Родина – Россия</a:t>
            </a:r>
            <a:r>
              <a:rPr lang="ru-RU" b="1" dirty="0">
                <a:cs typeface="Aharoni" pitchFamily="2" charset="-79"/>
              </a:rPr>
              <a:t/>
            </a:r>
            <a:br>
              <a:rPr lang="ru-RU" b="1" dirty="0">
                <a:cs typeface="Aharoni" pitchFamily="2" charset="-79"/>
              </a:rPr>
            </a:br>
            <a:r>
              <a:rPr lang="ru-RU" sz="3200" dirty="0" smtClean="0">
                <a:cs typeface="Aharoni" pitchFamily="2" charset="-79"/>
              </a:rPr>
              <a:t>обществознание 5 кл</a:t>
            </a:r>
            <a:endParaRPr lang="ru-RU" dirty="0"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60032" y="5517232"/>
            <a:ext cx="3808512" cy="985664"/>
          </a:xfrm>
        </p:spPr>
        <p:txBody>
          <a:bodyPr>
            <a:noAutofit/>
          </a:bodyPr>
          <a:lstStyle/>
          <a:p>
            <a:pPr algn="r"/>
            <a:r>
              <a:rPr lang="ru-RU" sz="1800" b="1" dirty="0" smtClean="0">
                <a:solidFill>
                  <a:srgbClr val="FF0000"/>
                </a:solidFill>
              </a:rPr>
              <a:t>Аешина Н.Ю.</a:t>
            </a:r>
          </a:p>
          <a:p>
            <a:pPr algn="r"/>
            <a:r>
              <a:rPr lang="ru-RU" sz="1800" b="1" dirty="0" smtClean="0">
                <a:solidFill>
                  <a:srgbClr val="FF0000"/>
                </a:solidFill>
              </a:rPr>
              <a:t>учитель истории и обществознания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075240" cy="504056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b="1" dirty="0" smtClean="0"/>
              <a:t>Послушайте </a:t>
            </a:r>
            <a:r>
              <a:rPr lang="ru-RU" sz="3100" b="1" dirty="0"/>
              <a:t>стихотворения и ответьте на </a:t>
            </a:r>
            <a:r>
              <a:rPr lang="ru-RU" sz="3100" b="1" dirty="0" smtClean="0"/>
              <a:t>вопросы: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3400" b="1" dirty="0"/>
              <a:t>Живут в России разные</a:t>
            </a:r>
          </a:p>
          <a:p>
            <a:pPr algn="ctr">
              <a:buNone/>
            </a:pPr>
            <a:r>
              <a:rPr lang="ru-RU" sz="3400" b="1" dirty="0"/>
              <a:t>Народы с давних пор.</a:t>
            </a:r>
          </a:p>
          <a:p>
            <a:pPr algn="ctr">
              <a:buNone/>
            </a:pPr>
            <a:r>
              <a:rPr lang="ru-RU" b="1" dirty="0" smtClean="0"/>
              <a:t>Одним </a:t>
            </a:r>
            <a:r>
              <a:rPr lang="ru-RU" b="1" dirty="0"/>
              <a:t>– тайга по нраву,</a:t>
            </a:r>
          </a:p>
          <a:p>
            <a:pPr algn="ctr">
              <a:buNone/>
            </a:pPr>
            <a:r>
              <a:rPr lang="ru-RU" b="1" dirty="0"/>
              <a:t>Другим степной простор.</a:t>
            </a:r>
          </a:p>
          <a:p>
            <a:pPr algn="ctr">
              <a:buNone/>
            </a:pPr>
            <a:r>
              <a:rPr lang="ru-RU" b="1" dirty="0"/>
              <a:t>У каждого народа</a:t>
            </a:r>
          </a:p>
          <a:p>
            <a:pPr algn="ctr">
              <a:buNone/>
            </a:pPr>
            <a:r>
              <a:rPr lang="ru-RU" b="1" dirty="0"/>
              <a:t>Язык свой и наряд.</a:t>
            </a:r>
          </a:p>
          <a:p>
            <a:pPr algn="ctr">
              <a:buNone/>
            </a:pPr>
            <a:r>
              <a:rPr lang="ru-RU" b="1" dirty="0"/>
              <a:t>Один – черкеску носит,</a:t>
            </a:r>
          </a:p>
          <a:p>
            <a:pPr algn="ctr">
              <a:buNone/>
            </a:pPr>
            <a:r>
              <a:rPr lang="ru-RU" b="1" dirty="0"/>
              <a:t>Другой – надел халат</a:t>
            </a:r>
          </a:p>
          <a:p>
            <a:pPr algn="ctr">
              <a:buNone/>
            </a:pPr>
            <a:r>
              <a:rPr lang="ru-RU" b="1" dirty="0"/>
              <a:t>Один – рыбак с рожденья,</a:t>
            </a:r>
          </a:p>
          <a:p>
            <a:pPr algn="ctr">
              <a:buNone/>
            </a:pPr>
            <a:r>
              <a:rPr lang="ru-RU" b="1" dirty="0"/>
              <a:t>Другой – оленевод.</a:t>
            </a:r>
          </a:p>
          <a:p>
            <a:pPr algn="ctr">
              <a:buNone/>
            </a:pPr>
            <a:r>
              <a:rPr lang="ru-RU" b="1" dirty="0"/>
              <a:t>Один – кумыс готовит,</a:t>
            </a:r>
          </a:p>
          <a:p>
            <a:pPr algn="ctr">
              <a:buNone/>
            </a:pPr>
            <a:r>
              <a:rPr lang="ru-RU" b="1" dirty="0"/>
              <a:t>Другой готовит мед.</a:t>
            </a:r>
          </a:p>
          <a:p>
            <a:pPr algn="ctr">
              <a:buNone/>
            </a:pPr>
            <a:r>
              <a:rPr lang="ru-RU" b="1" dirty="0"/>
              <a:t>Одним – милее осень,</a:t>
            </a:r>
          </a:p>
          <a:p>
            <a:pPr algn="ctr">
              <a:buNone/>
            </a:pPr>
            <a:r>
              <a:rPr lang="ru-RU" b="1" dirty="0"/>
              <a:t>Другим  - милей весна.</a:t>
            </a:r>
          </a:p>
          <a:p>
            <a:pPr algn="ctr">
              <a:buNone/>
            </a:pPr>
            <a:r>
              <a:rPr lang="ru-RU" b="1" dirty="0"/>
              <a:t>А Родина – Россия –</a:t>
            </a:r>
          </a:p>
          <a:p>
            <a:pPr algn="ctr">
              <a:buNone/>
            </a:pPr>
            <a:r>
              <a:rPr lang="ru-RU" b="1" dirty="0"/>
              <a:t>У нас  у всех одна.        (В.Степанов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12068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/>
              <a:t>Что мы Родиной Зовем?</a:t>
            </a:r>
          </a:p>
          <a:p>
            <a:pPr algn="ctr">
              <a:buNone/>
            </a:pPr>
            <a:r>
              <a:rPr lang="ru-RU" b="1" dirty="0"/>
              <a:t>Край, где мы с тобой растем,</a:t>
            </a:r>
            <a:br>
              <a:rPr lang="ru-RU" b="1" dirty="0"/>
            </a:br>
            <a:r>
              <a:rPr lang="ru-RU" b="1" dirty="0"/>
              <a:t>И березки, вдоль которых</a:t>
            </a:r>
            <a:br>
              <a:rPr lang="ru-RU" b="1" dirty="0"/>
            </a:br>
            <a:r>
              <a:rPr lang="ru-RU" b="1" dirty="0"/>
              <a:t>Рядом с мамой мы идем.</a:t>
            </a:r>
          </a:p>
          <a:p>
            <a:pPr algn="ctr">
              <a:buNone/>
            </a:pPr>
            <a:r>
              <a:rPr lang="ru-RU" b="1" dirty="0"/>
              <a:t>Что мы Родиной зовем?</a:t>
            </a:r>
            <a:br>
              <a:rPr lang="ru-RU" b="1" dirty="0"/>
            </a:br>
            <a:r>
              <a:rPr lang="ru-RU" b="1" dirty="0"/>
              <a:t>Солнце в небе </a:t>
            </a:r>
            <a:r>
              <a:rPr lang="ru-RU" b="1" dirty="0" err="1"/>
              <a:t>голубом</a:t>
            </a:r>
            <a:r>
              <a:rPr lang="ru-RU" b="1" dirty="0"/>
              <a:t>.</a:t>
            </a:r>
            <a:br>
              <a:rPr lang="ru-RU" b="1" dirty="0"/>
            </a:br>
            <a:r>
              <a:rPr lang="ru-RU" b="1" dirty="0"/>
              <a:t>И душистый, золотистый</a:t>
            </a:r>
            <a:br>
              <a:rPr lang="ru-RU" b="1" dirty="0"/>
            </a:br>
            <a:r>
              <a:rPr lang="ru-RU" b="1" dirty="0"/>
              <a:t>Хлеб за праздничным столом.</a:t>
            </a:r>
          </a:p>
          <a:p>
            <a:pPr algn="ctr">
              <a:buNone/>
            </a:pPr>
            <a:r>
              <a:rPr lang="ru-RU" b="1" dirty="0"/>
              <a:t>Что мы Родиной зовем?</a:t>
            </a:r>
            <a:br>
              <a:rPr lang="ru-RU" b="1" dirty="0"/>
            </a:br>
            <a:r>
              <a:rPr lang="ru-RU" b="1" dirty="0"/>
              <a:t>Дом, где мы с тобой живем,</a:t>
            </a:r>
            <a:br>
              <a:rPr lang="ru-RU" b="1" dirty="0"/>
            </a:br>
            <a:r>
              <a:rPr lang="ru-RU" b="1" dirty="0"/>
              <a:t>И скворцов весенних песни </a:t>
            </a:r>
            <a:br>
              <a:rPr lang="ru-RU" b="1" dirty="0"/>
            </a:br>
            <a:r>
              <a:rPr lang="ru-RU" b="1" dirty="0"/>
              <a:t>За распахнутым окном</a:t>
            </a:r>
            <a:r>
              <a:rPr lang="ru-RU" b="1" dirty="0" smtClean="0"/>
              <a:t>.</a:t>
            </a:r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i="1" dirty="0">
                <a:solidFill>
                  <a:srgbClr val="FF0000"/>
                </a:solidFill>
              </a:rPr>
              <a:t>В чем смысл стихотворений? Какие картины возникли перед вами при их прослушивании? 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1484784"/>
            <a:ext cx="7920880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Общий вывод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общим домом для россиян, является 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Россия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 надо помнить и любить свою родину.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4437112"/>
            <a:ext cx="8136904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Как вы думаете, о чём сегодня пойдёт речь?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Давайте определим тему сегодняшнего урока, как она будет звучать и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каковы будут цели урока?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/>
              <a:t>План урока:</a:t>
            </a:r>
            <a:endParaRPr lang="ru-RU" sz="4000" dirty="0"/>
          </a:p>
          <a:p>
            <a:pPr>
              <a:buNone/>
            </a:pPr>
            <a:r>
              <a:rPr lang="ru-RU" sz="4000" dirty="0"/>
              <a:t>1. Российская Федерация</a:t>
            </a:r>
          </a:p>
          <a:p>
            <a:pPr>
              <a:buNone/>
            </a:pPr>
            <a:r>
              <a:rPr lang="ru-RU" sz="4000" dirty="0"/>
              <a:t>2. Русский язык – государственный</a:t>
            </a:r>
          </a:p>
          <a:p>
            <a:pPr>
              <a:buNone/>
            </a:pPr>
            <a:r>
              <a:rPr lang="ru-RU" sz="4000" dirty="0"/>
              <a:t>3. Что значит быть патриотом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412776"/>
            <a:ext cx="8892480" cy="1080120"/>
          </a:xfrm>
        </p:spPr>
        <p:txBody>
          <a:bodyPr>
            <a:noAutofit/>
          </a:bodyPr>
          <a:lstStyle/>
          <a:p>
            <a:pPr fontAlgn="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Лапти,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Флаг Англии,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Матрешка, Хохлома , Балалайка,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Березка, Кремль, Каравай, Футбольный мяч, Эйфелева башня,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Цветок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сакуры, Слон, Статуя Свободы, Пирамида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Хеопса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dirty="0"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23728" y="2636912"/>
          <a:ext cx="5544616" cy="3024336"/>
        </p:xfrm>
        <a:graphic>
          <a:graphicData uri="http://schemas.openxmlformats.org/drawingml/2006/table">
            <a:tbl>
              <a:tblPr/>
              <a:tblGrid>
                <a:gridCol w="2232248"/>
                <a:gridCol w="3312368"/>
              </a:tblGrid>
              <a:tr h="3780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Родина      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Чужбина (чужая сторона)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80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317" marR="683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484784"/>
            <a:ext cx="8136904" cy="2304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FF00"/>
                </a:solidFill>
              </a:rPr>
              <a:t>Родина</a:t>
            </a:r>
            <a:r>
              <a:rPr lang="ru-RU" sz="4000" b="1" dirty="0"/>
              <a:t> </a:t>
            </a:r>
            <a:r>
              <a:rPr lang="ru-RU" sz="4000" dirty="0"/>
              <a:t>– это и отечество, страна, и место рождения человека.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221088"/>
            <a:ext cx="842493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Из уроков окружающего мира в начальных классах, вспомните, </a:t>
            </a:r>
            <a:r>
              <a:rPr lang="ru-RU" sz="40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4000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ак называлась наша страна в прошлом?</a:t>
            </a:r>
            <a:endParaRPr lang="ru-RU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764704"/>
            <a:ext cx="8136904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Восточные славяне, Русь, Российская империя, Российская республика, РСФСР, СССР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429000"/>
            <a:ext cx="8136904" cy="1944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Как называется наше государство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сейчас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 1991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года?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99592" y="620688"/>
            <a:ext cx="7272808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Российская Федерация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2708920"/>
            <a:ext cx="7272808" cy="20882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FFFF00"/>
                </a:solidFill>
              </a:rPr>
              <a:t>Работа с учебником – с. 92.  </a:t>
            </a:r>
            <a:endParaRPr lang="ru-RU" sz="3600" b="1" i="1" dirty="0" smtClean="0">
              <a:solidFill>
                <a:srgbClr val="FFFF00"/>
              </a:solidFill>
            </a:endParaRPr>
          </a:p>
          <a:p>
            <a:pPr algn="ctr"/>
            <a:r>
              <a:rPr lang="ru-RU" sz="3600" dirty="0" smtClean="0"/>
              <a:t>Что </a:t>
            </a:r>
            <a:r>
              <a:rPr lang="ru-RU" sz="3600" dirty="0"/>
              <a:t>такое федерация</a:t>
            </a:r>
            <a:r>
              <a:rPr lang="ru-RU" sz="3600" i="1" dirty="0"/>
              <a:t>– найдите определение в словаре:</a:t>
            </a:r>
            <a:endParaRPr lang="ru-RU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584" y="620688"/>
            <a:ext cx="7704856" cy="17281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Федерация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происходит от латинского, и означает  союз, объединение, запишите в тетрадь.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996952"/>
            <a:ext cx="8280920" cy="30243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Федерация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это союзное государство, составными частями которого являются относительно самостоятельные государственные образования (области, округа, республики).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620688"/>
            <a:ext cx="8640960" cy="35283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Посмотрите 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карту России. </a:t>
            </a:r>
            <a:endParaRPr lang="ru-RU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 можете сказать о России по карте?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вы видите на карте? 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Разными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цветами на карте обозначены республики, области, федеральные округа, автономные округа и области, края. </a:t>
            </a:r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3200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субъекты Российской Федерации</a:t>
            </a:r>
            <a:r>
              <a:rPr lang="ru-RU" sz="32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576" y="764704"/>
            <a:ext cx="7848872" cy="15841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Работа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со словарем – найдите определение «субъект»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908720"/>
            <a:ext cx="7992888" cy="18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latin typeface="Times New Roman" pitchFamily="18" charset="0"/>
                <a:cs typeface="Times New Roman" pitchFamily="18" charset="0"/>
              </a:rPr>
              <a:t>субъект РФ  </a:t>
            </a:r>
            <a:r>
              <a:rPr lang="ru-RU" sz="3600" i="1" dirty="0">
                <a:latin typeface="Times New Roman" pitchFamily="18" charset="0"/>
                <a:cs typeface="Times New Roman" pitchFamily="18" charset="0"/>
              </a:rPr>
              <a:t>– это государственное образование в составе федерации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212976"/>
            <a:ext cx="9144000" cy="3645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 думаете, различаются ли чем – то субъекты  Российской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?(стр. 92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учебник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-Несмотря на то, что субъекты РФ различаются по площади, все они имеют 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равные права. А теперь давайте с вами найдем в учебнике (стр.92) права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субъектов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РФ и зачитаем их: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>
              <a:buNone/>
            </a:pPr>
            <a:r>
              <a:rPr lang="ru-RU" sz="3600" dirty="0"/>
              <a:t>1.Право иметь свою территорию.</a:t>
            </a:r>
          </a:p>
          <a:p>
            <a:pPr>
              <a:buNone/>
            </a:pPr>
            <a:r>
              <a:rPr lang="ru-RU" sz="3600" dirty="0"/>
              <a:t>2.Право иметь свои органы власти и управления.</a:t>
            </a:r>
          </a:p>
          <a:p>
            <a:pPr>
              <a:buNone/>
            </a:pPr>
            <a:r>
              <a:rPr lang="ru-RU" sz="3600" dirty="0"/>
              <a:t>3.Право иметь свой герб и флаг.</a:t>
            </a:r>
          </a:p>
          <a:p>
            <a:pPr>
              <a:buNone/>
            </a:pPr>
            <a:r>
              <a:rPr lang="ru-RU" sz="3600" dirty="0"/>
              <a:t>4.Право обучать детей на родном языке.</a:t>
            </a:r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b="1" dirty="0"/>
              <a:t>Итак, делаем вывод, что все субъекты равны в правах.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Рассмотрите карту Российской Федерации на стр. 94-95 учебника и карту на доске:</a:t>
            </a:r>
          </a:p>
          <a:p>
            <a:pPr lvl="0" fontAlgn="base">
              <a:buNone/>
            </a:pPr>
            <a:r>
              <a:rPr lang="ru-RU" dirty="0" smtClean="0"/>
              <a:t>- Укажите </a:t>
            </a:r>
            <a:r>
              <a:rPr lang="ru-RU" dirty="0"/>
              <a:t>границы Российской Федерации.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Найдите </a:t>
            </a:r>
            <a:r>
              <a:rPr lang="ru-RU" dirty="0"/>
              <a:t>столицу России.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Найдите </a:t>
            </a:r>
            <a:r>
              <a:rPr lang="ru-RU" dirty="0"/>
              <a:t>и назовите 3 республик.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Найдите </a:t>
            </a:r>
            <a:r>
              <a:rPr lang="ru-RU" dirty="0"/>
              <a:t>и назовите 3 краев.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Найдите </a:t>
            </a:r>
            <a:r>
              <a:rPr lang="ru-RU" dirty="0"/>
              <a:t>и назовите 5 областей.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Найдите </a:t>
            </a:r>
            <a:r>
              <a:rPr lang="ru-RU" dirty="0"/>
              <a:t>и назовите 3автономных округа.</a:t>
            </a:r>
            <a:endParaRPr lang="ru-RU" dirty="0" smtClean="0"/>
          </a:p>
          <a:p>
            <a:pPr lvl="0" fontAlgn="base">
              <a:buNone/>
            </a:pPr>
            <a:r>
              <a:rPr lang="ru-RU" dirty="0" smtClean="0"/>
              <a:t>- Назовите </a:t>
            </a:r>
            <a:r>
              <a:rPr lang="ru-RU" dirty="0"/>
              <a:t>субъект, в котором проживаем мы.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91264" cy="792088"/>
          </a:xfrm>
        </p:spPr>
        <p:txBody>
          <a:bodyPr>
            <a:normAutofit fontScale="90000"/>
          </a:bodyPr>
          <a:lstStyle/>
          <a:p>
            <a:pPr lvl="0" algn="l"/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ПРИЛОЖЕНИЕ № 3.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1628800"/>
          <a:ext cx="8784976" cy="3456384"/>
        </p:xfrm>
        <a:graphic>
          <a:graphicData uri="http://schemas.openxmlformats.org/drawingml/2006/table">
            <a:tbl>
              <a:tblPr/>
              <a:tblGrid>
                <a:gridCol w="1872208"/>
                <a:gridCol w="2016224"/>
                <a:gridCol w="2160240"/>
                <a:gridCol w="2736304"/>
              </a:tblGrid>
              <a:tr h="145623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Область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Республика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Автономный округ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Автономная область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Субъекты федерации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>
                          <a:latin typeface="Times New Roman"/>
                          <a:ea typeface="Calibri"/>
                          <a:cs typeface="Times New Roman"/>
                        </a:rPr>
                        <a:t>Край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>
                          <a:latin typeface="Times New Roman"/>
                          <a:ea typeface="Calibri"/>
                          <a:cs typeface="Times New Roman"/>
                        </a:rPr>
                        <a:t>Город федерального значения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37" marR="685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201622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вы думаете, только ли русские считают Россию своей Родиной?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352839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3600" b="1" dirty="0"/>
              <a:t>Не только русские люди считают Россию своей Родиной, ее просторы населяют более 100 народностей. Таким образом, Россия – государство не только федеративное, но и многонациональное, т.е.  в его составе много различных национальностей. 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4365104"/>
            <a:ext cx="8352928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i="1" dirty="0">
                <a:solidFill>
                  <a:srgbClr val="FFFF00"/>
                </a:solidFill>
              </a:rPr>
              <a:t>Национальность </a:t>
            </a:r>
            <a:r>
              <a:rPr lang="ru-RU" sz="3600" i="1" dirty="0"/>
              <a:t>– принадлежность  человека к тому или иному народу. </a:t>
            </a:r>
            <a:r>
              <a:rPr lang="ru-RU" sz="3600" b="1" i="1" dirty="0">
                <a:solidFill>
                  <a:srgbClr val="FFFF00"/>
                </a:solidFill>
              </a:rPr>
              <a:t>Нация</a:t>
            </a:r>
            <a:r>
              <a:rPr lang="ru-RU" sz="3600" i="1" dirty="0"/>
              <a:t> – все население страны, народ.</a:t>
            </a:r>
            <a:endParaRPr lang="ru-RU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7"/>
            <a:ext cx="8229600" cy="280831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dirty="0"/>
              <a:t>в России много разных национальностей (русские, украинцы, татары, марийцы, алтайцы, буряты и т.д.), но все они составляют одну нацию – россияне.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ru-RU" sz="3200" dirty="0"/>
              <a:t>ПРИЛОЖЕНИЕ №4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11560" y="2420889"/>
          <a:ext cx="8064895" cy="2448270"/>
        </p:xfrm>
        <a:graphic>
          <a:graphicData uri="http://schemas.openxmlformats.org/drawingml/2006/table">
            <a:tbl>
              <a:tblPr/>
              <a:tblGrid>
                <a:gridCol w="1831777"/>
                <a:gridCol w="1860658"/>
                <a:gridCol w="2356237"/>
                <a:gridCol w="2016223"/>
              </a:tblGrid>
              <a:tr h="816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latin typeface="Times New Roman"/>
                          <a:ea typeface="Times New Roman"/>
                          <a:cs typeface="Times New Roman"/>
                        </a:rPr>
                        <a:t>белорусы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latin typeface="Times New Roman"/>
                          <a:ea typeface="Times New Roman"/>
                          <a:cs typeface="Times New Roman"/>
                        </a:rPr>
                        <a:t>карелы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latin typeface="Times New Roman"/>
                          <a:ea typeface="Times New Roman"/>
                          <a:cs typeface="Times New Roman"/>
                        </a:rPr>
                        <a:t>русские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>
                          <a:latin typeface="Times New Roman"/>
                          <a:ea typeface="Times New Roman"/>
                          <a:cs typeface="Times New Roman"/>
                        </a:rPr>
                        <a:t>армяне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>
                          <a:latin typeface="Times New Roman"/>
                          <a:ea typeface="Times New Roman"/>
                          <a:cs typeface="Times New Roman"/>
                        </a:rPr>
                        <a:t>уральцы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latin typeface="Times New Roman"/>
                          <a:ea typeface="Times New Roman"/>
                          <a:cs typeface="Times New Roman"/>
                        </a:rPr>
                        <a:t>казахи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 dirty="0">
                          <a:latin typeface="Times New Roman"/>
                          <a:ea typeface="Times New Roman"/>
                          <a:cs typeface="Times New Roman"/>
                        </a:rPr>
                        <a:t>казаки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latin typeface="Times New Roman"/>
                          <a:ea typeface="Times New Roman"/>
                          <a:cs typeface="Times New Roman"/>
                        </a:rPr>
                        <a:t>буряты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6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>
                          <a:latin typeface="Times New Roman"/>
                          <a:ea typeface="Times New Roman"/>
                          <a:cs typeface="Times New Roman"/>
                        </a:rPr>
                        <a:t>сибиряки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>
                          <a:latin typeface="Times New Roman"/>
                          <a:ea typeface="Times New Roman"/>
                          <a:cs typeface="Times New Roman"/>
                        </a:rPr>
                        <a:t>узбеки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200">
                          <a:latin typeface="Times New Roman"/>
                          <a:ea typeface="Times New Roman"/>
                          <a:cs typeface="Times New Roman"/>
                        </a:rPr>
                        <a:t>новгородцы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 err="1">
                          <a:latin typeface="Times New Roman"/>
                          <a:ea typeface="Times New Roman"/>
                          <a:cs typeface="Times New Roman"/>
                        </a:rPr>
                        <a:t>самарцы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732045" y="1124744"/>
            <a:ext cx="7532511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Выберите из перечня наименования народов,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имеющих своё государство: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2 Русский язык - государственный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/>
              <a:t>Россия – многонациональное государство. У каждой национальности своя культура, обычаи и свой язык. Представьте на мгновенье, что люди каждой национальности, проживающие на территории нашей страны,  будут разговаривать только на своем, национальном языке.  </a:t>
            </a:r>
          </a:p>
          <a:p>
            <a:pPr algn="ctr">
              <a:buNone/>
            </a:pPr>
            <a:r>
              <a:rPr lang="ru-RU" b="1" dirty="0"/>
              <a:t>- Как вы думаете,  сможет ли в таком случае существовать единое государство?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8784976" cy="5073427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	</a:t>
            </a:r>
            <a:r>
              <a:rPr lang="ru-RU" sz="3600" dirty="0" smtClean="0"/>
              <a:t>Поэтому </a:t>
            </a:r>
            <a:r>
              <a:rPr lang="ru-RU" sz="3600" dirty="0"/>
              <a:t>общим языком для всех россиян, независимо от их национальности является русский язык – он </a:t>
            </a:r>
            <a:r>
              <a:rPr lang="ru-RU" sz="3600" b="1" i="1" dirty="0"/>
              <a:t>государственный язык РФ</a:t>
            </a:r>
            <a:r>
              <a:rPr lang="ru-RU" sz="3600" dirty="0"/>
              <a:t>. </a:t>
            </a:r>
          </a:p>
          <a:p>
            <a:pPr>
              <a:buNone/>
            </a:pPr>
            <a:endParaRPr lang="ru-RU" dirty="0"/>
          </a:p>
          <a:p>
            <a:pPr algn="ctr">
              <a:buNone/>
            </a:pPr>
            <a:endParaRPr lang="ru-RU" b="1" dirty="0" smtClean="0"/>
          </a:p>
          <a:p>
            <a:pPr algn="ctr">
              <a:buNone/>
            </a:pPr>
            <a:r>
              <a:rPr lang="ru-RU" b="1" dirty="0" smtClean="0"/>
              <a:t>Работа </a:t>
            </a:r>
            <a:r>
              <a:rPr lang="ru-RU" b="1" dirty="0"/>
              <a:t>с учеником: </a:t>
            </a:r>
            <a:r>
              <a:rPr lang="ru-RU" dirty="0"/>
              <a:t>с. 93, прочитать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000" dirty="0"/>
              <a:t>Кто же такой </a:t>
            </a:r>
            <a:r>
              <a:rPr lang="ru-RU" sz="4000" b="1" dirty="0"/>
              <a:t>патриот</a:t>
            </a:r>
            <a:r>
              <a:rPr lang="ru-RU" sz="4000" dirty="0"/>
              <a:t>? </a:t>
            </a:r>
            <a:endParaRPr lang="ru-RU" sz="4000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000" dirty="0" smtClean="0"/>
              <a:t>Слово </a:t>
            </a:r>
            <a:r>
              <a:rPr lang="ru-RU" sz="4000" b="1" dirty="0"/>
              <a:t>патриот</a:t>
            </a:r>
            <a:r>
              <a:rPr lang="ru-RU" sz="4000" dirty="0"/>
              <a:t> </a:t>
            </a:r>
            <a:r>
              <a:rPr lang="ru-RU" sz="4000" i="1" dirty="0"/>
              <a:t>греческого происхождения</a:t>
            </a:r>
            <a:r>
              <a:rPr lang="ru-RU" sz="4000" dirty="0"/>
              <a:t>. Так древние греки именовали соотечественников, людей имевших одну Родину.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/>
              <a:t>Патриот</a:t>
            </a:r>
            <a:r>
              <a:rPr lang="ru-RU" sz="4000" i="1" dirty="0"/>
              <a:t> – человек, любящий свое Отечество, преданный своему </a:t>
            </a:r>
            <a:r>
              <a:rPr lang="ru-RU" sz="4000" i="1" dirty="0" smtClean="0"/>
              <a:t>народу.</a:t>
            </a:r>
          </a:p>
          <a:p>
            <a:pPr algn="ctr">
              <a:buNone/>
            </a:pPr>
            <a:r>
              <a:rPr lang="ru-RU" sz="4000" b="1" dirty="0" smtClean="0"/>
              <a:t>Патриотизм </a:t>
            </a:r>
            <a:r>
              <a:rPr lang="ru-RU" sz="4000" i="1" dirty="0"/>
              <a:t>– любовь к Родине, своему народу</a:t>
            </a:r>
            <a:endParaRPr lang="ru-RU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741</Words>
  <Application>Microsoft Office PowerPoint</Application>
  <PresentationFormat>Экран (4:3)</PresentationFormat>
  <Paragraphs>111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Тема: Наша Родина – Россия обществознание 5 кл</vt:lpstr>
      <vt:lpstr> Послушайте стихотворения и ответьте на вопросы: </vt:lpstr>
      <vt:lpstr>Слайд 3</vt:lpstr>
      <vt:lpstr>Слайд 4</vt:lpstr>
      <vt:lpstr>Слайд 5</vt:lpstr>
      <vt:lpstr>    Лапти, Флаг Англии, Матрешка, Хохлома , Балалайка, Березка, Кремль, Каравай, Футбольный мяч, Эйфелева башня, Цветок сакуры, Слон, Статуя Свободы, Пирамида Хеопса  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 ПРИЛОЖЕНИЕ № 3. </vt:lpstr>
      <vt:lpstr>Слайд 17</vt:lpstr>
      <vt:lpstr>Слайд 18</vt:lpstr>
      <vt:lpstr>Слайд 19</vt:lpstr>
      <vt:lpstr>ПРИЛОЖЕНИЕ №4</vt:lpstr>
      <vt:lpstr>п. 2 Русский язык - государственный</vt:lpstr>
      <vt:lpstr>Слайд 22</vt:lpstr>
      <vt:lpstr>Слайд 23</vt:lpstr>
      <vt:lpstr>Слайд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Наша Родина – Россия обществознание 5 кл</dc:title>
  <dc:creator>1</dc:creator>
  <cp:lastModifiedBy>1</cp:lastModifiedBy>
  <cp:revision>34</cp:revision>
  <dcterms:created xsi:type="dcterms:W3CDTF">2018-03-01T08:43:43Z</dcterms:created>
  <dcterms:modified xsi:type="dcterms:W3CDTF">2018-03-01T10:12:21Z</dcterms:modified>
</cp:coreProperties>
</file>