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2" r:id="rId4"/>
    <p:sldId id="259" r:id="rId5"/>
    <p:sldId id="271" r:id="rId6"/>
    <p:sldId id="260" r:id="rId7"/>
    <p:sldId id="263" r:id="rId8"/>
    <p:sldId id="272" r:id="rId9"/>
    <p:sldId id="264" r:id="rId10"/>
    <p:sldId id="265" r:id="rId11"/>
    <p:sldId id="273" r:id="rId12"/>
    <p:sldId id="268" r:id="rId13"/>
    <p:sldId id="274" r:id="rId14"/>
    <p:sldId id="267" r:id="rId15"/>
    <p:sldId id="276" r:id="rId16"/>
    <p:sldId id="269" r:id="rId17"/>
    <p:sldId id="275" r:id="rId18"/>
    <p:sldId id="270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8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2438400" y="2133600"/>
            <a:ext cx="5562600" cy="1774825"/>
          </a:xfrm>
        </p:spPr>
        <p:txBody>
          <a:bodyPr/>
          <a:lstStyle>
            <a:lvl1pPr>
              <a:lnSpc>
                <a:spcPct val="100000"/>
              </a:lnSpc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089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438400" y="3962400"/>
            <a:ext cx="5562600" cy="990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3093" name="Rectangle 21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94" name="Rectangle 22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95" name="Rectangle 23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561C7B-35BA-49A0-8DCC-F41DBF272CD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AF278B-C0DE-4560-8AEA-2A3DD3623BA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FB29D9-EDEC-4D00-BC98-5F3BDB719E6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66800" y="1600200"/>
            <a:ext cx="3581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00600" y="1600200"/>
            <a:ext cx="3581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FFA5EB-268D-42E0-9253-BBD5BDDA790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CBB617-AE7F-4E5D-B3C3-F4C7503C1CA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E024B1-858D-460C-B29B-55A1D4D479C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37FE5B-281A-4194-A086-8EDA6D7B2A7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6860C5-7EED-48A9-86B9-078859D8377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622C73-B79B-492A-9CCD-E5196814C72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87E21-210C-42E2-82E5-C1E4FEAF732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953250" y="274638"/>
            <a:ext cx="19621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6800" y="274638"/>
            <a:ext cx="57340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984F05-44CD-42D4-86DF-AE4123E67EC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274638"/>
            <a:ext cx="7848600" cy="1173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600200"/>
            <a:ext cx="73152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41" name="Rectangle 17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228600" y="64008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1" sz="1200" b="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400800"/>
            <a:ext cx="48768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kumimoji="1" sz="1200" b="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43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696200" y="6400800"/>
            <a:ext cx="12954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1" sz="1200" b="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fld id="{2E6F3191-CB2A-40A4-AF23-4E9A9BAF2E9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wheel spokes="8"/>
  </p:transition>
  <p:txStyles>
    <p:titleStyle>
      <a:lvl1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Garamond" pitchFamily="18" charset="0"/>
        </a:defRPr>
      </a:lvl2pPr>
      <a:lvl3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Garamond" pitchFamily="18" charset="0"/>
        </a:defRPr>
      </a:lvl3pPr>
      <a:lvl4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Garamond" pitchFamily="18" charset="0"/>
        </a:defRPr>
      </a:lvl4pPr>
      <a:lvl5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Garamond" pitchFamily="18" charset="0"/>
        </a:defRPr>
      </a:lvl5pPr>
      <a:lvl6pPr marL="4572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Garamond" pitchFamily="18" charset="0"/>
        </a:defRPr>
      </a:lvl6pPr>
      <a:lvl7pPr marL="9144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Garamond" pitchFamily="18" charset="0"/>
        </a:defRPr>
      </a:lvl7pPr>
      <a:lvl8pPr marL="13716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Garamond" pitchFamily="18" charset="0"/>
        </a:defRPr>
      </a:lvl8pPr>
      <a:lvl9pPr marL="18288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60000"/>
        </a:spcBef>
        <a:spcAft>
          <a:spcPct val="0"/>
        </a:spcAft>
        <a:buClr>
          <a:srgbClr val="000000"/>
        </a:buClr>
        <a:buChar char="•"/>
        <a:defRPr sz="28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0000"/>
        </a:buClr>
        <a:buFont typeface="Garamond" pitchFamily="18" charset="0"/>
        <a:buChar char="−"/>
        <a:defRPr sz="2400">
          <a:solidFill>
            <a:srgbClr val="000000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000000"/>
        </a:buClr>
        <a:buChar char="•"/>
        <a:defRPr sz="2000">
          <a:solidFill>
            <a:srgbClr val="000000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000000"/>
        </a:buClr>
        <a:buFont typeface="Garamond" pitchFamily="18" charset="0"/>
        <a:buChar char="−"/>
        <a:defRPr sz="1600">
          <a:solidFill>
            <a:srgbClr val="000000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0000"/>
        </a:buClr>
        <a:buChar char="•"/>
        <a:defRPr sz="1600">
          <a:solidFill>
            <a:srgbClr val="000000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000000"/>
        </a:buClr>
        <a:buChar char="•"/>
        <a:defRPr sz="1600">
          <a:solidFill>
            <a:srgbClr val="00000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000000"/>
        </a:buClr>
        <a:buChar char="•"/>
        <a:defRPr sz="1600">
          <a:solidFill>
            <a:srgbClr val="00000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000000"/>
        </a:buClr>
        <a:buChar char="•"/>
        <a:defRPr sz="1600">
          <a:solidFill>
            <a:srgbClr val="00000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000000"/>
        </a:buClr>
        <a:buChar char="•"/>
        <a:defRPr sz="1600">
          <a:solidFill>
            <a:srgbClr val="000000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oshkolu.ru/user/Atia/file/3487066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 sz="quarter"/>
          </p:nvPr>
        </p:nvSpPr>
        <p:spPr>
          <a:xfrm>
            <a:off x="189384" y="2492896"/>
            <a:ext cx="8820472" cy="1774825"/>
          </a:xfrm>
        </p:spPr>
        <p:txBody>
          <a:bodyPr/>
          <a:lstStyle/>
          <a:p>
            <a:pPr algn="ctr"/>
            <a:r>
              <a:rPr lang="ru-RU" sz="5400" b="1" dirty="0" smtClean="0">
                <a:solidFill>
                  <a:schemeClr val="accent6">
                    <a:lumMod val="50000"/>
                  </a:schemeClr>
                </a:solidFill>
                <a:latin typeface="DS Down Cyr" panose="04000400000000000000" pitchFamily="82" charset="0"/>
              </a:rPr>
              <a:t>Географические открытия древности и  средневековья</a:t>
            </a:r>
            <a:endParaRPr lang="ru-RU" sz="5400" b="1" dirty="0">
              <a:solidFill>
                <a:schemeClr val="accent6">
                  <a:lumMod val="50000"/>
                </a:schemeClr>
              </a:solidFill>
              <a:latin typeface="DS Down Cyr" panose="04000400000000000000" pitchFamily="82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4437112"/>
            <a:ext cx="7848872" cy="2262982"/>
          </a:xfrm>
        </p:spPr>
        <p:txBody>
          <a:bodyPr/>
          <a:lstStyle/>
          <a:p>
            <a:r>
              <a:rPr lang="ru-RU" sz="3600" b="1" dirty="0"/>
              <a:t>1. </a:t>
            </a:r>
            <a:r>
              <a:rPr lang="ru-RU" sz="3600" b="1" i="1" dirty="0"/>
              <a:t>Для чего люди изучают Землю? </a:t>
            </a:r>
            <a:endParaRPr lang="ru-RU" sz="3600" b="1" i="1" dirty="0" smtClean="0"/>
          </a:p>
          <a:p>
            <a:r>
              <a:rPr lang="ru-RU" sz="3600" b="1" dirty="0" smtClean="0"/>
              <a:t>2</a:t>
            </a:r>
            <a:r>
              <a:rPr lang="ru-RU" sz="3600" b="1" dirty="0"/>
              <a:t>. </a:t>
            </a:r>
            <a:r>
              <a:rPr lang="ru-RU" sz="3600" b="1" i="1" dirty="0" smtClean="0"/>
              <a:t>Какие </a:t>
            </a:r>
            <a:r>
              <a:rPr lang="ru-RU" sz="3600" b="1" i="1" dirty="0"/>
              <a:t>географические открытия </a:t>
            </a:r>
            <a:r>
              <a:rPr lang="ru-RU" sz="3600" b="1" i="1" dirty="0" smtClean="0"/>
              <a:t>совершили люди </a:t>
            </a:r>
            <a:r>
              <a:rPr lang="ru-RU" sz="3600" b="1" i="1" dirty="0"/>
              <a:t>в древности</a:t>
            </a:r>
            <a:r>
              <a:rPr lang="ru-RU" sz="3600" b="1" i="1" dirty="0" smtClean="0"/>
              <a:t>?</a:t>
            </a:r>
            <a:endParaRPr lang="ru-RU" sz="3600" b="1" i="1" dirty="0"/>
          </a:p>
        </p:txBody>
      </p:sp>
      <p:pic>
        <p:nvPicPr>
          <p:cNvPr id="4" name="Picture 6" descr="http://obowsem.net/uploads/posts/2011-03/1300381612_0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2044" y="476672"/>
            <a:ext cx="4831840" cy="3718167"/>
          </a:xfrm>
          <a:prstGeom prst="rect">
            <a:avLst/>
          </a:prstGeom>
          <a:solidFill>
            <a:srgbClr val="FFFFFF">
              <a:shade val="85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603560568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692696"/>
            <a:ext cx="8496672" cy="1173162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Практическая работа №1</a:t>
            </a:r>
            <a:b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4800" b="1" dirty="0" smtClean="0"/>
              <a:t>Географические открытия древности и средневековья</a:t>
            </a:r>
            <a:endParaRPr lang="ru-RU" sz="48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0686738"/>
              </p:ext>
            </p:extLst>
          </p:nvPr>
        </p:nvGraphicFramePr>
        <p:xfrm>
          <a:off x="251520" y="2060850"/>
          <a:ext cx="8640960" cy="4464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68352"/>
                <a:gridCol w="5472608"/>
              </a:tblGrid>
              <a:tr h="558062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Путешественник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Географическое</a:t>
                      </a:r>
                      <a:r>
                        <a:rPr lang="ru-RU" sz="2800" baseline="0" dirty="0" smtClean="0"/>
                        <a:t> открытие</a:t>
                      </a:r>
                      <a:endParaRPr lang="ru-RU" sz="2800" dirty="0"/>
                    </a:p>
                  </a:txBody>
                  <a:tcPr/>
                </a:tc>
              </a:tr>
              <a:tr h="558062"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Финикийцы</a:t>
                      </a:r>
                      <a:r>
                        <a:rPr lang="ru-RU" sz="2800" b="1" baseline="0" dirty="0" smtClean="0"/>
                        <a:t> 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dirty="0"/>
                    </a:p>
                  </a:txBody>
                  <a:tcPr/>
                </a:tc>
              </a:tr>
              <a:tr h="558062"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Геродот 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dirty="0"/>
                    </a:p>
                  </a:txBody>
                  <a:tcPr/>
                </a:tc>
              </a:tr>
              <a:tr h="558062">
                <a:tc>
                  <a:txBody>
                    <a:bodyPr/>
                    <a:lstStyle/>
                    <a:p>
                      <a:r>
                        <a:rPr lang="ru-RU" sz="2800" b="1" dirty="0" err="1" smtClean="0"/>
                        <a:t>Пифей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dirty="0"/>
                    </a:p>
                  </a:txBody>
                  <a:tcPr/>
                </a:tc>
              </a:tr>
              <a:tr h="558062"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Эратосфен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dirty="0"/>
                    </a:p>
                  </a:txBody>
                  <a:tcPr/>
                </a:tc>
              </a:tr>
              <a:tr h="558062"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Марко Поло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dirty="0"/>
                    </a:p>
                  </a:txBody>
                  <a:tcPr/>
                </a:tc>
              </a:tr>
              <a:tr h="558062">
                <a:tc>
                  <a:txBody>
                    <a:bodyPr/>
                    <a:lstStyle/>
                    <a:p>
                      <a:r>
                        <a:rPr lang="ru-RU" sz="2800" b="1" dirty="0" err="1" smtClean="0"/>
                        <a:t>Барталамео</a:t>
                      </a:r>
                      <a:r>
                        <a:rPr lang="ru-RU" sz="2800" b="1" dirty="0" smtClean="0"/>
                        <a:t> </a:t>
                      </a:r>
                      <a:r>
                        <a:rPr lang="ru-RU" sz="2800" b="1" dirty="0" err="1" smtClean="0"/>
                        <a:t>Диаш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dirty="0"/>
                    </a:p>
                  </a:txBody>
                  <a:tcPr/>
                </a:tc>
              </a:tr>
              <a:tr h="558062">
                <a:tc>
                  <a:txBody>
                    <a:bodyPr/>
                    <a:lstStyle/>
                    <a:p>
                      <a:r>
                        <a:rPr lang="ru-RU" sz="2800" b="1" dirty="0" err="1" smtClean="0"/>
                        <a:t>Васко</a:t>
                      </a:r>
                      <a:r>
                        <a:rPr lang="ru-RU" sz="2800" b="1" dirty="0" smtClean="0"/>
                        <a:t> да Гама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3968139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-22820"/>
            <a:ext cx="7848600" cy="1173162"/>
          </a:xfrm>
        </p:spPr>
        <p:txBody>
          <a:bodyPr/>
          <a:lstStyle/>
          <a:p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Плавания финикийцев.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img-fotki.yandex.ru/get/5803/olegdankir.14c/0_64e7f_c176d852_X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847601"/>
            <a:ext cx="7151712" cy="45422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Без названия - Татьяна Юрьевна Баданина">
            <a:hlinkClick r:id="rId3" tooltip="далее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87474"/>
            <a:ext cx="3808339" cy="24436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1646638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img15.nnm.ru/0/a/d/8/8/c56efa97719c5c7d7615dd2da4e_prev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31477"/>
            <a:ext cx="8064698" cy="6466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2853056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4141" y="620688"/>
            <a:ext cx="4167934" cy="4525963"/>
          </a:xfrm>
        </p:spPr>
        <p:txBody>
          <a:bodyPr/>
          <a:lstStyle/>
          <a:p>
            <a:r>
              <a:rPr lang="ru-RU" sz="3200" b="1" dirty="0"/>
              <a:t>плавали </a:t>
            </a:r>
            <a:r>
              <a:rPr lang="ru-RU" sz="3200" b="1" dirty="0" smtClean="0"/>
              <a:t>по Средиземному морю</a:t>
            </a:r>
          </a:p>
          <a:p>
            <a:r>
              <a:rPr lang="ru-RU" sz="3200" b="1" dirty="0" smtClean="0"/>
              <a:t>выходили </a:t>
            </a:r>
            <a:r>
              <a:rPr lang="ru-RU" sz="3200" b="1" dirty="0"/>
              <a:t>в </a:t>
            </a:r>
            <a:r>
              <a:rPr lang="ru-RU" sz="3200" b="1" dirty="0" smtClean="0"/>
              <a:t>Атлантический </a:t>
            </a:r>
            <a:r>
              <a:rPr lang="ru-RU" sz="3200" b="1" dirty="0"/>
              <a:t>океан. </a:t>
            </a:r>
            <a:endParaRPr lang="ru-RU" sz="3200" b="1" dirty="0" smtClean="0"/>
          </a:p>
          <a:p>
            <a:r>
              <a:rPr lang="ru-RU" sz="3200" b="1" dirty="0" smtClean="0"/>
              <a:t>открыли Азорские </a:t>
            </a:r>
            <a:r>
              <a:rPr lang="ru-RU" sz="3200" b="1" dirty="0"/>
              <a:t>и </a:t>
            </a:r>
            <a:r>
              <a:rPr lang="ru-RU" sz="3200" b="1" dirty="0" smtClean="0"/>
              <a:t>Канарские </a:t>
            </a:r>
            <a:r>
              <a:rPr lang="ru-RU" sz="3200" b="1" dirty="0"/>
              <a:t>острова. </a:t>
            </a:r>
          </a:p>
          <a:p>
            <a:r>
              <a:rPr lang="ru-RU" sz="3200" b="1" dirty="0" smtClean="0"/>
              <a:t> обогнули Африку</a:t>
            </a:r>
            <a:r>
              <a:rPr lang="ru-RU" sz="3200" b="1" dirty="0"/>
              <a:t>. </a:t>
            </a:r>
          </a:p>
        </p:txBody>
      </p:sp>
      <p:pic>
        <p:nvPicPr>
          <p:cNvPr id="4" name="Picture 2" descr="http://bigbord.net/lib/photo/t663_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7446" y="404664"/>
            <a:ext cx="4535906" cy="618068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9742688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44864" y="268721"/>
            <a:ext cx="4081264" cy="1173162"/>
          </a:xfrm>
        </p:spPr>
        <p:txBody>
          <a:bodyPr/>
          <a:lstStyle/>
          <a:p>
            <a:pPr algn="ctr"/>
            <a:r>
              <a:rPr lang="ru-RU" sz="6000" b="1" i="1" dirty="0" smtClean="0">
                <a:solidFill>
                  <a:schemeClr val="bg1">
                    <a:lumMod val="50000"/>
                  </a:schemeClr>
                </a:solidFill>
              </a:rPr>
              <a:t>Геродот</a:t>
            </a:r>
            <a:endParaRPr lang="ru-RU" sz="6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692696"/>
            <a:ext cx="3960440" cy="4525963"/>
          </a:xfrm>
        </p:spPr>
        <p:txBody>
          <a:bodyPr/>
          <a:lstStyle/>
          <a:p>
            <a:r>
              <a:rPr lang="ru-RU" sz="3200" b="1" dirty="0" smtClean="0"/>
              <a:t>дал </a:t>
            </a:r>
            <a:r>
              <a:rPr lang="ru-RU" sz="3200" b="1" dirty="0"/>
              <a:t>описание многих стран, истории и быта народов </a:t>
            </a:r>
          </a:p>
          <a:p>
            <a:r>
              <a:rPr lang="ru-RU" sz="3200" b="1" dirty="0" smtClean="0"/>
              <a:t>посетил </a:t>
            </a:r>
            <a:r>
              <a:rPr lang="ru-RU" sz="3200" b="1" dirty="0" err="1" smtClean="0"/>
              <a:t>Скифию</a:t>
            </a:r>
            <a:r>
              <a:rPr lang="ru-RU" sz="3200" b="1" dirty="0" smtClean="0"/>
              <a:t> </a:t>
            </a:r>
            <a:r>
              <a:rPr lang="ru-RU" sz="3200" b="1" dirty="0"/>
              <a:t>(южная часть </a:t>
            </a:r>
            <a:r>
              <a:rPr lang="ru-RU" sz="3200" b="1" dirty="0" smtClean="0"/>
              <a:t>России) </a:t>
            </a:r>
          </a:p>
          <a:p>
            <a:r>
              <a:rPr lang="ru-RU" sz="3200" b="1" dirty="0" smtClean="0"/>
              <a:t>описал климат Египта</a:t>
            </a:r>
            <a:r>
              <a:rPr lang="ru-RU" sz="3200" b="1" dirty="0"/>
              <a:t>, </a:t>
            </a:r>
            <a:r>
              <a:rPr lang="ru-RU" sz="3200" b="1" dirty="0" smtClean="0"/>
              <a:t>разливы Нила</a:t>
            </a:r>
            <a:endParaRPr lang="ru-RU" sz="3200" b="1" dirty="0"/>
          </a:p>
        </p:txBody>
      </p:sp>
      <p:pic>
        <p:nvPicPr>
          <p:cNvPr id="1026" name="Picture 2" descr="http://www.evodevcim.com/wp-content/uploads/2013/11/herodot-kimdir-hayat%C4%B1-ve-%C3%A7al%C4%B1%C5%9Fmalar%C4%B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3355" y="1700808"/>
            <a:ext cx="5027489" cy="46127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7924564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4" descr="http://www.childrenpedia.org/1/11.files/image0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9348"/>
            <a:ext cx="6264696" cy="68003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59" y="5489526"/>
            <a:ext cx="3096344" cy="1173162"/>
          </a:xfrm>
        </p:spPr>
        <p:txBody>
          <a:bodyPr/>
          <a:lstStyle/>
          <a:p>
            <a:r>
              <a:rPr lang="ru-RU" sz="6000" b="1" i="1" dirty="0" err="1">
                <a:solidFill>
                  <a:schemeClr val="bg1">
                    <a:lumMod val="50000"/>
                  </a:schemeClr>
                </a:solidFill>
              </a:rPr>
              <a:t>Пифей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3527051020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7604" y="260648"/>
            <a:ext cx="3145160" cy="1173162"/>
          </a:xfrm>
        </p:spPr>
        <p:txBody>
          <a:bodyPr/>
          <a:lstStyle/>
          <a:p>
            <a:r>
              <a:rPr lang="ru-RU" sz="6000" b="1" i="1" dirty="0" err="1" smtClean="0">
                <a:solidFill>
                  <a:schemeClr val="bg1">
                    <a:lumMod val="50000"/>
                  </a:schemeClr>
                </a:solidFill>
              </a:rPr>
              <a:t>Пифей</a:t>
            </a:r>
            <a:endParaRPr lang="ru-RU" sz="6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844824"/>
            <a:ext cx="6048672" cy="4525963"/>
          </a:xfrm>
        </p:spPr>
        <p:txBody>
          <a:bodyPr/>
          <a:lstStyle/>
          <a:p>
            <a:r>
              <a:rPr lang="ru-RU" sz="3200" b="1" dirty="0" smtClean="0"/>
              <a:t>обогнул </a:t>
            </a:r>
            <a:r>
              <a:rPr lang="ru-RU" sz="3200" b="1" dirty="0"/>
              <a:t>берега </a:t>
            </a:r>
            <a:r>
              <a:rPr lang="ru-RU" sz="3200" b="1" dirty="0" smtClean="0"/>
              <a:t>            Испании </a:t>
            </a:r>
            <a:r>
              <a:rPr lang="ru-RU" sz="3200" b="1" dirty="0"/>
              <a:t>и </a:t>
            </a:r>
            <a:r>
              <a:rPr lang="ru-RU" sz="3200" b="1" dirty="0" smtClean="0"/>
              <a:t>Франции </a:t>
            </a:r>
          </a:p>
          <a:p>
            <a:r>
              <a:rPr lang="ru-RU" sz="3200" b="1" dirty="0" smtClean="0"/>
              <a:t>достиг Ирландии</a:t>
            </a:r>
            <a:r>
              <a:rPr lang="ru-RU" sz="3200" b="1" dirty="0"/>
              <a:t> </a:t>
            </a:r>
            <a:r>
              <a:rPr lang="ru-RU" sz="3200" b="1" dirty="0" smtClean="0"/>
              <a:t>и Великобритании </a:t>
            </a:r>
          </a:p>
          <a:p>
            <a:r>
              <a:rPr lang="ru-RU" sz="3200" b="1" dirty="0" smtClean="0"/>
              <a:t>установил </a:t>
            </a:r>
            <a:r>
              <a:rPr lang="ru-RU" sz="3200" b="1" dirty="0"/>
              <a:t>зависимость между </a:t>
            </a:r>
            <a:r>
              <a:rPr lang="ru-RU" sz="3200" b="1" dirty="0" smtClean="0"/>
              <a:t>географической </a:t>
            </a:r>
            <a:r>
              <a:rPr lang="ru-RU" sz="3200" b="1" dirty="0"/>
              <a:t>широтой и длиной дня и ночи</a:t>
            </a:r>
            <a:r>
              <a:rPr lang="ru-RU" sz="3200" b="1" dirty="0" smtClean="0"/>
              <a:t>.</a:t>
            </a:r>
            <a:endParaRPr lang="ru-RU" sz="3200" b="1" dirty="0"/>
          </a:p>
        </p:txBody>
      </p:sp>
      <p:pic>
        <p:nvPicPr>
          <p:cNvPr id="9218" name="Picture 2" descr="http://www.geo.de/reisen/community/bild/regular/478955/Pytheas-von-Massal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7998" y="404664"/>
            <a:ext cx="4466862" cy="33501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2303238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-99392"/>
            <a:ext cx="4513312" cy="1173162"/>
          </a:xfrm>
        </p:spPr>
        <p:txBody>
          <a:bodyPr/>
          <a:lstStyle/>
          <a:p>
            <a:r>
              <a:rPr lang="ru-RU" sz="6000" b="1" i="1" dirty="0" smtClean="0">
                <a:solidFill>
                  <a:schemeClr val="bg1">
                    <a:lumMod val="50000"/>
                  </a:schemeClr>
                </a:solidFill>
              </a:rPr>
              <a:t>Эратосфен</a:t>
            </a:r>
            <a:endParaRPr lang="ru-RU" sz="6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4100" y="1196752"/>
            <a:ext cx="8784976" cy="4525963"/>
          </a:xfrm>
        </p:spPr>
        <p:txBody>
          <a:bodyPr/>
          <a:lstStyle/>
          <a:p>
            <a:r>
              <a:rPr lang="ru-RU" sz="3200" b="1" dirty="0"/>
              <a:t>и</a:t>
            </a:r>
            <a:r>
              <a:rPr lang="ru-RU" sz="3200" b="1" dirty="0" smtClean="0"/>
              <a:t>змерил длину </a:t>
            </a:r>
            <a:r>
              <a:rPr lang="ru-RU" sz="3200" b="1" dirty="0"/>
              <a:t>экватора и </a:t>
            </a:r>
            <a:r>
              <a:rPr lang="ru-RU" sz="3200" b="1" dirty="0" smtClean="0"/>
              <a:t>                 вычислил </a:t>
            </a:r>
            <a:r>
              <a:rPr lang="ru-RU" sz="3200" b="1" dirty="0"/>
              <a:t>размеры земного </a:t>
            </a:r>
            <a:r>
              <a:rPr lang="ru-RU" sz="3200" b="1" dirty="0" smtClean="0"/>
              <a:t>                      шара</a:t>
            </a:r>
          </a:p>
          <a:p>
            <a:r>
              <a:rPr lang="ru-RU" sz="3200" b="1" dirty="0" smtClean="0"/>
              <a:t> выделил  </a:t>
            </a:r>
            <a:r>
              <a:rPr lang="ru-RU" sz="3200" b="1" dirty="0"/>
              <a:t>климатические </a:t>
            </a:r>
            <a:r>
              <a:rPr lang="ru-RU" sz="3200" b="1" dirty="0" smtClean="0"/>
              <a:t>пояса</a:t>
            </a:r>
          </a:p>
          <a:p>
            <a:r>
              <a:rPr lang="ru-RU" sz="3200" b="1" dirty="0" smtClean="0"/>
              <a:t> </a:t>
            </a:r>
            <a:r>
              <a:rPr lang="ru-RU" sz="3200" b="1" dirty="0"/>
              <a:t>создал </a:t>
            </a:r>
            <a:r>
              <a:rPr lang="ru-RU" sz="3200" b="1" dirty="0" smtClean="0"/>
              <a:t>географическую </a:t>
            </a:r>
            <a:r>
              <a:rPr lang="ru-RU" sz="3200" b="1" dirty="0"/>
              <a:t>карту населённой части Земли. </a:t>
            </a:r>
            <a:endParaRPr lang="ru-RU" sz="3200" b="1" dirty="0" smtClean="0"/>
          </a:p>
          <a:p>
            <a:r>
              <a:rPr lang="ru-RU" sz="3200" b="1" dirty="0"/>
              <a:t>п</a:t>
            </a:r>
            <a:r>
              <a:rPr lang="ru-RU" sz="3200" b="1" dirty="0" smtClean="0"/>
              <a:t>ервый употребил термин </a:t>
            </a:r>
            <a:r>
              <a:rPr lang="ru-RU" sz="3200" b="1" dirty="0"/>
              <a:t>«география». </a:t>
            </a:r>
            <a:endParaRPr lang="ru-RU" sz="3200" b="1" dirty="0" smtClean="0"/>
          </a:p>
          <a:p>
            <a:r>
              <a:rPr lang="ru-RU" sz="3200" b="1" dirty="0"/>
              <a:t>а</a:t>
            </a:r>
            <a:r>
              <a:rPr lang="ru-RU" sz="3200" b="1" dirty="0" smtClean="0"/>
              <a:t>втор </a:t>
            </a:r>
            <a:r>
              <a:rPr lang="ru-RU" sz="3200" b="1" dirty="0"/>
              <a:t>труда «</a:t>
            </a:r>
            <a:r>
              <a:rPr lang="ru-RU" sz="3200" b="1" dirty="0" err="1"/>
              <a:t>Географика</a:t>
            </a:r>
            <a:r>
              <a:rPr lang="ru-RU" sz="3200" b="1" dirty="0" smtClean="0"/>
              <a:t>».</a:t>
            </a:r>
            <a:endParaRPr lang="ru-RU" sz="3200" b="1" dirty="0"/>
          </a:p>
        </p:txBody>
      </p:sp>
      <p:pic>
        <p:nvPicPr>
          <p:cNvPr id="6146" name="Picture 2" descr="http://subject.com.ua/textbook/geography/6klas_2/6klas_2.files/image0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9881" y="0"/>
            <a:ext cx="3299195" cy="326188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8519906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93640" y="6165007"/>
            <a:ext cx="4794920" cy="590625"/>
          </a:xfrm>
        </p:spPr>
        <p:txBody>
          <a:bodyPr/>
          <a:lstStyle/>
          <a:p>
            <a:pPr marL="0" indent="0">
              <a:buNone/>
            </a:pPr>
            <a:r>
              <a:rPr lang="ru-RU" altLang="ru-RU" b="1" dirty="0"/>
              <a:t>Вид Земли по Эратосфену</a:t>
            </a:r>
          </a:p>
          <a:p>
            <a:endParaRPr lang="ru-RU" dirty="0"/>
          </a:p>
        </p:txBody>
      </p:sp>
      <p:pic>
        <p:nvPicPr>
          <p:cNvPr id="4" name="Picture 2" descr="http://www.history-ryazan.ru/system/files/images/user_images/u1/grfo3_1_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8496300" cy="604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6626402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692696"/>
            <a:ext cx="8807896" cy="1173162"/>
          </a:xfrm>
        </p:spPr>
        <p:txBody>
          <a:bodyPr/>
          <a:lstStyle/>
          <a:p>
            <a:r>
              <a:rPr lang="ru-RU" sz="6000" b="1" i="1" dirty="0" smtClean="0">
                <a:solidFill>
                  <a:schemeClr val="bg1">
                    <a:lumMod val="50000"/>
                  </a:schemeClr>
                </a:solidFill>
              </a:rPr>
              <a:t>Марко Поло </a:t>
            </a:r>
            <a:r>
              <a:rPr lang="ru-RU" sz="6000" b="1" dirty="0">
                <a:solidFill>
                  <a:schemeClr val="bg1">
                    <a:lumMod val="50000"/>
                  </a:schemeClr>
                </a:solidFill>
              </a:rPr>
              <a:t>(1254—1324</a:t>
            </a:r>
            <a:r>
              <a:rPr lang="ru-RU" sz="6000" b="1" dirty="0" smtClean="0">
                <a:solidFill>
                  <a:schemeClr val="bg1">
                    <a:lumMod val="50000"/>
                  </a:schemeClr>
                </a:solidFill>
              </a:rPr>
              <a:t>)</a:t>
            </a:r>
            <a:r>
              <a:rPr lang="ru-RU" sz="6000" b="1" dirty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ru-RU" sz="6000" b="1" dirty="0">
                <a:solidFill>
                  <a:schemeClr val="bg1">
                    <a:lumMod val="50000"/>
                  </a:schemeClr>
                </a:solidFill>
              </a:rPr>
            </a:br>
            <a:endParaRPr lang="ru-RU" sz="6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303288"/>
            <a:ext cx="4248472" cy="4525963"/>
          </a:xfrm>
        </p:spPr>
        <p:txBody>
          <a:bodyPr/>
          <a:lstStyle/>
          <a:p>
            <a:r>
              <a:rPr lang="ru-RU" sz="3200" b="1" dirty="0" smtClean="0"/>
              <a:t>развитие </a:t>
            </a:r>
            <a:r>
              <a:rPr lang="ru-RU" sz="3200" b="1" dirty="0"/>
              <a:t>знаний об </a:t>
            </a:r>
            <a:r>
              <a:rPr lang="ru-RU" sz="3200" b="1" i="1" dirty="0" smtClean="0"/>
              <a:t>Индии </a:t>
            </a:r>
            <a:r>
              <a:rPr lang="ru-RU" sz="3200" b="1" dirty="0"/>
              <a:t>и </a:t>
            </a:r>
            <a:r>
              <a:rPr lang="ru-RU" sz="3200" b="1" i="1" dirty="0" smtClean="0"/>
              <a:t>Китае </a:t>
            </a:r>
          </a:p>
          <a:p>
            <a:r>
              <a:rPr lang="ru-RU" sz="3200" b="1" dirty="0" smtClean="0"/>
              <a:t>описал особенности </a:t>
            </a:r>
            <a:r>
              <a:rPr lang="ru-RU" sz="3200" b="1" dirty="0"/>
              <a:t>климата, обычаи </a:t>
            </a:r>
            <a:r>
              <a:rPr lang="ru-RU" sz="3200" b="1" dirty="0" smtClean="0"/>
              <a:t>разных стран</a:t>
            </a:r>
            <a:r>
              <a:rPr lang="ru-RU" sz="3200" b="1" dirty="0"/>
              <a:t>, архитектуру городов, их жителей</a:t>
            </a:r>
            <a:r>
              <a:rPr lang="ru-RU" sz="3200" b="1" dirty="0" smtClean="0"/>
              <a:t>.</a:t>
            </a:r>
            <a:endParaRPr lang="ru-RU" sz="3200" b="1" dirty="0"/>
          </a:p>
        </p:txBody>
      </p:sp>
      <p:pic>
        <p:nvPicPr>
          <p:cNvPr id="4" name="Picture 4" descr="marcopolo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96360" y="1700808"/>
            <a:ext cx="4591048" cy="44644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12317153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http://player.myshared.ru/812510/data/images/img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43" y="244326"/>
            <a:ext cx="8804657" cy="6322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8919057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476672"/>
            <a:ext cx="7848600" cy="1173162"/>
          </a:xfrm>
        </p:spPr>
        <p:txBody>
          <a:bodyPr/>
          <a:lstStyle/>
          <a:p>
            <a:r>
              <a:rPr lang="ru-RU" sz="6000" b="1" i="1" dirty="0" err="1" smtClean="0">
                <a:solidFill>
                  <a:schemeClr val="bg1">
                    <a:lumMod val="50000"/>
                  </a:schemeClr>
                </a:solidFill>
              </a:rPr>
              <a:t>Бартоломео</a:t>
            </a:r>
            <a:r>
              <a:rPr lang="ru-RU" sz="6000" b="1" i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6000" b="1" i="1" dirty="0" err="1" smtClean="0">
                <a:solidFill>
                  <a:schemeClr val="bg1">
                    <a:lumMod val="50000"/>
                  </a:schemeClr>
                </a:solidFill>
              </a:rPr>
              <a:t>Диаш</a:t>
            </a:r>
            <a:r>
              <a:rPr lang="ru-RU" sz="6000" b="1" i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6000" b="1" dirty="0" smtClean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ru-RU" sz="6000" b="1" dirty="0" err="1" smtClean="0">
                <a:solidFill>
                  <a:schemeClr val="bg1">
                    <a:lumMod val="50000"/>
                  </a:schemeClr>
                </a:solidFill>
              </a:rPr>
              <a:t>ок</a:t>
            </a:r>
            <a:r>
              <a:rPr lang="ru-RU" sz="6000" b="1" dirty="0">
                <a:solidFill>
                  <a:schemeClr val="bg1">
                    <a:lumMod val="50000"/>
                  </a:schemeClr>
                </a:solidFill>
              </a:rPr>
              <a:t>. 1450—1500)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727359"/>
            <a:ext cx="4896544" cy="4525963"/>
          </a:xfrm>
        </p:spPr>
        <p:txBody>
          <a:bodyPr/>
          <a:lstStyle/>
          <a:p>
            <a:r>
              <a:rPr lang="ru-RU" sz="3200" b="1" dirty="0" smtClean="0"/>
              <a:t>освоил </a:t>
            </a:r>
            <a:r>
              <a:rPr lang="ru-RU" sz="3200" b="1" dirty="0"/>
              <a:t>путь вдоль западного берега </a:t>
            </a:r>
            <a:r>
              <a:rPr lang="ru-RU" sz="3200" b="1" dirty="0" smtClean="0"/>
              <a:t>Африки</a:t>
            </a:r>
            <a:r>
              <a:rPr lang="ru-RU" sz="3200" b="1" dirty="0"/>
              <a:t>, </a:t>
            </a:r>
            <a:r>
              <a:rPr lang="ru-RU" sz="3200" b="1" dirty="0" smtClean="0"/>
              <a:t>нанес его </a:t>
            </a:r>
            <a:r>
              <a:rPr lang="ru-RU" sz="3200" b="1" dirty="0"/>
              <a:t>на карту. </a:t>
            </a:r>
            <a:endParaRPr lang="ru-RU" sz="3200" b="1" dirty="0" smtClean="0"/>
          </a:p>
          <a:p>
            <a:r>
              <a:rPr lang="ru-RU" sz="3200" b="1" dirty="0" smtClean="0"/>
              <a:t>достиг </a:t>
            </a:r>
            <a:r>
              <a:rPr lang="ru-RU" sz="3200" b="1" dirty="0"/>
              <a:t>самой южной точки </a:t>
            </a:r>
            <a:r>
              <a:rPr lang="ru-RU" sz="3200" b="1" dirty="0" smtClean="0"/>
              <a:t>Африканского материка (мыс Бурь) </a:t>
            </a:r>
            <a:endParaRPr lang="ru-RU" sz="3200" b="1" dirty="0"/>
          </a:p>
        </p:txBody>
      </p:sp>
      <p:pic>
        <p:nvPicPr>
          <p:cNvPr id="4" name="Picture 11" descr="C:\Documents and Settings\теска\Рабочий стол\005873815-big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435960" y="1606589"/>
            <a:ext cx="3456248" cy="46467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357203351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http://dok.znaimo.com.ua/pars_docs/refs/21/20995/img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585" y="274638"/>
            <a:ext cx="8597105" cy="64478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645006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556792"/>
            <a:ext cx="9144000" cy="1173162"/>
          </a:xfrm>
        </p:spPr>
        <p:txBody>
          <a:bodyPr/>
          <a:lstStyle/>
          <a:p>
            <a:pPr algn="ctr"/>
            <a:r>
              <a:rPr lang="ru-RU" sz="6000" b="1" i="1" dirty="0" err="1" smtClean="0">
                <a:solidFill>
                  <a:schemeClr val="bg1">
                    <a:lumMod val="50000"/>
                  </a:schemeClr>
                </a:solidFill>
              </a:rPr>
              <a:t>Васко</a:t>
            </a:r>
            <a:r>
              <a:rPr lang="ru-RU" sz="6000" b="1" i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6000" b="1" i="1" dirty="0">
                <a:solidFill>
                  <a:schemeClr val="bg1">
                    <a:lumMod val="50000"/>
                  </a:schemeClr>
                </a:solidFill>
              </a:rPr>
              <a:t>да </a:t>
            </a:r>
            <a:r>
              <a:rPr lang="ru-RU" sz="6000" b="1" i="1" dirty="0" smtClean="0">
                <a:solidFill>
                  <a:schemeClr val="bg1">
                    <a:lumMod val="50000"/>
                  </a:schemeClr>
                </a:solidFill>
              </a:rPr>
              <a:t>Гама </a:t>
            </a:r>
            <a:br>
              <a:rPr lang="ru-RU" sz="6000" b="1" i="1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ru-RU" sz="6000" b="1" dirty="0" smtClean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ru-RU" sz="6000" b="1" dirty="0" err="1">
                <a:solidFill>
                  <a:schemeClr val="bg1">
                    <a:lumMod val="50000"/>
                  </a:schemeClr>
                </a:solidFill>
              </a:rPr>
              <a:t>ок</a:t>
            </a:r>
            <a:r>
              <a:rPr lang="ru-RU" sz="6000" b="1" dirty="0">
                <a:solidFill>
                  <a:schemeClr val="bg1">
                    <a:lumMod val="50000"/>
                  </a:schemeClr>
                </a:solidFill>
              </a:rPr>
              <a:t>. 1469—1524</a:t>
            </a:r>
            <a:r>
              <a:rPr lang="ru-RU" sz="6000" b="1" dirty="0" smtClean="0">
                <a:solidFill>
                  <a:schemeClr val="bg1">
                    <a:lumMod val="50000"/>
                  </a:schemeClr>
                </a:solidFill>
              </a:rPr>
              <a:t>)</a:t>
            </a:r>
            <a:r>
              <a:rPr lang="ru-RU" sz="6000" b="1" dirty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ru-RU" sz="6000" b="1" dirty="0">
                <a:solidFill>
                  <a:schemeClr val="bg1">
                    <a:lumMod val="50000"/>
                  </a:schemeClr>
                </a:solidFill>
              </a:rPr>
            </a:br>
            <a:endParaRPr lang="ru-RU" sz="6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2420888"/>
            <a:ext cx="3577208" cy="2769171"/>
          </a:xfrm>
        </p:spPr>
        <p:txBody>
          <a:bodyPr/>
          <a:lstStyle/>
          <a:p>
            <a:r>
              <a:rPr lang="ru-RU" sz="3200" b="1" dirty="0" smtClean="0"/>
              <a:t>Доплыл </a:t>
            </a:r>
            <a:r>
              <a:rPr lang="ru-RU" sz="3200" b="1" dirty="0"/>
              <a:t>до </a:t>
            </a:r>
            <a:r>
              <a:rPr lang="ru-RU" sz="3200" b="1" dirty="0" smtClean="0"/>
              <a:t>Индии</a:t>
            </a:r>
            <a:r>
              <a:rPr lang="ru-RU" sz="3200" b="1" dirty="0"/>
              <a:t>, обогнув </a:t>
            </a:r>
            <a:r>
              <a:rPr lang="ru-RU" sz="3200" b="1" dirty="0" smtClean="0"/>
              <a:t>Африку</a:t>
            </a:r>
            <a:endParaRPr lang="ru-RU" sz="3200" b="1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652120" y="1988840"/>
            <a:ext cx="3168352" cy="42815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03984358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http://vm.msun.ru/Turklub/Geograf/Kartinki/Put_04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0"/>
            <a:ext cx="8417637" cy="66693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7855313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Практическая работа №1</a:t>
            </a:r>
            <a:br>
              <a:rPr lang="ru-RU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b="1" dirty="0" smtClean="0"/>
              <a:t>Задание №2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00808"/>
            <a:ext cx="7848600" cy="4525963"/>
          </a:xfrm>
        </p:spPr>
        <p:txBody>
          <a:bodyPr/>
          <a:lstStyle/>
          <a:p>
            <a:r>
              <a:rPr lang="ru-RU" b="1" dirty="0" smtClean="0"/>
              <a:t>На контурной карте цветными ручками          ( карандашами) отметить маршруты путешествий </a:t>
            </a:r>
          </a:p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Финикийцев</a:t>
            </a:r>
          </a:p>
          <a:p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Пифея</a:t>
            </a:r>
            <a:endParaRPr lang="ru-RU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Васко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да Гамы</a:t>
            </a:r>
          </a:p>
          <a:p>
            <a:r>
              <a:rPr lang="ru-RU" b="1" dirty="0" smtClean="0"/>
              <a:t>Подписать географические объекты, которые они исследовали</a:t>
            </a:r>
            <a:endParaRPr lang="ru-RU" b="1" dirty="0"/>
          </a:p>
        </p:txBody>
      </p:sp>
      <p:pic>
        <p:nvPicPr>
          <p:cNvPr id="10242" name="Picture 2" descr="http://pandiaweb.ru/text/79/197/images/image002_7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667645"/>
            <a:ext cx="3899447" cy="259228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8678626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s_pptpostmortem_tp01018455">
  <a:themeElements>
    <a:clrScheme name="ms_pptpostmortem_tp01018455 1">
      <a:dk1>
        <a:srgbClr val="003366"/>
      </a:dk1>
      <a:lt1>
        <a:srgbClr val="FFFFFF"/>
      </a:lt1>
      <a:dk2>
        <a:srgbClr val="008080"/>
      </a:dk2>
      <a:lt2>
        <a:srgbClr val="FFCC66"/>
      </a:lt2>
      <a:accent1>
        <a:srgbClr val="3366CC"/>
      </a:accent1>
      <a:accent2>
        <a:srgbClr val="0099CC"/>
      </a:accent2>
      <a:accent3>
        <a:srgbClr val="AAC0C0"/>
      </a:accent3>
      <a:accent4>
        <a:srgbClr val="DADADA"/>
      </a:accent4>
      <a:accent5>
        <a:srgbClr val="ADB8E2"/>
      </a:accent5>
      <a:accent6>
        <a:srgbClr val="008AB9"/>
      </a:accent6>
      <a:hlink>
        <a:srgbClr val="999933"/>
      </a:hlink>
      <a:folHlink>
        <a:srgbClr val="009900"/>
      </a:folHlink>
    </a:clrScheme>
    <a:fontScheme name="ms_pptpostmortem_tp01018455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ms_pptpostmortem_tp01018455 1">
        <a:dk1>
          <a:srgbClr val="003366"/>
        </a:dk1>
        <a:lt1>
          <a:srgbClr val="FFFFFF"/>
        </a:lt1>
        <a:dk2>
          <a:srgbClr val="008080"/>
        </a:dk2>
        <a:lt2>
          <a:srgbClr val="FFCC66"/>
        </a:lt2>
        <a:accent1>
          <a:srgbClr val="3366CC"/>
        </a:accent1>
        <a:accent2>
          <a:srgbClr val="0099CC"/>
        </a:accent2>
        <a:accent3>
          <a:srgbClr val="AAC0C0"/>
        </a:accent3>
        <a:accent4>
          <a:srgbClr val="DADADA"/>
        </a:accent4>
        <a:accent5>
          <a:srgbClr val="ADB8E2"/>
        </a:accent5>
        <a:accent6>
          <a:srgbClr val="008AB9"/>
        </a:accent6>
        <a:hlink>
          <a:srgbClr val="999933"/>
        </a:hlink>
        <a:folHlink>
          <a:srgbClr val="00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postmortem_tp01018455 2">
        <a:dk1>
          <a:srgbClr val="4D4D4D"/>
        </a:dk1>
        <a:lt1>
          <a:srgbClr val="D6EFD0"/>
        </a:lt1>
        <a:dk2>
          <a:srgbClr val="336699"/>
        </a:dk2>
        <a:lt2>
          <a:srgbClr val="65B5D1"/>
        </a:lt2>
        <a:accent1>
          <a:srgbClr val="9BB9C3"/>
        </a:accent1>
        <a:accent2>
          <a:srgbClr val="99CCFF"/>
        </a:accent2>
        <a:accent3>
          <a:srgbClr val="E8F6E4"/>
        </a:accent3>
        <a:accent4>
          <a:srgbClr val="404040"/>
        </a:accent4>
        <a:accent5>
          <a:srgbClr val="CBD9DE"/>
        </a:accent5>
        <a:accent6>
          <a:srgbClr val="8AB9E7"/>
        </a:accent6>
        <a:hlink>
          <a:srgbClr val="009999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postmortem_tp01018455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5F5F5F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postmortem_tp01018455 4">
        <a:dk1>
          <a:srgbClr val="003300"/>
        </a:dk1>
        <a:lt1>
          <a:srgbClr val="FFFFFF"/>
        </a:lt1>
        <a:dk2>
          <a:srgbClr val="336600"/>
        </a:dk2>
        <a:lt2>
          <a:srgbClr val="FFCC66"/>
        </a:lt2>
        <a:accent1>
          <a:srgbClr val="996633"/>
        </a:accent1>
        <a:accent2>
          <a:srgbClr val="0099CC"/>
        </a:accent2>
        <a:accent3>
          <a:srgbClr val="ADB8AA"/>
        </a:accent3>
        <a:accent4>
          <a:srgbClr val="DADADA"/>
        </a:accent4>
        <a:accent5>
          <a:srgbClr val="CAB8AD"/>
        </a:accent5>
        <a:accent6>
          <a:srgbClr val="008AB9"/>
        </a:accent6>
        <a:hlink>
          <a:srgbClr val="FF9933"/>
        </a:hlink>
        <a:folHlink>
          <a:srgbClr val="00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postmortem_tp01018455 5">
        <a:dk1>
          <a:srgbClr val="100000"/>
        </a:dk1>
        <a:lt1>
          <a:srgbClr val="FFFFFF"/>
        </a:lt1>
        <a:dk2>
          <a:srgbClr val="800000"/>
        </a:dk2>
        <a:lt2>
          <a:srgbClr val="FFCC66"/>
        </a:lt2>
        <a:accent1>
          <a:srgbClr val="003366"/>
        </a:accent1>
        <a:accent2>
          <a:srgbClr val="996633"/>
        </a:accent2>
        <a:accent3>
          <a:srgbClr val="C0AAAA"/>
        </a:accent3>
        <a:accent4>
          <a:srgbClr val="DADADA"/>
        </a:accent4>
        <a:accent5>
          <a:srgbClr val="AAADB8"/>
        </a:accent5>
        <a:accent6>
          <a:srgbClr val="8A5C2D"/>
        </a:accent6>
        <a:hlink>
          <a:srgbClr val="336699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postmortem_tp01018455 6">
        <a:dk1>
          <a:srgbClr val="666633"/>
        </a:dk1>
        <a:lt1>
          <a:srgbClr val="FFFFFF"/>
        </a:lt1>
        <a:dk2>
          <a:srgbClr val="CC9900"/>
        </a:dk2>
        <a:lt2>
          <a:srgbClr val="DDDDDD"/>
        </a:lt2>
        <a:accent1>
          <a:srgbClr val="CC6600"/>
        </a:accent1>
        <a:accent2>
          <a:srgbClr val="996633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8A5C2D"/>
        </a:accent6>
        <a:hlink>
          <a:srgbClr val="6633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234</Words>
  <Application>Microsoft Office PowerPoint</Application>
  <PresentationFormat>Экран (4:3)</PresentationFormat>
  <Paragraphs>48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ms_pptpostmortem_tp01018455</vt:lpstr>
      <vt:lpstr>Географические открытия древности и  средневековья</vt:lpstr>
      <vt:lpstr>Презентация PowerPoint</vt:lpstr>
      <vt:lpstr>Практическая работа №1 Географические открытия древности и средневековья</vt:lpstr>
      <vt:lpstr>Плавания финикийцев.</vt:lpstr>
      <vt:lpstr>Презентация PowerPoint</vt:lpstr>
      <vt:lpstr>Презентация PowerPoint</vt:lpstr>
      <vt:lpstr>Геродот</vt:lpstr>
      <vt:lpstr>Пифей</vt:lpstr>
      <vt:lpstr>Пифей</vt:lpstr>
      <vt:lpstr>Эратосфен</vt:lpstr>
      <vt:lpstr>Презентация PowerPoint</vt:lpstr>
      <vt:lpstr>Марко Поло (1254—1324) </vt:lpstr>
      <vt:lpstr>Презентация PowerPoint</vt:lpstr>
      <vt:lpstr>Бартоломео Диаш (ок. 1450—1500)</vt:lpstr>
      <vt:lpstr>Презентация PowerPoint</vt:lpstr>
      <vt:lpstr>Васко да Гама  (ок. 1469—1524) </vt:lpstr>
      <vt:lpstr>Презентация PowerPoint</vt:lpstr>
      <vt:lpstr>Практическая работа №1 Задание №2</vt:lpstr>
    </vt:vector>
  </TitlesOfParts>
  <Company>SamForum.ws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SamLab.ws</dc:creator>
  <cp:lastModifiedBy>Тагиева З.В</cp:lastModifiedBy>
  <cp:revision>19</cp:revision>
  <dcterms:created xsi:type="dcterms:W3CDTF">2010-08-24T17:04:08Z</dcterms:created>
  <dcterms:modified xsi:type="dcterms:W3CDTF">2017-10-01T20:38:54Z</dcterms:modified>
</cp:coreProperties>
</file>