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7" r:id="rId2"/>
    <p:sldMasterId id="2147483786" r:id="rId3"/>
  </p:sldMasterIdLst>
  <p:notesMasterIdLst>
    <p:notesMasterId r:id="rId51"/>
  </p:notesMasterIdLst>
  <p:sldIdLst>
    <p:sldId id="291" r:id="rId4"/>
    <p:sldId id="258" r:id="rId5"/>
    <p:sldId id="259" r:id="rId6"/>
    <p:sldId id="260" r:id="rId7"/>
    <p:sldId id="261" r:id="rId8"/>
    <p:sldId id="327" r:id="rId9"/>
    <p:sldId id="328" r:id="rId10"/>
    <p:sldId id="329" r:id="rId11"/>
    <p:sldId id="262" r:id="rId12"/>
    <p:sldId id="315" r:id="rId13"/>
    <p:sldId id="316" r:id="rId14"/>
    <p:sldId id="318" r:id="rId15"/>
    <p:sldId id="31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92" r:id="rId25"/>
    <p:sldId id="293" r:id="rId26"/>
    <p:sldId id="294" r:id="rId27"/>
    <p:sldId id="295" r:id="rId28"/>
    <p:sldId id="296" r:id="rId29"/>
    <p:sldId id="297" r:id="rId30"/>
    <p:sldId id="263" r:id="rId31"/>
    <p:sldId id="265" r:id="rId32"/>
    <p:sldId id="269" r:id="rId33"/>
    <p:sldId id="266" r:id="rId34"/>
    <p:sldId id="26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99" r:id="rId45"/>
    <p:sldId id="322" r:id="rId46"/>
    <p:sldId id="325" r:id="rId47"/>
    <p:sldId id="326" r:id="rId48"/>
    <p:sldId id="298" r:id="rId49"/>
    <p:sldId id="324" r:id="rId5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44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2" autoAdjust="0"/>
    <p:restoredTop sz="94660"/>
  </p:normalViewPr>
  <p:slideViewPr>
    <p:cSldViewPr>
      <p:cViewPr>
        <p:scale>
          <a:sx n="104" d="100"/>
          <a:sy n="104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1A624-136D-42FE-93D0-D48701CA4821}" type="datetimeFigureOut">
              <a:rPr lang="ru-RU" smtClean="0"/>
              <a:pPr/>
              <a:t>28.12.2017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E628B-292D-4DDD-B567-CFE4A6A47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732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E628B-292D-4DDD-B567-CFE4A6A47DCA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E628B-292D-4DDD-B567-CFE4A6A47DCA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6F96A8-3C15-44CE-B757-9035B7ABBA5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89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9D822-CB38-46C7-89F2-CCB2F396385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6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16A7D-F6F4-4C95-906E-21711F7EE7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2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0D5A67-6481-463F-B155-812E33B172B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437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7352D-4483-4BB4-886D-A66AFE26BF9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436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F5F0E-736B-4F17-9BFB-68D969EA206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68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B4AD5-338F-4676-9D79-0CEA743DA26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2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F4FDF-AC26-41CB-B696-B189286CE01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590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F97BE-315F-4CCB-826A-9CBF02410ED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89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6018D-61B0-4069-BF56-23EE1CA227E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472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3C66C-E320-4E52-BB49-7F8648FBCD2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981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A9F34D9-F12D-4FC3-A06A-04C030058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325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6F96A8-3C15-44CE-B757-9035B7ABBA5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810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9D822-CB38-46C7-89F2-CCB2F396385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827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16A7D-F6F4-4C95-906E-21711F7EE7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381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0D5A67-6481-463F-B155-812E33B172B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058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7352D-4483-4BB4-886D-A66AFE26BF9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247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F5F0E-736B-4F17-9BFB-68D969EA206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1438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B4AD5-338F-4676-9D79-0CEA743DA26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810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F4FDF-AC26-41CB-B696-B189286CE01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675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F97BE-315F-4CCB-826A-9CBF02410ED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584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6018D-61B0-4069-BF56-23EE1CA227E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1864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3C66C-E320-4E52-BB49-7F8648FBCD2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731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A9F34D9-F12D-4FC3-A06A-04C030058E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0684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136" name="Oval 5"/>
              <p:cNvSpPr>
                <a:spLocks noChangeArrowheads="1"/>
              </p:cNvSpPr>
              <p:nvPr/>
            </p:nvSpPr>
            <p:spPr bwMode="hidden">
              <a:xfrm>
                <a:off x="276" y="253"/>
                <a:ext cx="187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312" y="187"/>
              <a:ext cx="4299" cy="3371"/>
              <a:chOff x="0" y="1"/>
              <a:chExt cx="5533" cy="4340"/>
            </a:xfrm>
          </p:grpSpPr>
          <p:grpSp>
            <p:nvGrpSpPr>
              <p:cNvPr id="22" name="Group 7"/>
              <p:cNvGrpSpPr>
                <a:grpSpLocks/>
              </p:cNvGrpSpPr>
              <p:nvPr/>
            </p:nvGrpSpPr>
            <p:grpSpPr bwMode="auto">
              <a:xfrm>
                <a:off x="0" y="1"/>
                <a:ext cx="5470" cy="4340"/>
                <a:chOff x="0" y="1"/>
                <a:chExt cx="5470" cy="4340"/>
              </a:xfrm>
            </p:grpSpPr>
            <p:grpSp>
              <p:nvGrpSpPr>
                <p:cNvPr id="33" name="Group 8"/>
                <p:cNvGrpSpPr>
                  <a:grpSpLocks/>
                </p:cNvGrpSpPr>
                <p:nvPr/>
              </p:nvGrpSpPr>
              <p:grpSpPr bwMode="auto">
                <a:xfrm>
                  <a:off x="1339" y="787"/>
                  <a:ext cx="2919" cy="2150"/>
                  <a:chOff x="1265" y="815"/>
                  <a:chExt cx="2919" cy="2150"/>
                </a:xfrm>
              </p:grpSpPr>
              <p:sp>
                <p:nvSpPr>
                  <p:cNvPr id="133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6"/>
                    <a:ext cx="2919" cy="2149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134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79" y="1601"/>
                    <a:ext cx="578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34" name="Group 11"/>
                <p:cNvGrpSpPr>
                  <a:grpSpLocks/>
                </p:cNvGrpSpPr>
                <p:nvPr/>
              </p:nvGrpSpPr>
              <p:grpSpPr bwMode="auto">
                <a:xfrm>
                  <a:off x="0" y="1"/>
                  <a:ext cx="5470" cy="4340"/>
                  <a:chOff x="0" y="1"/>
                  <a:chExt cx="5470" cy="4340"/>
                </a:xfrm>
              </p:grpSpPr>
              <p:grpSp>
                <p:nvGrpSpPr>
                  <p:cNvPr id="35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4" y="1503"/>
                    <a:ext cx="1259" cy="2325"/>
                    <a:chOff x="3470" y="1531"/>
                    <a:chExt cx="1259" cy="2325"/>
                  </a:xfrm>
                </p:grpSpPr>
                <p:sp>
                  <p:nvSpPr>
                    <p:cNvPr id="13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4" y="2238"/>
                      <a:ext cx="1725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3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2" y="3149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3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2"/>
                    <a:ext cx="2462" cy="1331"/>
                    <a:chOff x="2864" y="2020"/>
                    <a:chExt cx="2462" cy="1331"/>
                  </a:xfrm>
                </p:grpSpPr>
                <p:sp>
                  <p:nvSpPr>
                    <p:cNvPr id="129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3" cy="3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30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2" y="2806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37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0" y="1804"/>
                    <a:ext cx="2478" cy="1064"/>
                    <a:chOff x="2896" y="1832"/>
                    <a:chExt cx="2478" cy="1064"/>
                  </a:xfrm>
                </p:grpSpPr>
                <p:sp>
                  <p:nvSpPr>
                    <p:cNvPr id="12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6" y="1831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2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38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25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26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6"/>
                      <a:ext cx="901" cy="52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39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1" cy="657"/>
                    <a:chOff x="2958" y="1414"/>
                    <a:chExt cx="2341" cy="657"/>
                  </a:xfrm>
                </p:grpSpPr>
                <p:sp>
                  <p:nvSpPr>
                    <p:cNvPr id="12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2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69" y="1582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40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2"/>
                    <a:chOff x="2983" y="1269"/>
                    <a:chExt cx="2150" cy="342"/>
                  </a:xfrm>
                </p:grpSpPr>
                <p:sp>
                  <p:nvSpPr>
                    <p:cNvPr id="121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2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22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2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41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90"/>
                    <a:ext cx="1879" cy="426"/>
                    <a:chOff x="2938" y="918"/>
                    <a:chExt cx="1879" cy="426"/>
                  </a:xfrm>
                </p:grpSpPr>
                <p:sp>
                  <p:nvSpPr>
                    <p:cNvPr id="11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2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9"/>
                      <a:ext cx="662" cy="33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42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17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8"/>
                      <a:ext cx="1724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18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1"/>
                      <a:ext cx="92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43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1" cy="1334"/>
                    <a:chOff x="-5" y="2196"/>
                    <a:chExt cx="2461" cy="1334"/>
                  </a:xfrm>
                </p:grpSpPr>
                <p:sp>
                  <p:nvSpPr>
                    <p:cNvPr id="11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2" cy="3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1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4"/>
                      <a:ext cx="973" cy="54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44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3"/>
                    <a:chOff x="-52" y="2009"/>
                    <a:chExt cx="2477" cy="1063"/>
                  </a:xfrm>
                </p:grpSpPr>
                <p:sp>
                  <p:nvSpPr>
                    <p:cNvPr id="113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14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6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6"/>
                    <a:ext cx="2472" cy="927"/>
                    <a:chOff x="-74" y="1814"/>
                    <a:chExt cx="2472" cy="927"/>
                  </a:xfrm>
                </p:grpSpPr>
                <p:sp>
                  <p:nvSpPr>
                    <p:cNvPr id="11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1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46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7" y="1563"/>
                    <a:ext cx="2339" cy="656"/>
                    <a:chOff x="23" y="1591"/>
                    <a:chExt cx="2339" cy="656"/>
                  </a:xfrm>
                </p:grpSpPr>
                <p:sp>
                  <p:nvSpPr>
                    <p:cNvPr id="109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8" y="1591"/>
                      <a:ext cx="1544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10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3" y="1758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47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7"/>
                    <a:ext cx="2150" cy="344"/>
                    <a:chOff x="189" y="1445"/>
                    <a:chExt cx="2150" cy="344"/>
                  </a:xfrm>
                </p:grpSpPr>
                <p:sp>
                  <p:nvSpPr>
                    <p:cNvPr id="10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0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5"/>
                      <a:ext cx="754" cy="344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48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05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06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4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49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2"/>
                    <a:ext cx="1849" cy="553"/>
                    <a:chOff x="616" y="900"/>
                    <a:chExt cx="1849" cy="553"/>
                  </a:xfrm>
                </p:grpSpPr>
                <p:sp>
                  <p:nvSpPr>
                    <p:cNvPr id="10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2" y="123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0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901"/>
                      <a:ext cx="662" cy="33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50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90"/>
                    <a:ext cx="1767" cy="742"/>
                    <a:chOff x="911" y="590"/>
                    <a:chExt cx="1767" cy="742"/>
                  </a:xfrm>
                </p:grpSpPr>
                <p:sp>
                  <p:nvSpPr>
                    <p:cNvPr id="101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02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51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9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10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52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4"/>
                    <a:ext cx="778" cy="1515"/>
                    <a:chOff x="1633" y="102"/>
                    <a:chExt cx="778" cy="1515"/>
                  </a:xfrm>
                </p:grpSpPr>
                <p:sp>
                  <p:nvSpPr>
                    <p:cNvPr id="97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3" y="959"/>
                      <a:ext cx="110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98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29"/>
                      <a:ext cx="591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5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1"/>
                    <a:ext cx="635" cy="1534"/>
                    <a:chOff x="1935" y="29"/>
                    <a:chExt cx="635" cy="1534"/>
                  </a:xfrm>
                </p:grpSpPr>
                <p:sp>
                  <p:nvSpPr>
                    <p:cNvPr id="9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2" y="926"/>
                      <a:ext cx="106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9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6"/>
                      <a:ext cx="570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54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6" cy="566"/>
                    <a:chOff x="2822" y="672"/>
                    <a:chExt cx="1846" cy="566"/>
                  </a:xfrm>
                </p:grpSpPr>
                <p:sp>
                  <p:nvSpPr>
                    <p:cNvPr id="93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94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1"/>
                      <a:ext cx="663" cy="34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55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3" cy="717"/>
                    <a:chOff x="2683" y="445"/>
                    <a:chExt cx="1783" cy="717"/>
                  </a:xfrm>
                </p:grpSpPr>
                <p:sp>
                  <p:nvSpPr>
                    <p:cNvPr id="9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9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3" y="445"/>
                      <a:ext cx="663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sp>
                <p:nvSpPr>
                  <p:cNvPr id="56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6" y="949"/>
                    <a:ext cx="1026" cy="14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57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grpSp>
                <p:nvGrpSpPr>
                  <p:cNvPr id="58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38" cy="1520"/>
                    <a:chOff x="2800" y="41"/>
                    <a:chExt cx="638" cy="1520"/>
                  </a:xfrm>
                </p:grpSpPr>
                <p:sp>
                  <p:nvSpPr>
                    <p:cNvPr id="89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90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09" y="182"/>
                      <a:ext cx="570" cy="28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59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10" y="134"/>
                    <a:ext cx="1015" cy="1463"/>
                    <a:chOff x="2936" y="162"/>
                    <a:chExt cx="1015" cy="1463"/>
                  </a:xfrm>
                </p:grpSpPr>
                <p:sp>
                  <p:nvSpPr>
                    <p:cNvPr id="87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3" y="912"/>
                      <a:ext cx="1156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88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29" y="261"/>
                      <a:ext cx="622" cy="422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60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5" y="4"/>
                    <a:ext cx="241" cy="1448"/>
                    <a:chOff x="2731" y="32"/>
                    <a:chExt cx="241" cy="1448"/>
                  </a:xfrm>
                </p:grpSpPr>
                <p:sp>
                  <p:nvSpPr>
                    <p:cNvPr id="85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7" y="960"/>
                      <a:ext cx="95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86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49" y="220"/>
                      <a:ext cx="512" cy="13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61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0"/>
                    <a:ext cx="1083" cy="2450"/>
                    <a:chOff x="943" y="1768"/>
                    <a:chExt cx="1083" cy="2450"/>
                  </a:xfrm>
                </p:grpSpPr>
                <p:sp>
                  <p:nvSpPr>
                    <p:cNvPr id="83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08" y="2475"/>
                      <a:ext cx="1725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84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6" y="3511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62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2"/>
                    <a:chOff x="1455" y="1936"/>
                    <a:chExt cx="766" cy="2372"/>
                  </a:xfrm>
                </p:grpSpPr>
                <p:sp>
                  <p:nvSpPr>
                    <p:cNvPr id="81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82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5"/>
                      <a:ext cx="85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63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0" y="1960"/>
                    <a:ext cx="460" cy="2329"/>
                    <a:chOff x="1953" y="1988"/>
                    <a:chExt cx="493" cy="2604"/>
                  </a:xfrm>
                </p:grpSpPr>
                <p:sp>
                  <p:nvSpPr>
                    <p:cNvPr id="79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39" y="2693"/>
                      <a:ext cx="1712" cy="30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80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0" y="3896"/>
                      <a:ext cx="918" cy="47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64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5"/>
                    <a:chOff x="3334" y="1717"/>
                    <a:chExt cx="1125" cy="2425"/>
                  </a:xfrm>
                </p:grpSpPr>
                <p:sp>
                  <p:nvSpPr>
                    <p:cNvPr id="77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78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2" y="3435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65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9"/>
                    <a:ext cx="881" cy="2424"/>
                    <a:chOff x="3181" y="1867"/>
                    <a:chExt cx="881" cy="2424"/>
                  </a:xfrm>
                </p:grpSpPr>
                <p:sp>
                  <p:nvSpPr>
                    <p:cNvPr id="75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2"/>
                      <a:ext cx="1648" cy="29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76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3" cy="46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6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6"/>
                    <a:ext cx="621" cy="2385"/>
                    <a:chOff x="3006" y="1984"/>
                    <a:chExt cx="621" cy="2385"/>
                  </a:xfrm>
                </p:grpSpPr>
                <p:sp>
                  <p:nvSpPr>
                    <p:cNvPr id="73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9" y="2661"/>
                      <a:ext cx="1599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74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5" y="3747"/>
                      <a:ext cx="859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67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1"/>
                    <a:ext cx="404" cy="2221"/>
                    <a:chOff x="2819" y="2099"/>
                    <a:chExt cx="404" cy="2221"/>
                  </a:xfrm>
                </p:grpSpPr>
                <p:sp>
                  <p:nvSpPr>
                    <p:cNvPr id="71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7" y="2711"/>
                      <a:ext cx="1470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72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  <p:grpSp>
                <p:nvGrpSpPr>
                  <p:cNvPr id="68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8" cy="2185"/>
                    <a:chOff x="2287" y="2135"/>
                    <a:chExt cx="428" cy="2185"/>
                  </a:xfrm>
                </p:grpSpPr>
                <p:sp>
                  <p:nvSpPr>
                    <p:cNvPr id="69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3" y="2760"/>
                      <a:ext cx="1437" cy="1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  <p:sp>
                  <p:nvSpPr>
                    <p:cNvPr id="70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6"/>
                      <a:ext cx="771" cy="29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>
                        <a:solidFill>
                          <a:srgbClr val="CCFFFF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3" name="Group 110"/>
              <p:cNvGrpSpPr>
                <a:grpSpLocks/>
              </p:cNvGrpSpPr>
              <p:nvPr/>
            </p:nvGrpSpPr>
            <p:grpSpPr bwMode="auto">
              <a:xfrm>
                <a:off x="73" y="313"/>
                <a:ext cx="5460" cy="3667"/>
                <a:chOff x="73" y="313"/>
                <a:chExt cx="5460" cy="3667"/>
              </a:xfrm>
            </p:grpSpPr>
            <p:grpSp>
              <p:nvGrpSpPr>
                <p:cNvPr id="24" name="Group 111"/>
                <p:cNvGrpSpPr>
                  <a:grpSpLocks/>
                </p:cNvGrpSpPr>
                <p:nvPr/>
              </p:nvGrpSpPr>
              <p:grpSpPr bwMode="auto">
                <a:xfrm>
                  <a:off x="73" y="313"/>
                  <a:ext cx="5460" cy="3667"/>
                  <a:chOff x="73" y="313"/>
                  <a:chExt cx="5460" cy="3667"/>
                </a:xfrm>
              </p:grpSpPr>
              <p:sp>
                <p:nvSpPr>
                  <p:cNvPr id="26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5" y="455"/>
                    <a:ext cx="2568" cy="2047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7" name="Arc 113"/>
                  <p:cNvSpPr>
                    <a:spLocks/>
                  </p:cNvSpPr>
                  <p:nvPr/>
                </p:nvSpPr>
                <p:spPr bwMode="hidden">
                  <a:xfrm flipH="1">
                    <a:off x="387" y="1601"/>
                    <a:ext cx="2017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8" name="Arc 114"/>
                  <p:cNvSpPr>
                    <a:spLocks/>
                  </p:cNvSpPr>
                  <p:nvPr/>
                </p:nvSpPr>
                <p:spPr bwMode="hidden">
                  <a:xfrm>
                    <a:off x="3028" y="1180"/>
                    <a:ext cx="1426" cy="2380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9" name="Arc 115"/>
                  <p:cNvSpPr>
                    <a:spLocks/>
                  </p:cNvSpPr>
                  <p:nvPr/>
                </p:nvSpPr>
                <p:spPr bwMode="hidden">
                  <a:xfrm flipH="1">
                    <a:off x="73" y="812"/>
                    <a:ext cx="2541" cy="2380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30" name="Arc 116"/>
                  <p:cNvSpPr>
                    <a:spLocks/>
                  </p:cNvSpPr>
                  <p:nvPr/>
                </p:nvSpPr>
                <p:spPr bwMode="hidden">
                  <a:xfrm flipH="1">
                    <a:off x="789" y="313"/>
                    <a:ext cx="1851" cy="2305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31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3" cy="2305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32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799" y="437"/>
                    <a:ext cx="418" cy="1524"/>
                  </a:xfrm>
                  <a:custGeom>
                    <a:avLst/>
                    <a:gdLst/>
                    <a:ahLst/>
                    <a:cxnLst>
                      <a:cxn ang="0">
                        <a:pos x="0" y="64"/>
                      </a:cxn>
                      <a:cxn ang="0">
                        <a:pos x="240" y="16"/>
                      </a:cxn>
                      <a:cxn ang="0">
                        <a:pos x="96" y="160"/>
                      </a:cxn>
                      <a:cxn ang="0">
                        <a:pos x="336" y="160"/>
                      </a:cxn>
                      <a:cxn ang="0">
                        <a:pos x="192" y="304"/>
                      </a:cxn>
                      <a:cxn ang="0">
                        <a:pos x="384" y="352"/>
                      </a:cxn>
                      <a:cxn ang="0">
                        <a:pos x="288" y="448"/>
                      </a:cxn>
                      <a:cxn ang="0">
                        <a:pos x="480" y="496"/>
                      </a:cxn>
                      <a:cxn ang="0">
                        <a:pos x="384" y="592"/>
                      </a:cxn>
                      <a:cxn ang="0">
                        <a:pos x="528" y="640"/>
                      </a:cxn>
                      <a:cxn ang="0">
                        <a:pos x="480" y="736"/>
                      </a:cxn>
                      <a:cxn ang="0">
                        <a:pos x="576" y="832"/>
                      </a:cxn>
                      <a:cxn ang="0">
                        <a:pos x="576" y="928"/>
                      </a:cxn>
                      <a:cxn ang="0">
                        <a:pos x="672" y="1072"/>
                      </a:cxn>
                      <a:cxn ang="0">
                        <a:pos x="624" y="1216"/>
                      </a:cxn>
                      <a:cxn ang="0">
                        <a:pos x="720" y="1312"/>
                      </a:cxn>
                      <a:cxn ang="0">
                        <a:pos x="672" y="1456"/>
                      </a:cxn>
                      <a:cxn ang="0">
                        <a:pos x="720" y="1600"/>
                      </a:cxn>
                      <a:cxn ang="0">
                        <a:pos x="672" y="1696"/>
                      </a:cxn>
                      <a:cxn ang="0">
                        <a:pos x="768" y="1840"/>
                      </a:cxn>
                      <a:cxn ang="0">
                        <a:pos x="720" y="1984"/>
                      </a:cxn>
                      <a:cxn ang="0">
                        <a:pos x="768" y="2176"/>
                      </a:cxn>
                      <a:cxn ang="0">
                        <a:pos x="720" y="2224"/>
                      </a:cxn>
                      <a:cxn ang="0">
                        <a:pos x="768" y="2368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sp>
              <p:nvSpPr>
                <p:cNvPr id="25" name="Freeform 119"/>
                <p:cNvSpPr>
                  <a:spLocks/>
                </p:cNvSpPr>
                <p:nvPr/>
              </p:nvSpPr>
              <p:spPr bwMode="hidden">
                <a:xfrm rot="20253369">
                  <a:off x="3279" y="1529"/>
                  <a:ext cx="443" cy="837"/>
                </a:xfrm>
                <a:custGeom>
                  <a:avLst/>
                  <a:gdLst/>
                  <a:ahLst/>
                  <a:cxnLst>
                    <a:cxn ang="0">
                      <a:pos x="0" y="64"/>
                    </a:cxn>
                    <a:cxn ang="0">
                      <a:pos x="240" y="16"/>
                    </a:cxn>
                    <a:cxn ang="0">
                      <a:pos x="96" y="160"/>
                    </a:cxn>
                    <a:cxn ang="0">
                      <a:pos x="336" y="160"/>
                    </a:cxn>
                    <a:cxn ang="0">
                      <a:pos x="192" y="304"/>
                    </a:cxn>
                    <a:cxn ang="0">
                      <a:pos x="384" y="352"/>
                    </a:cxn>
                    <a:cxn ang="0">
                      <a:pos x="288" y="448"/>
                    </a:cxn>
                    <a:cxn ang="0">
                      <a:pos x="480" y="496"/>
                    </a:cxn>
                    <a:cxn ang="0">
                      <a:pos x="384" y="592"/>
                    </a:cxn>
                    <a:cxn ang="0">
                      <a:pos x="528" y="640"/>
                    </a:cxn>
                    <a:cxn ang="0">
                      <a:pos x="480" y="736"/>
                    </a:cxn>
                    <a:cxn ang="0">
                      <a:pos x="576" y="832"/>
                    </a:cxn>
                    <a:cxn ang="0">
                      <a:pos x="576" y="928"/>
                    </a:cxn>
                    <a:cxn ang="0">
                      <a:pos x="672" y="1072"/>
                    </a:cxn>
                    <a:cxn ang="0">
                      <a:pos x="624" y="1216"/>
                    </a:cxn>
                    <a:cxn ang="0">
                      <a:pos x="720" y="1312"/>
                    </a:cxn>
                    <a:cxn ang="0">
                      <a:pos x="672" y="1456"/>
                    </a:cxn>
                    <a:cxn ang="0">
                      <a:pos x="720" y="1600"/>
                    </a:cxn>
                    <a:cxn ang="0">
                      <a:pos x="672" y="1696"/>
                    </a:cxn>
                    <a:cxn ang="0">
                      <a:pos x="768" y="1840"/>
                    </a:cxn>
                    <a:cxn ang="0">
                      <a:pos x="720" y="1984"/>
                    </a:cxn>
                    <a:cxn ang="0">
                      <a:pos x="768" y="2176"/>
                    </a:cxn>
                    <a:cxn ang="0">
                      <a:pos x="720" y="2224"/>
                    </a:cxn>
                    <a:cxn ang="0">
                      <a:pos x="768" y="2368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CCFFFF"/>
                    </a:solidFill>
                  </a:endParaRPr>
                </a:p>
              </p:txBody>
            </p:sp>
          </p:grpSp>
        </p:grpSp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1476" y="454"/>
              <a:ext cx="4040" cy="2966"/>
              <a:chOff x="210" y="337"/>
              <a:chExt cx="5198" cy="3818"/>
            </a:xfrm>
          </p:grpSpPr>
          <p:sp>
            <p:nvSpPr>
              <p:cNvPr id="8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9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10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11" name="Arc 124"/>
              <p:cNvSpPr>
                <a:spLocks/>
              </p:cNvSpPr>
              <p:nvPr/>
            </p:nvSpPr>
            <p:spPr bwMode="hidden">
              <a:xfrm flipH="1">
                <a:off x="210" y="1169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12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13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14" name="Freeform 127"/>
              <p:cNvSpPr>
                <a:spLocks/>
              </p:cNvSpPr>
              <p:nvPr/>
            </p:nvSpPr>
            <p:spPr bwMode="hidden">
              <a:xfrm>
                <a:off x="3300" y="2635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15" name="Freeform 128"/>
              <p:cNvSpPr>
                <a:spLocks/>
              </p:cNvSpPr>
              <p:nvPr/>
            </p:nvSpPr>
            <p:spPr bwMode="hidden">
              <a:xfrm rot="19660755" flipV="1">
                <a:off x="2547" y="2149"/>
                <a:ext cx="441" cy="83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16" name="Freeform 129"/>
              <p:cNvSpPr>
                <a:spLocks/>
              </p:cNvSpPr>
              <p:nvPr/>
            </p:nvSpPr>
            <p:spPr bwMode="hidden">
              <a:xfrm flipH="1">
                <a:off x="489" y="2503"/>
                <a:ext cx="1085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17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18" name="Freeform 131"/>
              <p:cNvSpPr>
                <a:spLocks/>
              </p:cNvSpPr>
              <p:nvPr/>
            </p:nvSpPr>
            <p:spPr bwMode="hidden">
              <a:xfrm>
                <a:off x="4401" y="2279"/>
                <a:ext cx="1007" cy="160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19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0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4" cy="143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1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0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</p:grpSp>
      </p:grpSp>
      <p:sp>
        <p:nvSpPr>
          <p:cNvPr id="23687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3688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7" name="Rectangle 13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138" name="Rectangle 1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139" name="Rectangle 1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9AA89-9C55-4AFF-A901-A78F127B91EA}" type="slidenum">
              <a:rPr lang="ru-RU">
                <a:solidFill>
                  <a:srgbClr val="CC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93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CC561-77F8-4BF7-984B-109FEC92F09D}" type="slidenum">
              <a:rPr lang="ru-RU">
                <a:solidFill>
                  <a:srgbClr val="CC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1795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00E9E-C3E7-4B1C-8EBC-2323E0BE5E0F}" type="slidenum">
              <a:rPr lang="ru-RU">
                <a:solidFill>
                  <a:srgbClr val="CC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2041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6DF6C-E9A2-40C4-998A-FEDE9B863469}" type="slidenum">
              <a:rPr lang="ru-RU">
                <a:solidFill>
                  <a:srgbClr val="CC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2621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8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9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84F1B-3A8B-49F2-9C37-375B7DDB7A04}" type="slidenum">
              <a:rPr lang="ru-RU">
                <a:solidFill>
                  <a:srgbClr val="CC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8867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4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5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50246-41AA-48BD-BEDC-C14D72E6856C}" type="slidenum">
              <a:rPr lang="ru-RU">
                <a:solidFill>
                  <a:srgbClr val="CC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528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3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4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E1E39-A12C-4BCC-830E-CC5687F47853}" type="slidenum">
              <a:rPr lang="ru-RU">
                <a:solidFill>
                  <a:srgbClr val="CC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7342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A19C8-54FA-47F7-8F1E-DAFE89CEFA08}" type="slidenum">
              <a:rPr lang="ru-RU">
                <a:solidFill>
                  <a:srgbClr val="CC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9556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705BB-1ECF-4709-83F5-9713C1071D8A}" type="slidenum">
              <a:rPr lang="ru-RU">
                <a:solidFill>
                  <a:srgbClr val="CC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272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098ED-1969-459D-BE34-8BE7B4357EFA}" type="slidenum">
              <a:rPr lang="ru-RU">
                <a:solidFill>
                  <a:srgbClr val="CC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4800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AD62B-47E9-456C-B079-381101ADC72D}" type="slidenum">
              <a:rPr lang="ru-RU">
                <a:solidFill>
                  <a:srgbClr val="CC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29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2E222F-630E-4826-958F-098879DEF174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016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2E222F-630E-4826-958F-098879DEF174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6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22532" name="Oval 4"/>
              <p:cNvSpPr>
                <a:spLocks noChangeArrowheads="1"/>
              </p:cNvSpPr>
              <p:nvPr/>
            </p:nvSpPr>
            <p:spPr bwMode="hidden">
              <a:xfrm>
                <a:off x="3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533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22535" name="Oval 7"/>
              <p:cNvSpPr>
                <a:spLocks noChangeArrowheads="1"/>
              </p:cNvSpPr>
              <p:nvPr/>
            </p:nvSpPr>
            <p:spPr bwMode="hidden">
              <a:xfrm>
                <a:off x="-3" y="3"/>
                <a:ext cx="771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536" name="Oval 8"/>
              <p:cNvSpPr>
                <a:spLocks noChangeArrowheads="1"/>
              </p:cNvSpPr>
              <p:nvPr/>
            </p:nvSpPr>
            <p:spPr bwMode="hidden">
              <a:xfrm>
                <a:off x="276" y="254"/>
                <a:ext cx="186" cy="109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</p:grpSp>
        <p:grpSp>
          <p:nvGrpSpPr>
            <p:cNvPr id="1034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22538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539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</p:grpSp>
        <p:grpSp>
          <p:nvGrpSpPr>
            <p:cNvPr id="1035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1036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22542" name="Oval 14"/>
                <p:cNvSpPr>
                  <a:spLocks noChangeArrowheads="1"/>
                </p:cNvSpPr>
                <p:nvPr/>
              </p:nvSpPr>
              <p:spPr bwMode="hidden">
                <a:xfrm>
                  <a:off x="1266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CCFFFF"/>
                    </a:solidFill>
                  </a:endParaRPr>
                </a:p>
              </p:txBody>
            </p:sp>
            <p:sp>
              <p:nvSpPr>
                <p:cNvPr id="22543" name="Oval 15"/>
                <p:cNvSpPr>
                  <a:spLocks noChangeArrowheads="1"/>
                </p:cNvSpPr>
                <p:nvPr/>
              </p:nvSpPr>
              <p:spPr bwMode="hidden">
                <a:xfrm>
                  <a:off x="2382" y="1602"/>
                  <a:ext cx="578" cy="40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CCFFFF"/>
                    </a:solidFill>
                  </a:endParaRPr>
                </a:p>
              </p:txBody>
            </p:sp>
          </p:grpSp>
          <p:grpSp>
            <p:nvGrpSpPr>
              <p:cNvPr id="1037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1060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22546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70" y="2235"/>
                    <a:ext cx="171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47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2" y="3146"/>
                    <a:ext cx="919" cy="4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61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22549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5" y="2019"/>
                    <a:ext cx="1812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50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2" y="2805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62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22552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6" y="1832"/>
                    <a:ext cx="1736" cy="30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53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3" y="2420"/>
                    <a:ext cx="931" cy="47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63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22555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16" y="1628"/>
                    <a:ext cx="1677" cy="33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56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88" y="2030"/>
                    <a:ext cx="900" cy="52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64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22558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7" y="1415"/>
                    <a:ext cx="154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59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1"/>
                    <a:ext cx="829" cy="48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65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22561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2" y="1286"/>
                    <a:ext cx="1404" cy="22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62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7" y="1261"/>
                    <a:ext cx="755" cy="35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66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22564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0" y="1128"/>
                    <a:ext cx="1240" cy="208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65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48" y="918"/>
                    <a:ext cx="668" cy="3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67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22567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5" y="2351"/>
                    <a:ext cx="1723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68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1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68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22570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06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71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6" y="2982"/>
                    <a:ext cx="968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69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22573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10"/>
                    <a:ext cx="1736" cy="30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74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3" y="2598"/>
                    <a:ext cx="931" cy="46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70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22576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2"/>
                    <a:ext cx="1677" cy="328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77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2"/>
                    <a:ext cx="900" cy="52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71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22579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83"/>
                    <a:ext cx="154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80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1" y="1757"/>
                    <a:ext cx="829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72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22582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3"/>
                    <a:ext cx="1404" cy="22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83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38"/>
                    <a:ext cx="755" cy="35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73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22585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4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86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5"/>
                    <a:ext cx="662" cy="3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74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22588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1" y="1237"/>
                    <a:ext cx="1235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89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5" y="898"/>
                    <a:ext cx="662" cy="33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75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22591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79" y="438"/>
                    <a:ext cx="483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92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28"/>
                    <a:ext cx="260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76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22594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8" y="383"/>
                    <a:ext cx="490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95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3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77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22597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2" y="958"/>
                    <a:ext cx="1101" cy="21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598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5" y="231"/>
                    <a:ext cx="591" cy="33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78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22600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6" y="921"/>
                    <a:ext cx="1052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01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20" y="144"/>
                    <a:ext cx="570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79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22603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14" y="1022"/>
                    <a:ext cx="1232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04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3" y="673"/>
                    <a:ext cx="656" cy="33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80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22606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2" y="946"/>
                    <a:ext cx="1227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07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1" y="444"/>
                    <a:ext cx="655" cy="33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sp>
              <p:nvSpPr>
                <p:cNvPr id="22608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/>
                  <a:ahLst/>
                  <a:cxnLst>
                    <a:cxn ang="0">
                      <a:pos x="0" y="504"/>
                    </a:cxn>
                    <a:cxn ang="0">
                      <a:pos x="864" y="168"/>
                    </a:cxn>
                    <a:cxn ang="0">
                      <a:pos x="1776" y="24"/>
                    </a:cxn>
                    <a:cxn ang="0">
                      <a:pos x="2736" y="24"/>
                    </a:cxn>
                    <a:cxn ang="0">
                      <a:pos x="2720" y="103"/>
                    </a:cxn>
                    <a:cxn ang="0">
                      <a:pos x="1764" y="103"/>
                    </a:cxn>
                    <a:cxn ang="0">
                      <a:pos x="654" y="292"/>
                    </a:cxn>
                    <a:cxn ang="0">
                      <a:pos x="0" y="504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CCFFFF"/>
                    </a:solidFill>
                  </a:endParaRPr>
                </a:p>
              </p:txBody>
            </p:sp>
            <p:sp>
              <p:nvSpPr>
                <p:cNvPr id="22609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1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485" y="56"/>
                    </a:cxn>
                    <a:cxn ang="0">
                      <a:pos x="1157" y="200"/>
                    </a:cxn>
                    <a:cxn ang="0">
                      <a:pos x="1611" y="432"/>
                    </a:cxn>
                    <a:cxn ang="0">
                      <a:pos x="1756" y="609"/>
                    </a:cxn>
                    <a:cxn ang="0">
                      <a:pos x="1689" y="787"/>
                    </a:cxn>
                    <a:cxn ang="0">
                      <a:pos x="1589" y="632"/>
                    </a:cxn>
                    <a:cxn ang="0">
                      <a:pos x="1389" y="454"/>
                    </a:cxn>
                    <a:cxn ang="0">
                      <a:pos x="1109" y="296"/>
                    </a:cxn>
                    <a:cxn ang="0">
                      <a:pos x="581" y="152"/>
                    </a:cxn>
                    <a:cxn ang="0">
                      <a:pos x="0" y="76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CCFFFF"/>
                    </a:solidFill>
                  </a:endParaRPr>
                </a:p>
              </p:txBody>
            </p:sp>
            <p:grpSp>
              <p:nvGrpSpPr>
                <p:cNvPr id="1083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22611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5" y="933"/>
                    <a:ext cx="1055" cy="1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12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3" y="180"/>
                    <a:ext cx="566" cy="28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84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22614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3" y="915"/>
                    <a:ext cx="1154" cy="27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15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1" y="262"/>
                    <a:ext cx="619" cy="42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85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22617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7" y="959"/>
                    <a:ext cx="954" cy="8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18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2"/>
                    <a:ext cx="511" cy="13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86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22620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09" y="2474"/>
                    <a:ext cx="172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21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03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87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22623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8" y="2577"/>
                    <a:ext cx="159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24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7" y="3632"/>
                    <a:ext cx="848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88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22626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31" y="2685"/>
                    <a:ext cx="1712" cy="30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27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23" y="3891"/>
                    <a:ext cx="917" cy="47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89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22629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7" y="2423"/>
                    <a:ext cx="1723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30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2" y="3435"/>
                    <a:ext cx="925" cy="49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90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22632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33"/>
                    <a:ext cx="1649" cy="29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33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06"/>
                    <a:ext cx="885" cy="46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91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22635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53"/>
                    <a:ext cx="1600" cy="24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36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1" y="3738"/>
                    <a:ext cx="860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92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22638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11" y="2708"/>
                    <a:ext cx="1463" cy="2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39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7" y="3724"/>
                    <a:ext cx="789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  <p:grpSp>
              <p:nvGrpSpPr>
                <p:cNvPr id="1093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22641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3" y="2758"/>
                    <a:ext cx="1432" cy="1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  <p:sp>
                <p:nvSpPr>
                  <p:cNvPr id="22642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51" y="3781"/>
                    <a:ext cx="767" cy="294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CCFFFF"/>
                      </a:solidFill>
                    </a:endParaRPr>
                  </a:p>
                </p:txBody>
              </p:sp>
            </p:grpSp>
          </p:grpSp>
          <p:sp>
            <p:nvSpPr>
              <p:cNvPr id="22643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0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44" name="Arc 116"/>
              <p:cNvSpPr>
                <a:spLocks/>
              </p:cNvSpPr>
              <p:nvPr/>
            </p:nvSpPr>
            <p:spPr bwMode="hidden">
              <a:xfrm flipH="1">
                <a:off x="3527" y="725"/>
                <a:ext cx="832" cy="901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45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46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5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47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29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48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49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50" name="Arc 122"/>
              <p:cNvSpPr>
                <a:spLocks/>
              </p:cNvSpPr>
              <p:nvPr/>
            </p:nvSpPr>
            <p:spPr bwMode="hidden">
              <a:xfrm>
                <a:off x="4269" y="585"/>
                <a:ext cx="393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51" name="Arc 123"/>
              <p:cNvSpPr>
                <a:spLocks/>
              </p:cNvSpPr>
              <p:nvPr/>
            </p:nvSpPr>
            <p:spPr bwMode="hidden">
              <a:xfrm>
                <a:off x="4302" y="463"/>
                <a:ext cx="558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52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88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53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1" cy="326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54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55" name="Arc 127"/>
              <p:cNvSpPr>
                <a:spLocks/>
              </p:cNvSpPr>
              <p:nvPr/>
            </p:nvSpPr>
            <p:spPr bwMode="hidden">
              <a:xfrm flipH="1">
                <a:off x="3426" y="122"/>
                <a:ext cx="724" cy="901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56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7" cy="901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57" name="Freeform 129"/>
              <p:cNvSpPr>
                <a:spLocks/>
              </p:cNvSpPr>
              <p:nvPr/>
            </p:nvSpPr>
            <p:spPr bwMode="hidden">
              <a:xfrm flipH="1">
                <a:off x="3307" y="981"/>
                <a:ext cx="426" cy="59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58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59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60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61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4" cy="41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62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5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63" name="Freeform 135"/>
              <p:cNvSpPr>
                <a:spLocks/>
              </p:cNvSpPr>
              <p:nvPr/>
            </p:nvSpPr>
            <p:spPr bwMode="hidden">
              <a:xfrm rot="20253369">
                <a:off x="4401" y="599"/>
                <a:ext cx="175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  <p:sp>
            <p:nvSpPr>
              <p:cNvPr id="22664" name="Freeform 136"/>
              <p:cNvSpPr>
                <a:spLocks/>
              </p:cNvSpPr>
              <p:nvPr/>
            </p:nvSpPr>
            <p:spPr bwMode="hidden">
              <a:xfrm rot="1346631" flipH="1">
                <a:off x="3783" y="589"/>
                <a:ext cx="172" cy="33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CCFFFF"/>
                  </a:solidFill>
                </a:endParaRPr>
              </a:p>
            </p:txBody>
          </p:sp>
        </p:grpSp>
      </p:grpSp>
      <p:sp>
        <p:nvSpPr>
          <p:cNvPr id="1027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2667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22668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CCFFFF"/>
              </a:solidFill>
            </a:endParaRPr>
          </a:p>
        </p:txBody>
      </p:sp>
      <p:sp>
        <p:nvSpPr>
          <p:cNvPr id="22669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EDD265-4913-4E45-B490-5CEC7A71F573}" type="slidenum">
              <a:rPr lang="ru-RU">
                <a:solidFill>
                  <a:srgbClr val="CC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0647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choo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4824536" cy="361840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07505" y="446088"/>
            <a:ext cx="8640960" cy="45719"/>
          </a:xfrm>
        </p:spPr>
        <p:txBody>
          <a:bodyPr/>
          <a:lstStyle/>
          <a:p>
            <a:pPr algn="ctr">
              <a:defRPr/>
            </a:pPr>
            <a:r>
              <a:rPr lang="ru-RU" sz="4000" dirty="0" smtClean="0"/>
              <a:t>           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Методы,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и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формирования доверительных отношений и конструктивного взаимодействия между субъектами образовательного процесса»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построить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конструктивное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</a:t>
            </a:r>
            <a:b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учениками?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87624" y="3212976"/>
            <a:ext cx="5328469" cy="141471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педагог-психолог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1600" b="1" dirty="0">
                <a:solidFill>
                  <a:schemeClr val="bg1"/>
                </a:solidFill>
              </a:rPr>
              <a:t>М</a:t>
            </a:r>
            <a:r>
              <a:rPr lang="ru-RU" sz="1600" b="1" dirty="0" smtClean="0">
                <a:solidFill>
                  <a:schemeClr val="bg1"/>
                </a:solidFill>
              </a:rPr>
              <a:t>ОУ СОШ №15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Кузнецова С.Н.</a:t>
            </a:r>
          </a:p>
        </p:txBody>
      </p:sp>
    </p:spTree>
    <p:extLst>
      <p:ext uri="{BB962C8B-B14F-4D97-AF65-F5344CB8AC3E}">
        <p14:creationId xmlns:p14="http://schemas.microsoft.com/office/powerpoint/2010/main" val="300642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8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2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467544" y="188640"/>
            <a:ext cx="7918648" cy="2237634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Образовательный процесс (ОП)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это целенаправленная деятельность по обучению, воспитанию и развитию личности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путем организованных учебно-воспитательных и учебно-познавательных процессов в единстве с самообразованием этой личности, обеспечивающая усвоение знаний, умений и навыков на уровне не ниже государственного образовательного стандарта.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467544" y="2564904"/>
            <a:ext cx="8044408" cy="3888432"/>
          </a:xfrm>
        </p:spPr>
        <p:txBody>
          <a:bodyPr>
            <a:noAutofit/>
          </a:bodyPr>
          <a:lstStyle/>
          <a:p>
            <a:pPr algn="just"/>
            <a:r>
              <a:rPr lang="ru-RU" sz="24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Психологическая </a:t>
            </a:r>
            <a:r>
              <a:rPr lang="ru-RU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структура ОП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представлена совокупностью трех элементов: </a:t>
            </a:r>
          </a:p>
          <a:p>
            <a:pPr marL="457200" indent="-45720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 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процессы восприятия, мышления, осмысления, запоминания, усвоения информации; </a:t>
            </a:r>
          </a:p>
          <a:p>
            <a:pPr marL="457200" indent="-457200" algn="just"/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2) проявление учащимися интереса, склонностей, мотивации учения, динамика эмоционального настроя; </a:t>
            </a:r>
          </a:p>
          <a:p>
            <a:pPr marL="457200" indent="-457200" algn="just"/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3) подъемы и спады физического и нервно-психического напряжения, динамика активности.</a:t>
            </a:r>
            <a:endParaRPr lang="ru-RU" sz="2400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539552" y="260648"/>
            <a:ext cx="8206680" cy="230425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Участники образовательных отношений </a:t>
            </a:r>
            <a:r>
              <a:rPr lang="ru-RU" sz="2400" dirty="0" smtClean="0">
                <a:solidFill>
                  <a:srgbClr val="FF0000"/>
                </a:solidFill>
              </a:rPr>
              <a:t>- обучающиеся, родители (законные представители) несовершеннолетних обучающихся, педагогические работники и их представители, организации, осуществляющие образовательную деятельность;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2267744" y="3068960"/>
            <a:ext cx="6172200" cy="34563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Государство берёт на себя обязанность обеспечить каждому человеку должное образование путём создания системы образовательных учреждений и соответствующих условий для их деятельности.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Картинки по запросу фото 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564904"/>
            <a:ext cx="1971675" cy="2324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107504" y="260648"/>
            <a:ext cx="7560840" cy="316835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Школа является одним из главных институтов социализации. В обучении и воспитании невозможно обойтись без общения. Все в школе опирается на взаимоотношения   учителя и учеников. Общение, будучи важным фактором формирования личности школьника, содержит в себе огромные педагогические возможности.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323528" y="3645024"/>
            <a:ext cx="8044408" cy="2880320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Говорить с ребенком труднее, чем с взрослым: для этого надо уметь правильно воспринять внешние проявления его противоречивого внутреннего мира, учесть возможную эмоциональную реакцию на обращенное к нему слово, его чувствительность к фальши в общении с взрослыми. Общение осуществляется не только в словесной форме. Взгляд, жест, поза, даже молчание - тоже ответ или обращение к партнеру.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251520" y="404664"/>
            <a:ext cx="8422704" cy="2232248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Общение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сложный, многоплановый процесс установления и развития контактов между людьми, порождаемый потребностью в совместной деятельности и включающий в себя обмен информацией, выработку единой стратегии взаимодействия, восприятия и понимания партнера по общению.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467544" y="2780928"/>
            <a:ext cx="8352928" cy="3456384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Педагогическое общение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профессиональное общение преподавателя с учащимися на уроке и вне его, имеющее определенные педагогические функции и направленное на создание психологического климата учебной деятельности и отношений между педагогом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обучащимися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внутри ученического коллектива; его успех определяет успех в обучении и воспитании.</a:t>
            </a:r>
          </a:p>
          <a:p>
            <a:pPr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3" y="620689"/>
            <a:ext cx="7125112" cy="5238110"/>
          </a:xfrm>
        </p:spPr>
        <p:txBody>
          <a:bodyPr/>
          <a:lstStyle/>
          <a:p>
            <a:pPr marL="0" lvl="0" indent="0" algn="ctr" defTabSz="914400">
              <a:spcAft>
                <a:spcPts val="0"/>
              </a:spcAft>
              <a:buClrTx/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Конструктивное общение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это способность выразить свои мысли без оценок, не приписывая личной точки зрения к поведению другого человека. Это умение слушать и слышать, смотреть и видеть. Это умение управлять своими эмоциями и работать со своей реакцией на сказанное или увиденное. Это лучший способ избежать конфликта или разрешить его, если он уже возник.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89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Конструктивному общению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учиться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улучшает отношения между людьми, так как предполагает, что вы:</a:t>
            </a:r>
          </a:p>
          <a:p>
            <a:pPr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расцениваете их как равных и не собираетесь подчинять своей воле;</a:t>
            </a:r>
          </a:p>
          <a:p>
            <a:pPr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уважаете их право на личное мнение и не собираетесь всеми правдами и неправдами убеждать встать на вашу точку зрения;</a:t>
            </a:r>
          </a:p>
          <a:p>
            <a:pPr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уважаете принятые ими решения и не будете их обесценивать;</a:t>
            </a:r>
          </a:p>
          <a:p>
            <a:pPr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уважаете их ценности и их опыт.</a:t>
            </a:r>
          </a:p>
          <a:p>
            <a:pPr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Конструктивному общению мешает также неумение слушать, непонимание собеседника.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0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Способы конструктивного общения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 позитивных утверждений-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способность признать не только свою ценность и значимость, но и ценность другого человека, независимо от его взглядов, убеждений и действий.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безоценочного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суждения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не переходите с роли или проблемы на личность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Ты- 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Я-высказывания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при описании своего негативного эмоционального состояния необходимо избегать осуждения собеседника, как причины этой реакции. 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9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323528" y="332656"/>
            <a:ext cx="8566720" cy="626469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Внедрение новых воспитательных технологий выдвигает принципиально новые требования к педагогам школы: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создавать особый психологический климат, построенный на сотворчестве и сотрудничестве;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овладение новыми педагогическими технологиями;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предметных знаний в целях более эффективного воспитания личности;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освоение компьютерной техники;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способность к жизненному самоопределению;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активная творческая позиция.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1241108"/>
          </a:xfrm>
        </p:spPr>
        <p:txBody>
          <a:bodyPr/>
          <a:lstStyle/>
          <a:p>
            <a:pPr algn="ctr"/>
            <a:r>
              <a:rPr lang="ru-RU" altLang="ru-RU" sz="4000" dirty="0">
                <a:solidFill>
                  <a:schemeClr val="tx1"/>
                </a:solidFill>
                <a:latin typeface="Comic Sans MS" pitchFamily="64" charset="0"/>
              </a:rPr>
              <a:t>Педагогическая этика учителя</a:t>
            </a:r>
            <a:endParaRPr lang="ru-RU" sz="4000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132856"/>
            <a:ext cx="6196608" cy="405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20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424936" cy="5328591"/>
          </a:xfrm>
        </p:spPr>
        <p:txBody>
          <a:bodyPr>
            <a:normAutofit fontScale="47500" lnSpcReduction="20000"/>
          </a:bodyPr>
          <a:lstStyle/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ru-RU" altLang="ru-RU" sz="7000" dirty="0">
                <a:latin typeface="Comic Sans MS" pitchFamily="64" charset="0"/>
              </a:rPr>
              <a:t>В период становления новой системы образования главная роль отведена личности </a:t>
            </a:r>
            <a:r>
              <a:rPr lang="ru-RU" altLang="ru-RU" sz="7000" dirty="0" smtClean="0">
                <a:latin typeface="Comic Sans MS" pitchFamily="64" charset="0"/>
              </a:rPr>
              <a:t>педагога</a:t>
            </a: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ru-RU" altLang="ru-RU" sz="7000" dirty="0">
                <a:latin typeface="Comic Sans MS" pitchFamily="64" charset="0"/>
              </a:rPr>
              <a:t>Составляющими качествами педагога являются:</a:t>
            </a: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lang="ru-RU" altLang="ru-RU" sz="7000" dirty="0">
                <a:latin typeface="Comic Sans MS" pitchFamily="64" charset="0"/>
              </a:rPr>
              <a:t>уровень профессиональной культуры</a:t>
            </a: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lang="ru-RU" altLang="ru-RU" sz="7000" dirty="0">
                <a:latin typeface="Comic Sans MS" pitchFamily="64" charset="0"/>
              </a:rPr>
              <a:t> педагогическая </a:t>
            </a:r>
            <a:r>
              <a:rPr lang="ru-RU" altLang="ru-RU" sz="7000" dirty="0" smtClean="0">
                <a:latin typeface="Comic Sans MS" pitchFamily="64" charset="0"/>
              </a:rPr>
              <a:t>этика</a:t>
            </a: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ru-RU" altLang="ru-RU" sz="7000" dirty="0">
                <a:latin typeface="Comic Sans MS" pitchFamily="64" charset="0"/>
              </a:rPr>
              <a:t>Учитель всегда должен помнить о речевой этике педагога, основанной на законах педагогической риторики.</a:t>
            </a: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None/>
            </a:pPr>
            <a:endParaRPr lang="ru-RU" altLang="ru-RU" sz="4000" dirty="0">
              <a:latin typeface="Comic Sans MS" pitchFamily="64" charset="0"/>
            </a:endParaRP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endParaRPr lang="ru-RU" altLang="ru-RU" sz="4000" dirty="0">
              <a:solidFill>
                <a:prstClr val="white"/>
              </a:solidFill>
              <a:latin typeface="Comic Sans MS" pitchFamily="6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417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1831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7739019" cy="5472607"/>
          </a:xfrm>
        </p:spPr>
        <p:txBody>
          <a:bodyPr>
            <a:normAutofit fontScale="62500" lnSpcReduction="20000"/>
          </a:bodyPr>
          <a:lstStyle/>
          <a:p>
            <a:pPr marL="0" lvl="0" indent="0" algn="ctr">
              <a:lnSpc>
                <a:spcPct val="117000"/>
              </a:lnSpc>
              <a:spcAft>
                <a:spcPct val="0"/>
              </a:spcAft>
              <a:buClr>
                <a:srgbClr val="C5E1FE"/>
              </a:buClr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  <a:tab pos="7878979" algn="l"/>
                <a:tab pos="8535561" algn="l"/>
              </a:tabLst>
            </a:pPr>
            <a:r>
              <a:rPr lang="ru-RU" altLang="ru-RU" sz="5100" dirty="0">
                <a:latin typeface="Comic Sans MS" pitchFamily="64" charset="0"/>
              </a:rPr>
              <a:t>Входя в класс, учитель уже должен </a:t>
            </a:r>
            <a:r>
              <a:rPr lang="ru-RU" altLang="ru-RU" sz="5100" dirty="0">
                <a:solidFill>
                  <a:schemeClr val="bg1"/>
                </a:solidFill>
                <a:latin typeface="Comic Sans MS" pitchFamily="64" charset="0"/>
              </a:rPr>
              <a:t>знать, с </a:t>
            </a:r>
            <a:r>
              <a:rPr lang="ru-RU" altLang="ru-RU" sz="5100" dirty="0">
                <a:latin typeface="Comic Sans MS" pitchFamily="64" charset="0"/>
              </a:rPr>
              <a:t>чего начать урок, в </a:t>
            </a:r>
            <a:r>
              <a:rPr lang="ru-RU" altLang="ru-RU" sz="5100" dirty="0">
                <a:solidFill>
                  <a:schemeClr val="bg1"/>
                </a:solidFill>
                <a:latin typeface="Comic Sans MS" pitchFamily="64" charset="0"/>
              </a:rPr>
              <a:t>какой </a:t>
            </a:r>
            <a:r>
              <a:rPr lang="ru-RU" altLang="ru-RU" sz="5100" dirty="0">
                <a:latin typeface="Comic Sans MS" pitchFamily="64" charset="0"/>
              </a:rPr>
              <a:t>форме сообщить об этом </a:t>
            </a:r>
            <a:r>
              <a:rPr lang="ru-RU" altLang="ru-RU" sz="5100" dirty="0" smtClean="0">
                <a:latin typeface="Comic Sans MS" pitchFamily="64" charset="0"/>
              </a:rPr>
              <a:t>классу</a:t>
            </a: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ru-RU" altLang="ru-RU" sz="5100" dirty="0">
                <a:latin typeface="Comic Sans MS" pitchFamily="64" charset="0"/>
              </a:rPr>
              <a:t>Главное правило речевой этики педагога- доброжелательность в общении  с </a:t>
            </a:r>
            <a:r>
              <a:rPr lang="ru-RU" altLang="ru-RU" sz="5100" dirty="0" smtClean="0">
                <a:latin typeface="Comic Sans MS" pitchFamily="64" charset="0"/>
              </a:rPr>
              <a:t>классом</a:t>
            </a: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ru-RU" altLang="ru-RU" sz="5100" dirty="0">
                <a:latin typeface="Comic Sans MS" pitchFamily="64" charset="0"/>
              </a:rPr>
              <a:t>Существуют совершенно определенные «нельзя», входящие в речевой этикет педагога</a:t>
            </a:r>
            <a:r>
              <a:rPr lang="ru-RU" altLang="ru-RU" sz="5100" dirty="0" smtClean="0">
                <a:latin typeface="Comic Sans MS" pitchFamily="64" charset="0"/>
              </a:rPr>
              <a:t>.</a:t>
            </a: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endParaRPr lang="ru-RU" altLang="ru-RU" sz="4400" dirty="0">
              <a:latin typeface="Comic Sans MS" pitchFamily="64" charset="0"/>
            </a:endParaRP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endParaRPr lang="ru-RU" altLang="ru-RU" sz="4000" dirty="0">
              <a:latin typeface="Comic Sans MS" pitchFamily="64" charset="0"/>
            </a:endParaRPr>
          </a:p>
          <a:p>
            <a:pPr marL="0" lvl="0" indent="0" algn="ctr">
              <a:lnSpc>
                <a:spcPct val="117000"/>
              </a:lnSpc>
              <a:spcAft>
                <a:spcPct val="0"/>
              </a:spcAft>
              <a:buClr>
                <a:srgbClr val="C5E1FE"/>
              </a:buClr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  <a:tab pos="7878979" algn="l"/>
                <a:tab pos="8535561" algn="l"/>
              </a:tabLst>
            </a:pPr>
            <a:endParaRPr lang="ru-RU" altLang="ru-RU" sz="4000" dirty="0">
              <a:solidFill>
                <a:prstClr val="white"/>
              </a:solidFill>
              <a:latin typeface="Comic Sans MS" pitchFamily="6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5092081"/>
            <a:ext cx="1944215" cy="1616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9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400" dirty="0">
                <a:solidFill>
                  <a:schemeClr val="tx1"/>
                </a:solidFill>
                <a:latin typeface="Comic Sans MS" pitchFamily="64" charset="0"/>
              </a:rPr>
              <a:t>Нельзя: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6792"/>
            <a:ext cx="9036496" cy="5616623"/>
          </a:xfrm>
        </p:spPr>
        <p:txBody>
          <a:bodyPr>
            <a:normAutofit fontScale="62500" lnSpcReduction="20000"/>
          </a:bodyPr>
          <a:lstStyle/>
          <a:p>
            <a:pPr marL="97912" lvl="0" indent="0">
              <a:lnSpc>
                <a:spcPct val="117000"/>
              </a:lnSpc>
              <a:buClr>
                <a:srgbClr val="C5E1FE"/>
              </a:buClr>
              <a:buSzPct val="45000"/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  <a:tab pos="7878979" algn="l"/>
              </a:tabLst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Менять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обращения к учащемуся в зависимости от его подготовленности и конкретного 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ответа;</a:t>
            </a:r>
            <a:endParaRPr lang="ru-RU" alt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912" lvl="0" indent="0">
              <a:lnSpc>
                <a:spcPct val="117000"/>
              </a:lnSpc>
              <a:buClr>
                <a:srgbClr val="C5E1FE"/>
              </a:buClr>
              <a:buSzPct val="45000"/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  <a:tab pos="7878979" algn="l"/>
              </a:tabLst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Делать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замечания одновременно большинству учащихся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Нельзя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упрекать учащихся в недостатках, которые они не в состоянии исправить; тем более превращать их в предмет насмешек;</a:t>
            </a:r>
          </a:p>
          <a:p>
            <a:pPr mar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None/>
            </a:pPr>
            <a:endParaRPr lang="ru-RU" alt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Формировать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негативную мотивацию при вызове ученика к доске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Нельзя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произносить слова приветствия без оптимизирующей, настраивающей на работу интонации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None/>
            </a:pPr>
            <a:endParaRPr lang="ru-RU" alt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Учитель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всегда помнить, что речевая этика- это не только отбор речевых средств, но и показатель профессиональной культуры педагога, его человеческих и личных качеств. </a:t>
            </a:r>
          </a:p>
          <a:p>
            <a:pPr mar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None/>
            </a:pPr>
            <a:endParaRPr lang="ru-RU" alt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defTabSz="407484" fontAlgn="base" hangingPunct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</a:pPr>
            <a:endParaRPr lang="ru-RU" altLang="ru-RU" sz="3600" dirty="0">
              <a:latin typeface="Comic Sans MS" pitchFamily="64" charset="0"/>
            </a:endParaRPr>
          </a:p>
          <a:p>
            <a:pPr marL="391645" lvl="0" indent="-293733">
              <a:lnSpc>
                <a:spcPct val="117000"/>
              </a:lnSpc>
              <a:buClr>
                <a:srgbClr val="C5E1FE"/>
              </a:buClr>
              <a:buSzPct val="45000"/>
              <a:buFont typeface="Wingdings" pitchFamily="2" charset="2"/>
              <a:buChar char="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  <a:tab pos="7878979" algn="l"/>
              </a:tabLst>
            </a:pPr>
            <a:endParaRPr lang="ru-RU" altLang="ru-RU" sz="3600" dirty="0">
              <a:solidFill>
                <a:prstClr val="white"/>
              </a:solidFill>
              <a:latin typeface="Comic Sans MS" pitchFamily="6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695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8200" name="Picture 8" descr="001 Natu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679957" y="967180"/>
            <a:ext cx="7239576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-92046" bIns="0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 smtClean="0">
                <a:solidFill>
                  <a:srgbClr val="FF0000"/>
                </a:solidFill>
              </a:rPr>
              <a:t>Технология конструктивного 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общения</a:t>
            </a:r>
            <a:endParaRPr lang="ru-RU" altLang="ru-RU" sz="2800" b="1" i="1" dirty="0" smtClean="0">
              <a:solidFill>
                <a:srgbClr val="FF0000"/>
              </a:solidFill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1619250" y="1700213"/>
            <a:ext cx="56848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528638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u="sng" dirty="0" smtClean="0"/>
              <a:t>Первое правило - формирование чувства МЫ</a:t>
            </a:r>
            <a:endParaRPr lang="ru-RU" altLang="ru-RU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 smtClean="0"/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491502" y="2132291"/>
            <a:ext cx="81721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u="sng" dirty="0" smtClean="0"/>
              <a:t>Второе правило – обязательное установление личностного контакта</a:t>
            </a:r>
            <a:r>
              <a:rPr lang="ru-RU" altLang="ru-RU" dirty="0" smtClean="0"/>
              <a:t> </a:t>
            </a: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827088" y="2636838"/>
            <a:ext cx="7867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528638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u="sng" dirty="0" smtClean="0"/>
              <a:t>Третье правило – демонстрация собственной расположенности</a:t>
            </a:r>
            <a:endParaRPr lang="ru-RU" altLang="ru-RU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srgbClr val="FFFFFF"/>
              </a:solidFill>
            </a:endParaRP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539750" y="3139173"/>
            <a:ext cx="77494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u="sng" dirty="0" smtClean="0"/>
              <a:t>Четвертое правило – показ ярких целей совместной деятельности</a:t>
            </a:r>
            <a:endParaRPr lang="ru-RU" altLang="ru-RU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srgbClr val="FFFFFF"/>
              </a:solidFill>
            </a:endParaRP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340906" y="3643591"/>
            <a:ext cx="85606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u="sng" dirty="0" smtClean="0"/>
              <a:t>Пятое правило – постоянное проявление интереса к своим воспитанникам</a:t>
            </a:r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1908175" y="4218673"/>
            <a:ext cx="533838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u="sng" dirty="0" smtClean="0"/>
              <a:t>Шестое правило – оказание и просьба помощи</a:t>
            </a:r>
            <a:endParaRPr lang="ru-RU" altLang="ru-RU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srgbClr val="FFFFFF"/>
              </a:solidFill>
            </a:endParaRPr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1205787" y="4821387"/>
            <a:ext cx="68054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u="sng" dirty="0" smtClean="0">
                <a:solidFill>
                  <a:srgbClr val="C00000"/>
                </a:solidFill>
              </a:rPr>
              <a:t>Результативность данной технологии зависит </a:t>
            </a:r>
          </a:p>
        </p:txBody>
      </p:sp>
    </p:spTree>
    <p:extLst>
      <p:ext uri="{BB962C8B-B14F-4D97-AF65-F5344CB8AC3E}">
        <p14:creationId xmlns:p14="http://schemas.microsoft.com/office/powerpoint/2010/main" val="4027574828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002 Natur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979613" y="333375"/>
            <a:ext cx="515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u="sng" smtClean="0">
                <a:solidFill>
                  <a:srgbClr val="FFFFFF"/>
                </a:solidFill>
              </a:rPr>
              <a:t>Первое правило - формирование чувства МЫ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684213" y="765175"/>
            <a:ext cx="36306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FFFFFF"/>
                </a:solidFill>
                <a:cs typeface="Times New Roman" pitchFamily="18" charset="0"/>
              </a:rPr>
              <a:t>Задачи, позиции и установки: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395288" y="1052513"/>
            <a:ext cx="799306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mtClean="0">
                <a:solidFill>
                  <a:srgbClr val="FFFFFF"/>
                </a:solidFill>
              </a:rPr>
              <a:t>      1.</a:t>
            </a:r>
            <a:r>
              <a:rPr lang="ru-RU" altLang="ru-RU" smtClean="0">
                <a:solidFill>
                  <a:srgbClr val="FFFFFF"/>
                </a:solidFill>
              </a:rPr>
              <a:t>Устранение энергетических барьеров (снятие пантомимических блоков-зажимов и психологических блоков-замков, устранение психологических надстроек «сверху», демонстрация открытой энергосохраняемой фотогеничной позы учителя и т.д.).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684213" y="2205038"/>
            <a:ext cx="7921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smtClean="0">
                <a:solidFill>
                  <a:srgbClr val="FFFFFF"/>
                </a:solidFill>
              </a:rPr>
              <a:t>Средства достижения:</a:t>
            </a:r>
            <a:r>
              <a:rPr lang="ru-RU" altLang="ru-RU" i="1" smtClean="0">
                <a:solidFill>
                  <a:srgbClr val="FFFFFF"/>
                </a:solidFill>
              </a:rPr>
              <a:t> </a:t>
            </a:r>
            <a:r>
              <a:rPr lang="ru-RU" altLang="ru-RU" smtClean="0">
                <a:solidFill>
                  <a:srgbClr val="FFFFFF"/>
                </a:solidFill>
              </a:rPr>
              <a:t>психолого-педагогическая пристройка «рядом», </a:t>
            </a:r>
            <a:r>
              <a:rPr lang="en-US" altLang="ru-RU" smtClean="0">
                <a:solidFill>
                  <a:srgbClr val="FFFFFF"/>
                </a:solidFill>
              </a:rPr>
              <a:t>  </a:t>
            </a:r>
            <a:r>
              <a:rPr lang="ru-RU" altLang="ru-RU" smtClean="0">
                <a:solidFill>
                  <a:srgbClr val="FFFFFF"/>
                </a:solidFill>
              </a:rPr>
              <a:t>психологическая позиция «один из  …».</a:t>
            </a:r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323850" y="2781300"/>
            <a:ext cx="76327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mtClean="0">
                <a:solidFill>
                  <a:srgbClr val="FFFFFF"/>
                </a:solidFill>
              </a:rPr>
              <a:t>2.</a:t>
            </a:r>
            <a:r>
              <a:rPr lang="ru-RU" altLang="ru-RU" smtClean="0">
                <a:solidFill>
                  <a:srgbClr val="FFFFFF"/>
                </a:solidFill>
              </a:rPr>
              <a:t>Устранение социальных барьеров (устранение психологических </a:t>
            </a:r>
            <a:r>
              <a:rPr lang="en-US" altLang="ru-RU" smtClean="0">
                <a:solidFill>
                  <a:srgbClr val="FFFFFF"/>
                </a:solidFill>
              </a:rPr>
              <a:t>          </a:t>
            </a:r>
            <a:r>
              <a:rPr lang="ru-RU" altLang="ru-RU" smtClean="0">
                <a:solidFill>
                  <a:srgbClr val="FFFFFF"/>
                </a:solidFill>
              </a:rPr>
              <a:t>позиций «Китайская стена», «Монблан», «Тетерев», «Узурпатор» и т.д.</a:t>
            </a:r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1116013" y="3644900"/>
            <a:ext cx="3014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FFFFFF"/>
                </a:solidFill>
              </a:rPr>
              <a:t>Средства достижения:</a:t>
            </a:r>
            <a:r>
              <a:rPr lang="ru-RU" altLang="ru-RU" smtClean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260" name="Rectangle 20"/>
          <p:cNvSpPr>
            <a:spLocks noChangeArrowheads="1"/>
          </p:cNvSpPr>
          <p:nvPr/>
        </p:nvSpPr>
        <p:spPr bwMode="auto">
          <a:xfrm>
            <a:off x="3995738" y="3644900"/>
            <a:ext cx="3979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FFFFFF"/>
                </a:solidFill>
              </a:rPr>
              <a:t>психолого-педагогические позиции</a:t>
            </a:r>
            <a:r>
              <a:rPr lang="ru-RU" altLang="ru-RU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539750" y="4437063"/>
            <a:ext cx="73437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mtClean="0">
                <a:solidFill>
                  <a:srgbClr val="FFFFFF"/>
                </a:solidFill>
              </a:rPr>
              <a:t>      2. </a:t>
            </a:r>
            <a:r>
              <a:rPr lang="ru-RU" altLang="ru-RU" smtClean="0">
                <a:solidFill>
                  <a:srgbClr val="FFFFFF"/>
                </a:solidFill>
              </a:rPr>
              <a:t>Устранение терминологических барьеров (псевдонаучности, канцеляризма, официоза, жаргонизма, сленга, англицизма, высокопарности и т.д.).</a:t>
            </a:r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539750" y="5300663"/>
            <a:ext cx="77041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i="1" smtClean="0">
                <a:solidFill>
                  <a:srgbClr val="FFFFFF"/>
                </a:solidFill>
              </a:rPr>
              <a:t>        </a:t>
            </a:r>
            <a:r>
              <a:rPr lang="ru-RU" altLang="ru-RU" b="1" i="1" smtClean="0">
                <a:solidFill>
                  <a:srgbClr val="FFFFFF"/>
                </a:solidFill>
              </a:rPr>
              <a:t>Средства достижения:</a:t>
            </a:r>
            <a:r>
              <a:rPr lang="ru-RU" altLang="ru-RU" b="1" smtClean="0">
                <a:solidFill>
                  <a:srgbClr val="FFFFFF"/>
                </a:solidFill>
              </a:rPr>
              <a:t> </a:t>
            </a:r>
            <a:r>
              <a:rPr lang="ru-RU" altLang="ru-RU" smtClean="0">
                <a:solidFill>
                  <a:srgbClr val="FFFFFF"/>
                </a:solidFill>
              </a:rPr>
              <a:t>доступность, чистота языка, выразительность, эмоциональность, образность, адекватная темпоритмика, доброжелательность, открытость, доверительность 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468313" y="4076700"/>
            <a:ext cx="53546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FFFFFF"/>
                </a:solidFill>
              </a:rPr>
              <a:t>«Партнер», «Друг», «Советчик», «Консультант» </a:t>
            </a:r>
          </a:p>
        </p:txBody>
      </p:sp>
    </p:spTree>
    <p:extLst>
      <p:ext uri="{BB962C8B-B14F-4D97-AF65-F5344CB8AC3E}">
        <p14:creationId xmlns:p14="http://schemas.microsoft.com/office/powerpoint/2010/main" val="31886278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003 Natur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260350"/>
            <a:ext cx="85328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u="sng" smtClean="0">
                <a:solidFill>
                  <a:srgbClr val="000000"/>
                </a:solidFill>
              </a:rPr>
              <a:t>Второе правило – обязательное установление личностного контакта</a:t>
            </a:r>
            <a:r>
              <a:rPr lang="ru-RU" altLang="ru-RU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1619250" y="1724025"/>
            <a:ext cx="7129463" cy="378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tabLst>
                <a:tab pos="9017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tabLst>
                <a:tab pos="9017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tabLst>
                <a:tab pos="9017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tabLst>
                <a:tab pos="9017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tabLst>
                <a:tab pos="9017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smtClean="0">
                <a:solidFill>
                  <a:srgbClr val="000000"/>
                </a:solidFill>
              </a:rPr>
              <a:t>Задачи, позиции и установки: </a:t>
            </a:r>
            <a:endParaRPr lang="en-US" altLang="ru-RU" sz="2000" b="1" smtClean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ru-RU" sz="2000" b="1" smtClean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ru-RU" sz="2000" b="1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smtClean="0">
                <a:solidFill>
                  <a:srgbClr val="000000"/>
                </a:solidFill>
              </a:rPr>
              <a:t>          1.</a:t>
            </a:r>
            <a:r>
              <a:rPr lang="ru-RU" altLang="ru-RU" b="1" smtClean="0">
                <a:solidFill>
                  <a:srgbClr val="000000"/>
                </a:solidFill>
              </a:rPr>
              <a:t>Устранение авторитарного, либерально-попустительского </a:t>
            </a:r>
            <a:r>
              <a:rPr lang="en-US" altLang="ru-RU" b="1" smtClean="0">
                <a:solidFill>
                  <a:srgbClr val="000000"/>
                </a:solidFill>
              </a:rPr>
              <a:t>   </a:t>
            </a:r>
            <a:r>
              <a:rPr lang="ru-RU" altLang="ru-RU" b="1" smtClean="0">
                <a:solidFill>
                  <a:srgbClr val="000000"/>
                </a:solidFill>
              </a:rPr>
              <a:t>стилей общения.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smtClean="0">
                <a:solidFill>
                  <a:srgbClr val="000000"/>
                </a:solidFill>
              </a:rPr>
              <a:t>           2.</a:t>
            </a:r>
            <a:r>
              <a:rPr lang="ru-RU" altLang="ru-RU" b="1" smtClean="0">
                <a:solidFill>
                  <a:srgbClr val="000000"/>
                </a:solidFill>
              </a:rPr>
              <a:t>Установление целесообразной тактильности, глазного контакта, адекватной мимики и пантомимики.</a:t>
            </a:r>
            <a:endParaRPr lang="en-US" altLang="ru-RU" sz="2000" b="1" smtClean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ru-RU" sz="2000" b="1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i="1" smtClean="0">
                <a:solidFill>
                  <a:srgbClr val="000000"/>
                </a:solidFill>
              </a:rPr>
              <a:t>           </a:t>
            </a:r>
            <a:r>
              <a:rPr lang="ru-RU" altLang="ru-RU" b="1" i="1" smtClean="0">
                <a:solidFill>
                  <a:srgbClr val="000000"/>
                </a:solidFill>
              </a:rPr>
              <a:t>Средства достижения:</a:t>
            </a:r>
            <a:r>
              <a:rPr lang="ru-RU" altLang="ru-RU" b="1" smtClean="0">
                <a:solidFill>
                  <a:srgbClr val="000000"/>
                </a:solidFill>
              </a:rPr>
              <a:t> обращение по имени, доброжелательная тактильность, деликатность, педагогически целесообразный визуальный контакт, доверительная интонационная выразительность, адекватная жестикуляционная выразительность.</a:t>
            </a:r>
            <a:endParaRPr lang="en-US" altLang="ru-RU" sz="2000" b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139178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006 Natur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755650" y="1643063"/>
            <a:ext cx="7777163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smtClean="0">
                <a:solidFill>
                  <a:srgbClr val="000000"/>
                </a:solidFill>
              </a:rPr>
              <a:t>Задачи, позиции и установки: </a:t>
            </a:r>
            <a:endParaRPr lang="en-US" altLang="ru-RU" b="1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smtClean="0">
                <a:solidFill>
                  <a:srgbClr val="000000"/>
                </a:solidFill>
              </a:rPr>
              <a:t>1.</a:t>
            </a:r>
            <a:r>
              <a:rPr lang="ru-RU" altLang="ru-RU" b="1" smtClean="0">
                <a:solidFill>
                  <a:srgbClr val="000000"/>
                </a:solidFill>
              </a:rPr>
              <a:t>Ожидание и переживание радости от общения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smtClean="0">
                <a:solidFill>
                  <a:srgbClr val="000000"/>
                </a:solidFill>
              </a:rPr>
              <a:t>2.</a:t>
            </a:r>
            <a:r>
              <a:rPr lang="ru-RU" altLang="ru-RU" b="1" smtClean="0">
                <a:solidFill>
                  <a:srgbClr val="000000"/>
                </a:solidFill>
              </a:rPr>
              <a:t>Установление позитивного и конструктивного настроя в общении.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smtClean="0">
                <a:solidFill>
                  <a:srgbClr val="000000"/>
                </a:solidFill>
              </a:rPr>
              <a:t>3.</a:t>
            </a:r>
            <a:r>
              <a:rPr lang="ru-RU" altLang="ru-RU" b="1" smtClean="0">
                <a:solidFill>
                  <a:srgbClr val="000000"/>
                </a:solidFill>
              </a:rPr>
              <a:t>Демонстрация открытого и непринужденного характера общения, адекватной мимической и пантомимической выразительности.</a:t>
            </a:r>
            <a:endParaRPr lang="en-US" altLang="ru-RU" b="1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ru-RU" b="1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smtClean="0">
                <a:solidFill>
                  <a:srgbClr val="000000"/>
                </a:solidFill>
              </a:rPr>
              <a:t>Средства достижения: улыбка, радостное приподнятое настроение, инициирующий настрой, перцептивно окрашенная мимика и пантомимика, мягкие тембральные окраски голоса, доверительный визуальный контакт 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971550" y="620713"/>
            <a:ext cx="7543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u="sng" smtClean="0">
                <a:solidFill>
                  <a:srgbClr val="000000"/>
                </a:solidFill>
              </a:rPr>
              <a:t>Третье правило – демонстрация собственной</a:t>
            </a:r>
            <a:r>
              <a:rPr lang="ru-RU" altLang="ru-RU" i="1" u="sng" smtClean="0">
                <a:solidFill>
                  <a:srgbClr val="FFFFFF"/>
                </a:solidFill>
              </a:rPr>
              <a:t> </a:t>
            </a:r>
            <a:r>
              <a:rPr lang="ru-RU" altLang="ru-RU" b="1" u="sng" smtClean="0">
                <a:solidFill>
                  <a:srgbClr val="000000"/>
                </a:solidFill>
              </a:rPr>
              <a:t>расположенности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586721762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 descr="008 Constructions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684213" y="333375"/>
            <a:ext cx="7713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u="sng" smtClean="0">
                <a:solidFill>
                  <a:srgbClr val="FFFFFF"/>
                </a:solidFill>
              </a:rPr>
              <a:t>Четвертое правило – показ ярких целей совместной деятельности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684213" y="1011238"/>
            <a:ext cx="8064500" cy="421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528638"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FFFFFF"/>
                </a:solidFill>
              </a:rPr>
              <a:t>Задачи, позиции и установки: </a:t>
            </a:r>
            <a:endParaRPr lang="en-US" altLang="ru-RU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ru-RU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 smtClean="0">
                <a:solidFill>
                  <a:srgbClr val="FFFFFF"/>
                </a:solidFill>
              </a:rPr>
              <a:t>1.</a:t>
            </a:r>
            <a:r>
              <a:rPr lang="ru-RU" altLang="ru-RU" b="1" dirty="0" smtClean="0">
                <a:solidFill>
                  <a:srgbClr val="FFFFFF"/>
                </a:solidFill>
              </a:rPr>
              <a:t>Ожидание и конструирование радостных ситуаций коллективного взаимодействия.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 smtClean="0">
                <a:solidFill>
                  <a:srgbClr val="FFFFFF"/>
                </a:solidFill>
              </a:rPr>
              <a:t>2.</a:t>
            </a:r>
            <a:r>
              <a:rPr lang="ru-RU" altLang="ru-RU" b="1" dirty="0" smtClean="0">
                <a:solidFill>
                  <a:srgbClr val="FFFFFF"/>
                </a:solidFill>
              </a:rPr>
              <a:t>Постоянная готовность откликнуться на интересные предложения и помыслы, поддержать любую увлекательную игру, подхватить любое творческое начинание и инициативу.</a:t>
            </a:r>
            <a:endParaRPr lang="en-US" altLang="ru-RU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ru-RU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FFFFFF"/>
                </a:solidFill>
              </a:rPr>
              <a:t>Средства достижения: приемы мобилизации интерактивного общения; приемы быстрого вовлечения в коллективное коммуникативное взаимодействие; установление перцептивного фона общения; техника диалогового общения.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370515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009 Natur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404813"/>
            <a:ext cx="90455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u="sng" smtClean="0">
                <a:solidFill>
                  <a:srgbClr val="FFFFFF"/>
                </a:solidFill>
              </a:rPr>
              <a:t>Пятое правило – постоянное проявление интереса к своим воспитанникам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900113" y="719138"/>
            <a:ext cx="7524750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528638">
              <a:tabLst>
                <a:tab pos="785813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785813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785813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785813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785813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85813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85813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85813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85813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ru-RU" b="1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ru-RU" b="1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smtClean="0">
                <a:solidFill>
                  <a:srgbClr val="FFFFFF"/>
                </a:solidFill>
              </a:rPr>
              <a:t>Задачи, позиции и установки: </a:t>
            </a:r>
            <a:endParaRPr lang="en-US" altLang="ru-RU" b="1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ru-RU" b="1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smtClean="0">
                <a:solidFill>
                  <a:srgbClr val="FFFFFF"/>
                </a:solidFill>
              </a:rPr>
              <a:t>1.</a:t>
            </a:r>
            <a:r>
              <a:rPr lang="ru-RU" altLang="ru-RU" b="1" smtClean="0">
                <a:solidFill>
                  <a:srgbClr val="FFFFFF"/>
                </a:solidFill>
              </a:rPr>
              <a:t>Сохранение позиции равноправного партнера, внимательного собеседника, способного «слушать и слышать» проблемы детей.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smtClean="0">
                <a:solidFill>
                  <a:srgbClr val="FFFFFF"/>
                </a:solidFill>
              </a:rPr>
              <a:t>2.</a:t>
            </a:r>
            <a:r>
              <a:rPr lang="ru-RU" altLang="ru-RU" b="1" smtClean="0">
                <a:solidFill>
                  <a:srgbClr val="FFFFFF"/>
                </a:solidFill>
              </a:rPr>
              <a:t>Пробуждение инициативности и активности собеседника.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smtClean="0">
                <a:solidFill>
                  <a:srgbClr val="FFFFFF"/>
                </a:solidFill>
              </a:rPr>
              <a:t>3.</a:t>
            </a:r>
            <a:r>
              <a:rPr lang="ru-RU" altLang="ru-RU" b="1" smtClean="0">
                <a:solidFill>
                  <a:srgbClr val="FFFFFF"/>
                </a:solidFill>
              </a:rPr>
              <a:t>Установление единства интересов партнеров по общению.</a:t>
            </a:r>
            <a:endParaRPr lang="en-US" altLang="ru-RU" b="1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ru-RU" b="1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smtClean="0">
                <a:solidFill>
                  <a:srgbClr val="FFFFFF"/>
                </a:solidFill>
              </a:rPr>
              <a:t>Средства достижения: приемы эмпатийного общения; технические приемы выражения заинтересованности, сострадания, «сорадования», сочувствия, дружеской поддержки, «инициирования»; увлечения собеседником; приемы поддерживания продолжительного внимания к собеседнику; техника задавания прямых, косвенных, риторических, «сократических» вопросов и т.д.</a:t>
            </a:r>
          </a:p>
        </p:txBody>
      </p:sp>
    </p:spTree>
    <p:extLst>
      <p:ext uri="{BB962C8B-B14F-4D97-AF65-F5344CB8AC3E}">
        <p14:creationId xmlns:p14="http://schemas.microsoft.com/office/powerpoint/2010/main" val="832019395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 descr="016 Natur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1908175" y="333375"/>
            <a:ext cx="53006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u="sng" smtClean="0">
                <a:solidFill>
                  <a:srgbClr val="FFFFFF"/>
                </a:solidFill>
              </a:rPr>
              <a:t>Шестое правило – оказание и просьба помощи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468313" y="643524"/>
            <a:ext cx="8207375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528638">
              <a:tabLst>
                <a:tab pos="7762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7762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7762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7762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7762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FFFFFF"/>
                </a:solidFill>
              </a:rPr>
              <a:t>Задачи, позиции и установки: </a:t>
            </a:r>
            <a:endParaRPr lang="en-US" altLang="ru-RU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 smtClean="0">
                <a:solidFill>
                  <a:srgbClr val="FFFFFF"/>
                </a:solidFill>
              </a:rPr>
              <a:t>1.</a:t>
            </a:r>
            <a:r>
              <a:rPr lang="ru-RU" altLang="ru-RU" b="1" dirty="0" smtClean="0">
                <a:solidFill>
                  <a:srgbClr val="FFFFFF"/>
                </a:solidFill>
              </a:rPr>
              <a:t>Установление положительного психологического фона и тона сопереживания и одобрения.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 smtClean="0">
                <a:solidFill>
                  <a:srgbClr val="FFFFFF"/>
                </a:solidFill>
              </a:rPr>
              <a:t>2.</a:t>
            </a:r>
            <a:r>
              <a:rPr lang="ru-RU" altLang="ru-RU" b="1" dirty="0" smtClean="0">
                <a:solidFill>
                  <a:srgbClr val="FFFFFF"/>
                </a:solidFill>
              </a:rPr>
              <a:t>Авансирование успешности собеседника, снятие страхов и комплексов.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 smtClean="0">
                <a:solidFill>
                  <a:srgbClr val="FFFFFF"/>
                </a:solidFill>
              </a:rPr>
              <a:t>3.</a:t>
            </a:r>
            <a:r>
              <a:rPr lang="ru-RU" altLang="ru-RU" b="1" dirty="0" smtClean="0">
                <a:solidFill>
                  <a:srgbClr val="FFFFFF"/>
                </a:solidFill>
              </a:rPr>
              <a:t> Оказание открытой и скрытой помощи.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 smtClean="0">
                <a:solidFill>
                  <a:srgbClr val="FFFFFF"/>
                </a:solidFill>
              </a:rPr>
              <a:t>4.</a:t>
            </a:r>
            <a:r>
              <a:rPr lang="ru-RU" altLang="ru-RU" b="1" dirty="0" smtClean="0">
                <a:solidFill>
                  <a:srgbClr val="FFFFFF"/>
                </a:solidFill>
              </a:rPr>
              <a:t>Постоянная готовность откликнуться на проблемы собеседника, разделить с ним его проблемы, помочь в решении его проблем.</a:t>
            </a:r>
            <a:endParaRPr lang="en-US" altLang="ru-RU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ru-RU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/>
              <a:t>Средства достижения: техника формирования успешности детей и авансирование этой успешности; техника оказания скрытой помощи, приемы идентификации (вхождения в проблемы партнера по общению); техника просьбы помощи, возвышающей личность собеседника, его статус и самооценку.</a:t>
            </a:r>
          </a:p>
        </p:txBody>
      </p:sp>
    </p:spTree>
    <p:extLst>
      <p:ext uri="{BB962C8B-B14F-4D97-AF65-F5344CB8AC3E}">
        <p14:creationId xmlns:p14="http://schemas.microsoft.com/office/powerpoint/2010/main" val="332682820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 descr="022 Nature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79512" y="260350"/>
            <a:ext cx="81389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u="sng" dirty="0" smtClean="0"/>
              <a:t>Результативность данной технологии зависит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539553" y="1268760"/>
            <a:ext cx="7778948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528638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FFFFFF"/>
                </a:solidFill>
              </a:rPr>
              <a:t>- 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профессиональных 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способностей педагога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FFFFFF"/>
                </a:solidFill>
              </a:rPr>
              <a:t>- уровня </a:t>
            </a:r>
            <a:r>
              <a:rPr lang="ru-RU" altLang="ru-RU" sz="2400" b="1" dirty="0" err="1" smtClean="0">
                <a:solidFill>
                  <a:srgbClr val="FFFFFF"/>
                </a:solidFill>
              </a:rPr>
              <a:t>сформированности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 педагогического воображения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FFFFFF"/>
                </a:solidFill>
              </a:rPr>
              <a:t>- самообладания</a:t>
            </a:r>
            <a:endParaRPr lang="ru-RU" altLang="ru-RU" sz="2400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FFFFFF"/>
                </a:solidFill>
              </a:rPr>
              <a:t>- артистизма</a:t>
            </a:r>
            <a:endParaRPr lang="ru-RU" altLang="ru-RU" sz="2400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FFFFFF"/>
                </a:solidFill>
              </a:rPr>
              <a:t>- педагогической 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памяти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FFFFFF"/>
                </a:solidFill>
              </a:rPr>
              <a:t>- владения 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коммуникативными 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перцептивными </a:t>
            </a:r>
            <a:endParaRPr lang="ru-RU" altLang="ru-RU" sz="2400" b="1" dirty="0" smtClean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 smtClean="0">
                <a:solidFill>
                  <a:srgbClr val="FFFFFF"/>
                </a:solidFill>
              </a:rPr>
              <a:t>интерактивными средствами: </a:t>
            </a:r>
            <a:r>
              <a:rPr lang="ru-RU" altLang="ru-RU" sz="2400" b="1" dirty="0" err="1" smtClean="0">
                <a:solidFill>
                  <a:srgbClr val="FFFFFF"/>
                </a:solidFill>
              </a:rPr>
              <a:t>вербаликой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, мимикой, пантомимикой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, 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визуальным общением, </a:t>
            </a:r>
            <a:r>
              <a:rPr lang="ru-RU" altLang="ru-RU" sz="2400" b="1" dirty="0" err="1" smtClean="0">
                <a:solidFill>
                  <a:srgbClr val="FFFFFF"/>
                </a:solidFill>
              </a:rPr>
              <a:t>проксемикой</a:t>
            </a:r>
            <a:r>
              <a:rPr lang="ru-RU" altLang="ru-RU" sz="2400" b="1" dirty="0">
                <a:solidFill>
                  <a:srgbClr val="FFFFFF"/>
                </a:solidFill>
              </a:rPr>
              <a:t> 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(общение с помощью </a:t>
            </a:r>
            <a:r>
              <a:rPr lang="ru-RU" altLang="ru-RU" sz="2400" b="1" dirty="0" err="1" smtClean="0">
                <a:solidFill>
                  <a:srgbClr val="FFFFFF"/>
                </a:solidFill>
              </a:rPr>
              <a:t>растояния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).</a:t>
            </a:r>
            <a:endParaRPr lang="ru-RU" altLang="ru-RU" sz="2400" b="1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0323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268413"/>
            <a:ext cx="6870700" cy="1152525"/>
          </a:xfrm>
        </p:spPr>
        <p:txBody>
          <a:bodyPr/>
          <a:lstStyle/>
          <a:p>
            <a:pPr eaLnBrk="1" hangingPunct="1"/>
            <a:r>
              <a:rPr lang="ru-RU" altLang="ru-RU" sz="3200" b="1" i="1" dirty="0" smtClean="0">
                <a:solidFill>
                  <a:schemeClr val="tx1"/>
                </a:solidFill>
              </a:rPr>
              <a:t>Что делать, </a:t>
            </a:r>
            <a:br>
              <a:rPr lang="ru-RU" altLang="ru-RU" sz="3200" b="1" i="1" dirty="0" smtClean="0">
                <a:solidFill>
                  <a:schemeClr val="tx1"/>
                </a:solidFill>
              </a:rPr>
            </a:br>
            <a:r>
              <a:rPr lang="ru-RU" altLang="ru-RU" sz="3200" b="1" i="1" dirty="0" smtClean="0">
                <a:solidFill>
                  <a:schemeClr val="tx1"/>
                </a:solidFill>
              </a:rPr>
              <a:t>когда нас с вами </a:t>
            </a:r>
            <a:br>
              <a:rPr lang="ru-RU" altLang="ru-RU" sz="3200" b="1" i="1" dirty="0" smtClean="0">
                <a:solidFill>
                  <a:schemeClr val="tx1"/>
                </a:solidFill>
              </a:rPr>
            </a:br>
            <a:r>
              <a:rPr lang="ru-RU" altLang="ru-RU" sz="3200" b="1" i="1" dirty="0" smtClean="0">
                <a:solidFill>
                  <a:schemeClr val="tx1"/>
                </a:solidFill>
              </a:rPr>
              <a:t>переполняют эмоции</a:t>
            </a:r>
            <a:r>
              <a:rPr lang="ru-RU" altLang="ru-RU" sz="3200" b="1" i="1" dirty="0" smtClean="0">
                <a:solidFill>
                  <a:schemeClr val="bg1"/>
                </a:solidFill>
              </a:rPr>
              <a:t>?</a:t>
            </a:r>
            <a:r>
              <a:rPr lang="ru-RU" altLang="ru-RU" sz="40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3284984"/>
            <a:ext cx="6766520" cy="2201416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ru-RU" altLang="ru-RU" sz="2800" b="1" i="1" dirty="0" smtClean="0"/>
              <a:t>Если ребенок вызывает у вас своим поведением отрицательные переживания – сообщите ему об этом.</a:t>
            </a:r>
          </a:p>
        </p:txBody>
      </p:sp>
      <p:pic>
        <p:nvPicPr>
          <p:cNvPr id="54276" name="Picture 4" descr="59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11801"/>
            <a:ext cx="2016125" cy="1655762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chemeClr val="fol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6" descr="vtirae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038" y="4725144"/>
            <a:ext cx="2016125" cy="187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7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6870700" cy="549275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i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Шаг первый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692150"/>
            <a:ext cx="8131175" cy="59055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i="1" smtClean="0">
                <a:solidFill>
                  <a:schemeClr val="folHlink"/>
                </a:solidFill>
              </a:rPr>
              <a:t>       </a:t>
            </a:r>
            <a:r>
              <a:rPr lang="ru-RU" altLang="ru-RU" sz="2800" i="1" smtClean="0">
                <a:solidFill>
                  <a:schemeClr val="folHlink"/>
                </a:solidFill>
              </a:rPr>
              <a:t>Научиться определять свои чувства</a:t>
            </a:r>
          </a:p>
        </p:txBody>
      </p:sp>
      <p:pic>
        <p:nvPicPr>
          <p:cNvPr id="61444" name="Picture 4" descr="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88640"/>
            <a:ext cx="13906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8" name="AutoShape 8"/>
          <p:cNvSpPr>
            <a:spLocks noChangeArrowheads="1"/>
          </p:cNvSpPr>
          <p:nvPr/>
        </p:nvSpPr>
        <p:spPr bwMode="auto">
          <a:xfrm>
            <a:off x="179388" y="1484313"/>
            <a:ext cx="8280400" cy="107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hlink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smtClean="0">
                <a:solidFill>
                  <a:srgbClr val="000000"/>
                </a:solidFill>
              </a:rPr>
              <a:t> </a:t>
            </a:r>
            <a:r>
              <a:rPr lang="ru-RU" altLang="ru-RU" sz="2100" b="1" i="1" u="sng" smtClean="0">
                <a:solidFill>
                  <a:srgbClr val="000000"/>
                </a:solidFill>
              </a:rPr>
              <a:t>Ситуация №1.</a:t>
            </a:r>
            <a:r>
              <a:rPr lang="ru-RU" altLang="ru-RU" sz="2100" smtClean="0">
                <a:solidFill>
                  <a:srgbClr val="000000"/>
                </a:solidFill>
              </a:rPr>
              <a:t>  На уроке у</a:t>
            </a:r>
            <a:r>
              <a:rPr lang="ru-RU" altLang="ru-RU" sz="2100" i="1" smtClean="0">
                <a:solidFill>
                  <a:srgbClr val="000000"/>
                </a:solidFill>
              </a:rPr>
              <a:t>ченик  отвлекает  соседа по парте 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100" i="1" smtClean="0">
                <a:solidFill>
                  <a:srgbClr val="000000"/>
                </a:solidFill>
              </a:rPr>
              <a:t>и игнорирует неоднократные замечания педагога.</a:t>
            </a:r>
            <a:r>
              <a:rPr lang="ru-RU" altLang="ru-RU" sz="21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449" name="AutoShape 9"/>
          <p:cNvSpPr>
            <a:spLocks noChangeArrowheads="1"/>
          </p:cNvSpPr>
          <p:nvPr/>
        </p:nvSpPr>
        <p:spPr bwMode="auto">
          <a:xfrm>
            <a:off x="179388" y="2779713"/>
            <a:ext cx="8280400" cy="10810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folHlink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smtClean="0">
                <a:solidFill>
                  <a:srgbClr val="000000"/>
                </a:solidFill>
              </a:rPr>
              <a:t> </a:t>
            </a:r>
            <a:r>
              <a:rPr lang="ru-RU" altLang="ru-RU" sz="2100" b="1" i="1" u="sng" smtClean="0">
                <a:solidFill>
                  <a:srgbClr val="000000"/>
                </a:solidFill>
              </a:rPr>
              <a:t>Ситуация №2.</a:t>
            </a:r>
            <a:r>
              <a:rPr lang="ru-RU" altLang="ru-RU" sz="2100" smtClean="0">
                <a:solidFill>
                  <a:srgbClr val="000000"/>
                </a:solidFill>
              </a:rPr>
              <a:t> </a:t>
            </a:r>
            <a:r>
              <a:rPr lang="ru-RU" altLang="ru-RU" sz="2100" i="1" smtClean="0">
                <a:solidFill>
                  <a:srgbClr val="000000"/>
                </a:solidFill>
              </a:rPr>
              <a:t>Учащийся, явно демонстрируя свое плохое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100" i="1" smtClean="0">
                <a:solidFill>
                  <a:srgbClr val="000000"/>
                </a:solidFill>
              </a:rPr>
              <a:t>отношение к кому-либо из товарищей по классу, говорит: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100" i="1" smtClean="0">
                <a:solidFill>
                  <a:srgbClr val="000000"/>
                </a:solidFill>
              </a:rPr>
              <a:t>«Я не хочу работать (учиться) вместе с ним».</a:t>
            </a:r>
            <a:r>
              <a:rPr lang="ru-RU" altLang="ru-RU" smtClean="0">
                <a:solidFill>
                  <a:srgbClr val="000000"/>
                </a:solidFill>
              </a:rPr>
              <a:t> </a:t>
            </a:r>
            <a:r>
              <a:rPr lang="ru-RU" altLang="ru-RU" sz="21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450" name="AutoShape 10"/>
          <p:cNvSpPr>
            <a:spLocks noChangeArrowheads="1"/>
          </p:cNvSpPr>
          <p:nvPr/>
        </p:nvSpPr>
        <p:spPr bwMode="auto">
          <a:xfrm>
            <a:off x="179388" y="4075113"/>
            <a:ext cx="8280400" cy="1441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tx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100" b="1" i="1" u="sng" smtClean="0">
                <a:solidFill>
                  <a:srgbClr val="000000"/>
                </a:solidFill>
              </a:rPr>
              <a:t>Ситуация №3.</a:t>
            </a:r>
            <a:r>
              <a:rPr lang="ru-RU" altLang="ru-RU" sz="2100" i="1" smtClean="0">
                <a:solidFill>
                  <a:srgbClr val="000000"/>
                </a:solidFill>
              </a:rPr>
              <a:t> Начался урок. Все учащиеся успокоились,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100" i="1" smtClean="0">
                <a:solidFill>
                  <a:srgbClr val="000000"/>
                </a:solidFill>
              </a:rPr>
              <a:t>наступила тишина, и вдруг в классе кто- то начал громко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100" i="1" smtClean="0">
                <a:solidFill>
                  <a:srgbClr val="000000"/>
                </a:solidFill>
              </a:rPr>
              <a:t>смеяться. Когда учитель удивленно посмотрел на учащегося,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100" i="1" smtClean="0">
                <a:solidFill>
                  <a:srgbClr val="000000"/>
                </a:solidFill>
              </a:rPr>
              <a:t>тот заявил: «Мне всегда смешно смотреть на вас…»</a:t>
            </a:r>
          </a:p>
        </p:txBody>
      </p:sp>
      <p:pic>
        <p:nvPicPr>
          <p:cNvPr id="61446" name="Picture 6" descr="AN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516563"/>
            <a:ext cx="1547812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08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  <p:bldP spid="61443" grpId="0" build="p"/>
      <p:bldP spid="61448" grpId="0" animBg="1"/>
      <p:bldP spid="61449" grpId="0" animBg="1"/>
      <p:bldP spid="6145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6"/>
          <p:cNvSpPr>
            <a:spLocks noChangeArrowheads="1"/>
          </p:cNvSpPr>
          <p:nvPr/>
        </p:nvSpPr>
        <p:spPr bwMode="auto">
          <a:xfrm>
            <a:off x="0" y="5445125"/>
            <a:ext cx="1835150" cy="14128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243" name="Rectangle 17"/>
          <p:cNvSpPr>
            <a:spLocks noChangeArrowheads="1"/>
          </p:cNvSpPr>
          <p:nvPr/>
        </p:nvSpPr>
        <p:spPr bwMode="auto">
          <a:xfrm>
            <a:off x="7164388" y="0"/>
            <a:ext cx="1979612" cy="22764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63493" name="AutoShape 5"/>
          <p:cNvSpPr>
            <a:spLocks noChangeArrowheads="1"/>
          </p:cNvSpPr>
          <p:nvPr/>
        </p:nvSpPr>
        <p:spPr bwMode="auto">
          <a:xfrm>
            <a:off x="107950" y="115888"/>
            <a:ext cx="8964613" cy="7191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accent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smtClean="0">
                <a:solidFill>
                  <a:srgbClr val="000000"/>
                </a:solidFill>
              </a:rPr>
              <a:t> </a:t>
            </a:r>
            <a:r>
              <a:rPr lang="ru-RU" altLang="ru-RU" i="1" smtClean="0">
                <a:solidFill>
                  <a:srgbClr val="000000"/>
                </a:solidFill>
              </a:rPr>
              <a:t>1. На уроке ученик  отвлекает  соседа по парте  и игнорирует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000000"/>
                </a:solidFill>
              </a:rPr>
              <a:t>неоднократные замечания педагога.</a:t>
            </a:r>
            <a:r>
              <a:rPr lang="ru-RU" altLang="ru-RU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3494" name="AutoShape 6"/>
          <p:cNvSpPr>
            <a:spLocks noChangeArrowheads="1"/>
          </p:cNvSpPr>
          <p:nvPr/>
        </p:nvSpPr>
        <p:spPr bwMode="auto">
          <a:xfrm>
            <a:off x="107950" y="2133600"/>
            <a:ext cx="8964613" cy="7191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accent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000000"/>
                </a:solidFill>
              </a:rPr>
              <a:t>2. Учащийся, явно демонстрируя свое плохое отношение к кому-либо из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000000"/>
                </a:solidFill>
              </a:rPr>
              <a:t>товарищей по классу, говорит:«Я не хочу работать (учиться) вместе с ним».</a:t>
            </a:r>
            <a:r>
              <a:rPr lang="ru-RU" altLang="ru-RU" smtClean="0">
                <a:solidFill>
                  <a:srgbClr val="000000"/>
                </a:solidFill>
              </a:rPr>
              <a:t> </a:t>
            </a:r>
            <a:r>
              <a:rPr lang="ru-RU" altLang="ru-RU" sz="21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3495" name="AutoShape 7"/>
          <p:cNvSpPr>
            <a:spLocks noChangeArrowheads="1"/>
          </p:cNvSpPr>
          <p:nvPr/>
        </p:nvSpPr>
        <p:spPr bwMode="auto">
          <a:xfrm>
            <a:off x="107950" y="4579938"/>
            <a:ext cx="8964613" cy="9366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accent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000000"/>
                </a:solidFill>
              </a:rPr>
              <a:t>3. Начался урок. Все учащиеся успокоились, наступила тишина, и вдруг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000000"/>
                </a:solidFill>
              </a:rPr>
              <a:t>в классе кто- то начал громко смеяться. Когда учитель удивленно посмотрел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000000"/>
                </a:solidFill>
              </a:rPr>
              <a:t>на учащегося, тот заявил: «Мне всегда смешно смотреть на вас…»</a:t>
            </a:r>
          </a:p>
        </p:txBody>
      </p:sp>
      <p:sp>
        <p:nvSpPr>
          <p:cNvPr id="63497" name="AutoShape 9"/>
          <p:cNvSpPr>
            <a:spLocks noChangeArrowheads="1"/>
          </p:cNvSpPr>
          <p:nvPr/>
        </p:nvSpPr>
        <p:spPr bwMode="auto">
          <a:xfrm>
            <a:off x="179388" y="981075"/>
            <a:ext cx="4176712" cy="1008063"/>
          </a:xfrm>
          <a:prstGeom prst="wedgeRoundRectCallout">
            <a:avLst>
              <a:gd name="adj1" fmla="val 42931"/>
              <a:gd name="adj2" fmla="val -64958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hlink">
                <a:alpha val="50000"/>
              </a:schemeClr>
            </a:outer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 smtClean="0">
                <a:solidFill>
                  <a:srgbClr val="006800"/>
                </a:solidFill>
              </a:rPr>
              <a:t>Меня сильно </a:t>
            </a:r>
            <a:r>
              <a:rPr lang="ru-RU" altLang="ru-RU" i="1" dirty="0" smtClean="0">
                <a:solidFill>
                  <a:srgbClr val="006800"/>
                </a:solidFill>
              </a:rPr>
              <a:t>огорчает,</a:t>
            </a:r>
            <a:endParaRPr lang="ru-RU" altLang="ru-RU" i="1" dirty="0" smtClean="0">
              <a:solidFill>
                <a:srgbClr val="0068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 smtClean="0">
                <a:solidFill>
                  <a:srgbClr val="006800"/>
                </a:solidFill>
              </a:rPr>
              <a:t> когда ученики </a:t>
            </a:r>
            <a:r>
              <a:rPr lang="ru-RU" altLang="ru-RU" i="1" dirty="0" smtClean="0">
                <a:solidFill>
                  <a:srgbClr val="006800"/>
                </a:solidFill>
              </a:rPr>
              <a:t> </a:t>
            </a:r>
            <a:endParaRPr lang="ru-RU" altLang="ru-RU" i="1" dirty="0" smtClean="0">
              <a:solidFill>
                <a:srgbClr val="0068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 smtClean="0">
                <a:solidFill>
                  <a:srgbClr val="006800"/>
                </a:solidFill>
              </a:rPr>
              <a:t>нарушают дисциплину на уроке</a:t>
            </a:r>
          </a:p>
        </p:txBody>
      </p:sp>
      <p:sp>
        <p:nvSpPr>
          <p:cNvPr id="63499" name="AutoShape 11"/>
          <p:cNvSpPr>
            <a:spLocks noChangeArrowheads="1"/>
          </p:cNvSpPr>
          <p:nvPr/>
        </p:nvSpPr>
        <p:spPr bwMode="auto">
          <a:xfrm>
            <a:off x="4500563" y="981075"/>
            <a:ext cx="4176712" cy="1008063"/>
          </a:xfrm>
          <a:prstGeom prst="wedgeRoundRectCallout">
            <a:avLst>
              <a:gd name="adj1" fmla="val -47528"/>
              <a:gd name="adj2" fmla="val -68583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tx2">
                <a:alpha val="50000"/>
              </a:schemeClr>
            </a:outer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990000"/>
                </a:solidFill>
              </a:rPr>
              <a:t>Сколько раз я тебе говорила, не смей нарушать порядок.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990000"/>
                </a:solidFill>
              </a:rPr>
              <a:t>Ты мешаешь всему классу.</a:t>
            </a:r>
            <a:r>
              <a:rPr lang="ru-RU" altLang="ru-RU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3500" name="AutoShape 12"/>
          <p:cNvSpPr>
            <a:spLocks noChangeArrowheads="1"/>
          </p:cNvSpPr>
          <p:nvPr/>
        </p:nvSpPr>
        <p:spPr bwMode="auto">
          <a:xfrm>
            <a:off x="179388" y="2997200"/>
            <a:ext cx="4105275" cy="1439863"/>
          </a:xfrm>
          <a:prstGeom prst="wedgeRoundRectCallout">
            <a:avLst>
              <a:gd name="adj1" fmla="val 48648"/>
              <a:gd name="adj2" fmla="val -6091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hlink">
                <a:alpha val="50000"/>
              </a:schemeClr>
            </a:outer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 smtClean="0">
                <a:solidFill>
                  <a:srgbClr val="006800"/>
                </a:solidFill>
              </a:rPr>
              <a:t>Мне очень </a:t>
            </a:r>
            <a:r>
              <a:rPr lang="ru-RU" altLang="ru-RU" i="1" dirty="0" smtClean="0">
                <a:solidFill>
                  <a:srgbClr val="006800"/>
                </a:solidFill>
              </a:rPr>
              <a:t>обидно, </a:t>
            </a:r>
            <a:r>
              <a:rPr lang="ru-RU" altLang="ru-RU" i="1" dirty="0" smtClean="0">
                <a:solidFill>
                  <a:srgbClr val="006800"/>
                </a:solidFill>
              </a:rPr>
              <a:t>когда одноклассники не хотят работать вместе и обижают друг друга, меня это расстраивает.</a:t>
            </a:r>
            <a:r>
              <a:rPr lang="ru-RU" altLang="ru-RU" dirty="0" smtClean="0">
                <a:solidFill>
                  <a:srgbClr val="006800"/>
                </a:solidFill>
              </a:rPr>
              <a:t> </a:t>
            </a:r>
          </a:p>
        </p:txBody>
      </p:sp>
      <p:sp>
        <p:nvSpPr>
          <p:cNvPr id="63501" name="AutoShape 13"/>
          <p:cNvSpPr>
            <a:spLocks noChangeArrowheads="1"/>
          </p:cNvSpPr>
          <p:nvPr/>
        </p:nvSpPr>
        <p:spPr bwMode="auto">
          <a:xfrm>
            <a:off x="4500563" y="2997200"/>
            <a:ext cx="4176712" cy="1008063"/>
          </a:xfrm>
          <a:prstGeom prst="wedgeRoundRectCallout">
            <a:avLst>
              <a:gd name="adj1" fmla="val -42324"/>
              <a:gd name="adj2" fmla="val -66065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tx2">
                <a:alpha val="50000"/>
              </a:schemeClr>
            </a:outer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990000"/>
                </a:solidFill>
              </a:rPr>
              <a:t>Тебя никто не спрашивает, все равно придется.</a:t>
            </a:r>
            <a:endParaRPr lang="ru-RU" altLang="ru-RU" smtClean="0">
              <a:solidFill>
                <a:srgbClr val="990000"/>
              </a:solidFill>
            </a:endParaRPr>
          </a:p>
        </p:txBody>
      </p:sp>
      <p:sp>
        <p:nvSpPr>
          <p:cNvPr id="63502" name="AutoShape 14"/>
          <p:cNvSpPr>
            <a:spLocks noChangeArrowheads="1"/>
          </p:cNvSpPr>
          <p:nvPr/>
        </p:nvSpPr>
        <p:spPr bwMode="auto">
          <a:xfrm>
            <a:off x="250825" y="5734050"/>
            <a:ext cx="4176713" cy="1008063"/>
          </a:xfrm>
          <a:prstGeom prst="wedgeRoundRectCallout">
            <a:avLst>
              <a:gd name="adj1" fmla="val 45477"/>
              <a:gd name="adj2" fmla="val -7330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hlink">
                <a:alpha val="50000"/>
              </a:schemeClr>
            </a:outer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006800"/>
                </a:solidFill>
              </a:rPr>
              <a:t>Я люблю, когда на моих уроках у учеников хорошее настроение, меня это очень радует.</a:t>
            </a:r>
            <a:r>
              <a:rPr lang="ru-RU" altLang="ru-RU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3503" name="AutoShape 15"/>
          <p:cNvSpPr>
            <a:spLocks noChangeArrowheads="1"/>
          </p:cNvSpPr>
          <p:nvPr/>
        </p:nvSpPr>
        <p:spPr bwMode="auto">
          <a:xfrm>
            <a:off x="4643438" y="5734050"/>
            <a:ext cx="4176712" cy="1008063"/>
          </a:xfrm>
          <a:prstGeom prst="wedgeRoundRectCallout">
            <a:avLst>
              <a:gd name="adj1" fmla="val -54144"/>
              <a:gd name="adj2" fmla="val -75042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tx2">
                <a:alpha val="50000"/>
              </a:schemeClr>
            </a:outer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smtClean="0">
                <a:solidFill>
                  <a:srgbClr val="990000"/>
                </a:solidFill>
              </a:rPr>
              <a:t>Ничего себе! А что тебе смешно? Ты что, в цирке?</a:t>
            </a:r>
          </a:p>
        </p:txBody>
      </p:sp>
      <p:sp>
        <p:nvSpPr>
          <p:cNvPr id="63507" name="Oval 19"/>
          <p:cNvSpPr>
            <a:spLocks noChangeArrowheads="1"/>
          </p:cNvSpPr>
          <p:nvPr/>
        </p:nvSpPr>
        <p:spPr bwMode="auto">
          <a:xfrm>
            <a:off x="395288" y="71438"/>
            <a:ext cx="3384550" cy="836612"/>
          </a:xfrm>
          <a:prstGeom prst="ellipse">
            <a:avLst/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hlink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6800"/>
                </a:solidFill>
              </a:rPr>
              <a:t>«Я-СООБЩЕНИЕ»</a:t>
            </a:r>
          </a:p>
        </p:txBody>
      </p:sp>
      <p:sp>
        <p:nvSpPr>
          <p:cNvPr id="63508" name="Oval 20"/>
          <p:cNvSpPr>
            <a:spLocks noChangeArrowheads="1"/>
          </p:cNvSpPr>
          <p:nvPr/>
        </p:nvSpPr>
        <p:spPr bwMode="auto">
          <a:xfrm>
            <a:off x="5076825" y="44450"/>
            <a:ext cx="3384550" cy="836613"/>
          </a:xfrm>
          <a:prstGeom prst="ellipse">
            <a:avLst/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tx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990000"/>
                </a:solidFill>
              </a:rPr>
              <a:t>«ТЫ-СООБЩЕНИЕ»</a:t>
            </a:r>
          </a:p>
        </p:txBody>
      </p:sp>
      <p:sp>
        <p:nvSpPr>
          <p:cNvPr id="63509" name="AutoShape 21"/>
          <p:cNvSpPr>
            <a:spLocks noChangeArrowheads="1"/>
          </p:cNvSpPr>
          <p:nvPr/>
        </p:nvSpPr>
        <p:spPr bwMode="auto">
          <a:xfrm>
            <a:off x="4572000" y="4581525"/>
            <a:ext cx="4176713" cy="2087563"/>
          </a:xfrm>
          <a:prstGeom prst="foldedCorner">
            <a:avLst>
              <a:gd name="adj" fmla="val 12500"/>
            </a:avLst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tx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99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990000"/>
                </a:solidFill>
              </a:rPr>
              <a:t>- взрослый высказывает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990000"/>
                </a:solidFill>
              </a:rPr>
              <a:t>по отношению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990000"/>
                </a:solidFill>
              </a:rPr>
              <a:t>к ребенку критику,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990000"/>
                </a:solidFill>
              </a:rPr>
              <a:t>обвинение, выпад;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990000"/>
                </a:solidFill>
              </a:rPr>
              <a:t>- ребенок чувствует обиду,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990000"/>
                </a:solidFill>
              </a:rPr>
              <a:t>защищается, дерзит.</a:t>
            </a:r>
          </a:p>
        </p:txBody>
      </p:sp>
      <p:sp>
        <p:nvSpPr>
          <p:cNvPr id="63510" name="AutoShape 22"/>
          <p:cNvSpPr>
            <a:spLocks noChangeArrowheads="1"/>
          </p:cNvSpPr>
          <p:nvPr/>
        </p:nvSpPr>
        <p:spPr bwMode="auto">
          <a:xfrm>
            <a:off x="179388" y="4581525"/>
            <a:ext cx="4321175" cy="2087563"/>
          </a:xfrm>
          <a:prstGeom prst="foldedCorner">
            <a:avLst>
              <a:gd name="adj" fmla="val 12500"/>
            </a:avLst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hlink">
                <a:alpha val="50000"/>
              </a:schemeClr>
            </a:outerShdw>
          </a:effectLst>
        </p:spPr>
        <p:txBody>
          <a:bodyPr wrap="none" anchor="ctr"/>
          <a:lstStyle>
            <a:lvl1pPr marL="342900" indent="-3429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006800"/>
                </a:solidFill>
              </a:rPr>
              <a:t>-позволяет выразить свои негативные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006800"/>
                </a:solidFill>
              </a:rPr>
              <a:t>чувства в необидной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006800"/>
                </a:solidFill>
              </a:rPr>
              <a:t>для ребенка форме;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006800"/>
                </a:solidFill>
              </a:rPr>
              <a:t>-дает возможность детям ближе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006800"/>
                </a:solidFill>
              </a:rPr>
              <a:t>узнать взрослых;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006800"/>
                </a:solidFill>
              </a:rPr>
              <a:t>-ребенок чувствует, что имеет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006800"/>
                </a:solidFill>
              </a:rPr>
              <a:t> право выбора. </a:t>
            </a:r>
          </a:p>
        </p:txBody>
      </p:sp>
    </p:spTree>
    <p:extLst>
      <p:ext uri="{BB962C8B-B14F-4D97-AF65-F5344CB8AC3E}">
        <p14:creationId xmlns:p14="http://schemas.microsoft.com/office/powerpoint/2010/main" val="7982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49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9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4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3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3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3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3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3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33333E-6 L 3.88889E-6 -0.13635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2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3148 L -0.01563 -0.39907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38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00399 -0.15741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787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 -0.03426 L -0.0118 -0.36759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8" dur="20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3" dur="20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animBg="1"/>
      <p:bldP spid="63493" grpId="1" animBg="1"/>
      <p:bldP spid="63494" grpId="0" animBg="1"/>
      <p:bldP spid="63494" grpId="1" animBg="1"/>
      <p:bldP spid="63495" grpId="0" animBg="1"/>
      <p:bldP spid="63495" grpId="1" animBg="1"/>
      <p:bldP spid="63497" grpId="0" build="allAtOnce" animBg="1"/>
      <p:bldP spid="63499" grpId="0" animBg="1"/>
      <p:bldP spid="63500" grpId="0" animBg="1"/>
      <p:bldP spid="63500" grpId="1" animBg="1"/>
      <p:bldP spid="63501" grpId="0" animBg="1"/>
      <p:bldP spid="63501" grpId="1" animBg="1"/>
      <p:bldP spid="63502" grpId="0" animBg="1"/>
      <p:bldP spid="63502" grpId="1" animBg="1"/>
      <p:bldP spid="63503" grpId="0" animBg="1"/>
      <p:bldP spid="63503" grpId="1" animBg="1"/>
      <p:bldP spid="63507" grpId="0" animBg="1"/>
      <p:bldP spid="63508" grpId="0" animBg="1"/>
      <p:bldP spid="63509" grpId="0" animBg="1"/>
      <p:bldP spid="635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7" name="Rectangle 7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569325" cy="484187"/>
          </a:xfrm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006800"/>
                </a:solidFill>
              </a:rPr>
              <a:t>«Я-сообщения»</a:t>
            </a:r>
            <a:r>
              <a:rPr lang="ru-RU" altLang="ru-RU" sz="2800" smtClean="0"/>
              <a:t>     </a:t>
            </a:r>
            <a:r>
              <a:rPr lang="ru-RU" altLang="ru-RU" sz="2800" smtClean="0">
                <a:solidFill>
                  <a:schemeClr val="folHlink"/>
                </a:solidFill>
              </a:rPr>
              <a:t>и</a:t>
            </a:r>
            <a:r>
              <a:rPr lang="ru-RU" altLang="ru-RU" sz="2800" smtClean="0"/>
              <a:t>    </a:t>
            </a:r>
            <a:r>
              <a:rPr lang="ru-RU" altLang="ru-RU" sz="2800" smtClean="0">
                <a:solidFill>
                  <a:srgbClr val="990000"/>
                </a:solidFill>
              </a:rPr>
              <a:t>«Ты-сообщения»</a:t>
            </a:r>
          </a:p>
        </p:txBody>
      </p:sp>
      <p:sp>
        <p:nvSpPr>
          <p:cNvPr id="11267" name="Rectangle 15"/>
          <p:cNvSpPr>
            <a:spLocks noChangeArrowheads="1"/>
          </p:cNvSpPr>
          <p:nvPr/>
        </p:nvSpPr>
        <p:spPr bwMode="auto">
          <a:xfrm>
            <a:off x="2339975" y="6165850"/>
            <a:ext cx="590391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ru-RU" altLang="ru-RU" sz="2000" i="1" smtClean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ru-RU" altLang="ru-RU" sz="2000" smtClean="0">
              <a:solidFill>
                <a:srgbClr val="000000"/>
              </a:solidFill>
            </a:endParaRPr>
          </a:p>
        </p:txBody>
      </p:sp>
      <p:sp>
        <p:nvSpPr>
          <p:cNvPr id="11268" name="Rectangle 16"/>
          <p:cNvSpPr>
            <a:spLocks noChangeArrowheads="1"/>
          </p:cNvSpPr>
          <p:nvPr/>
        </p:nvSpPr>
        <p:spPr bwMode="auto">
          <a:xfrm>
            <a:off x="250825" y="5734050"/>
            <a:ext cx="791368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ru-RU" altLang="ru-RU" sz="2800" smtClean="0">
              <a:solidFill>
                <a:srgbClr val="000000"/>
              </a:solidFill>
            </a:endParaRPr>
          </a:p>
        </p:txBody>
      </p:sp>
      <p:sp>
        <p:nvSpPr>
          <p:cNvPr id="11269" name="Rectangle 19"/>
          <p:cNvSpPr>
            <a:spLocks noChangeArrowheads="1"/>
          </p:cNvSpPr>
          <p:nvPr/>
        </p:nvSpPr>
        <p:spPr bwMode="auto">
          <a:xfrm>
            <a:off x="2268538" y="5732463"/>
            <a:ext cx="56880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ru-RU" altLang="ru-RU" sz="2000" i="1" smtClean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ru-RU" altLang="ru-RU" sz="2000" i="1" smtClean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ru-RU" altLang="ru-RU" sz="2000" smtClean="0">
              <a:solidFill>
                <a:srgbClr val="000000"/>
              </a:solidFill>
            </a:endParaRPr>
          </a:p>
        </p:txBody>
      </p:sp>
      <p:sp>
        <p:nvSpPr>
          <p:cNvPr id="71703" name="AutoShape 23"/>
          <p:cNvSpPr>
            <a:spLocks noChangeArrowheads="1"/>
          </p:cNvSpPr>
          <p:nvPr/>
        </p:nvSpPr>
        <p:spPr bwMode="auto">
          <a:xfrm>
            <a:off x="2411413" y="5734050"/>
            <a:ext cx="4465637" cy="1081088"/>
          </a:xfrm>
          <a:prstGeom prst="horizontalScroll">
            <a:avLst>
              <a:gd name="adj" fmla="val 12500"/>
            </a:avLst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«Мне неприятно,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что ты такая неряха!»</a:t>
            </a:r>
          </a:p>
        </p:txBody>
      </p:sp>
      <p:sp>
        <p:nvSpPr>
          <p:cNvPr id="71704" name="AutoShape 24"/>
          <p:cNvSpPr>
            <a:spLocks noChangeArrowheads="1"/>
          </p:cNvSpPr>
          <p:nvPr/>
        </p:nvSpPr>
        <p:spPr bwMode="auto">
          <a:xfrm>
            <a:off x="2411413" y="4724400"/>
            <a:ext cx="4465637" cy="1081088"/>
          </a:xfrm>
          <a:prstGeom prst="horizontalScroll">
            <a:avLst>
              <a:gd name="adj" fmla="val 12500"/>
            </a:avLst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«Меня возмущает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твоя безалаберность!»</a:t>
            </a:r>
          </a:p>
        </p:txBody>
      </p:sp>
      <p:sp>
        <p:nvSpPr>
          <p:cNvPr id="71705" name="AutoShape 25"/>
          <p:cNvSpPr>
            <a:spLocks noChangeArrowheads="1"/>
          </p:cNvSpPr>
          <p:nvPr/>
        </p:nvSpPr>
        <p:spPr bwMode="auto">
          <a:xfrm>
            <a:off x="2411413" y="2708275"/>
            <a:ext cx="4465637" cy="1081088"/>
          </a:xfrm>
          <a:prstGeom prst="horizontalScroll">
            <a:avLst>
              <a:gd name="adj" fmla="val 12500"/>
            </a:avLst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«Меня удивляет, что взрослые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ученики не могут</a:t>
            </a:r>
            <a:r>
              <a:rPr lang="en-US" altLang="ru-RU" b="1" i="1" smtClean="0">
                <a:solidFill>
                  <a:srgbClr val="000000"/>
                </a:solidFill>
              </a:rPr>
              <a:t> </a:t>
            </a:r>
            <a:r>
              <a:rPr lang="ru-RU" altLang="ru-RU" b="1" i="1" smtClean="0">
                <a:solidFill>
                  <a:srgbClr val="000000"/>
                </a:solidFill>
              </a:rPr>
              <a:t>выполнять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правила поведения»</a:t>
            </a:r>
          </a:p>
        </p:txBody>
      </p:sp>
      <p:sp>
        <p:nvSpPr>
          <p:cNvPr id="71706" name="AutoShape 26"/>
          <p:cNvSpPr>
            <a:spLocks noChangeArrowheads="1"/>
          </p:cNvSpPr>
          <p:nvPr/>
        </p:nvSpPr>
        <p:spPr bwMode="auto">
          <a:xfrm>
            <a:off x="2411413" y="1700213"/>
            <a:ext cx="4465637" cy="1081087"/>
          </a:xfrm>
          <a:prstGeom prst="horizontalScroll">
            <a:avLst>
              <a:gd name="adj" fmla="val 12500"/>
            </a:avLst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«Мне нравится, когда в классе </a:t>
            </a:r>
            <a:endParaRPr lang="en-US" altLang="ru-RU" b="1" i="1" smtClean="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царит спокойствие»</a:t>
            </a:r>
            <a:endParaRPr lang="ru-RU" altLang="ru-RU" sz="2000" b="1" i="1" smtClean="0">
              <a:solidFill>
                <a:srgbClr val="000000"/>
              </a:solidFill>
            </a:endParaRPr>
          </a:p>
        </p:txBody>
      </p:sp>
      <p:sp>
        <p:nvSpPr>
          <p:cNvPr id="71707" name="AutoShape 27"/>
          <p:cNvSpPr>
            <a:spLocks noChangeArrowheads="1"/>
          </p:cNvSpPr>
          <p:nvPr/>
        </p:nvSpPr>
        <p:spPr bwMode="auto">
          <a:xfrm>
            <a:off x="2411413" y="3716338"/>
            <a:ext cx="4465637" cy="1081087"/>
          </a:xfrm>
          <a:prstGeom prst="horizontalScroll">
            <a:avLst>
              <a:gd name="adj" fmla="val 12500"/>
            </a:avLst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«Что ты носишься по классу,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как угорелый! Ты не на стадионе!»</a:t>
            </a:r>
          </a:p>
        </p:txBody>
      </p:sp>
      <p:sp>
        <p:nvSpPr>
          <p:cNvPr id="71708" name="AutoShape 28"/>
          <p:cNvSpPr>
            <a:spLocks noChangeArrowheads="1"/>
          </p:cNvSpPr>
          <p:nvPr/>
        </p:nvSpPr>
        <p:spPr bwMode="auto">
          <a:xfrm>
            <a:off x="2411413" y="692150"/>
            <a:ext cx="4465637" cy="1081088"/>
          </a:xfrm>
          <a:prstGeom prst="horizontalScroll">
            <a:avLst>
              <a:gd name="adj" fmla="val 12500"/>
            </a:avLst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«Перестань болтать,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ты мне мешаешь!»</a:t>
            </a:r>
          </a:p>
        </p:txBody>
      </p:sp>
    </p:spTree>
    <p:extLst>
      <p:ext uri="{BB962C8B-B14F-4D97-AF65-F5344CB8AC3E}">
        <p14:creationId xmlns:p14="http://schemas.microsoft.com/office/powerpoint/2010/main" val="97166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2" dur="2000" fill="hold"/>
                                        <p:tgtEl>
                                          <p:spTgt spid="71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7170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8" dur="2000" fill="hold"/>
                                        <p:tgtEl>
                                          <p:spTgt spid="71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3.7037E-7 L -0.25191 -0.1416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71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708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2000" fill="hold"/>
                                        <p:tgtEl>
                                          <p:spTgt spid="7170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8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7" dur="2000" fill="hold"/>
                                        <p:tgtEl>
                                          <p:spTgt spid="717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11111E-6 L -0.25191 -0.120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17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604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2000" fill="hold"/>
                                        <p:tgtEl>
                                          <p:spTgt spid="717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8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6" dur="2000" fill="hold"/>
                                        <p:tgtEl>
                                          <p:spTgt spid="71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1.85185E-6 L 0.24427 -0.2780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71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-13912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000" fill="hold"/>
                                        <p:tgtEl>
                                          <p:spTgt spid="7170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2.5E-6 -0.21504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717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76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2000" fill="hold"/>
                                        <p:tgtEl>
                                          <p:spTgt spid="7170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2.5E-6 -0.2259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71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9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000" fill="hold"/>
                                        <p:tgtEl>
                                          <p:spTgt spid="7170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  <p:bldP spid="71703" grpId="0" animBg="1"/>
      <p:bldP spid="71703" grpId="1" animBg="1"/>
      <p:bldP spid="71703" grpId="2"/>
      <p:bldP spid="71704" grpId="0" animBg="1"/>
      <p:bldP spid="71704" grpId="1" animBg="1"/>
      <p:bldP spid="71704" grpId="2"/>
      <p:bldP spid="71705" grpId="0" animBg="1"/>
      <p:bldP spid="71705" grpId="1" animBg="1"/>
      <p:bldP spid="71705" grpId="2" animBg="1"/>
      <p:bldP spid="71705" grpId="3"/>
      <p:bldP spid="71706" grpId="0" animBg="1"/>
      <p:bldP spid="71706" grpId="1" animBg="1"/>
      <p:bldP spid="71706" grpId="2" animBg="1"/>
      <p:bldP spid="71706" grpId="3"/>
      <p:bldP spid="71707" grpId="0" animBg="1"/>
      <p:bldP spid="71707" grpId="1" animBg="1"/>
      <p:bldP spid="71707" grpId="2" animBg="1"/>
      <p:bldP spid="71707" grpId="3"/>
      <p:bldP spid="71708" grpId="0" animBg="1"/>
      <p:bldP spid="71708" grpId="1" animBg="1"/>
      <p:bldP spid="71708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7" name="Rectangle 5"/>
          <p:cNvSpPr>
            <a:spLocks noGrp="1" noChangeArrowheads="1"/>
          </p:cNvSpPr>
          <p:nvPr>
            <p:ph idx="1"/>
          </p:nvPr>
        </p:nvSpPr>
        <p:spPr>
          <a:xfrm>
            <a:off x="-107950" y="188913"/>
            <a:ext cx="9251950" cy="5297487"/>
          </a:xfrm>
          <a:noFill/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2800" b="1" i="1" smtClean="0">
                <a:solidFill>
                  <a:schemeClr val="folHlink"/>
                </a:solidFill>
              </a:rPr>
              <a:t>  Использовать высказывания </a:t>
            </a:r>
          </a:p>
          <a:p>
            <a:pPr algn="ctr" eaLnBrk="1" hangingPunct="1">
              <a:buFontTx/>
              <a:buNone/>
            </a:pPr>
            <a:r>
              <a:rPr lang="ru-RU" altLang="ru-RU" sz="2800" b="1" i="1" smtClean="0">
                <a:solidFill>
                  <a:schemeClr val="folHlink"/>
                </a:solidFill>
              </a:rPr>
              <a:t>в безличной форме</a:t>
            </a:r>
          </a:p>
          <a:p>
            <a:pPr algn="ctr" eaLnBrk="1" hangingPunct="1"/>
            <a:endParaRPr lang="ru-RU" altLang="ru-RU" b="1" i="1" smtClean="0">
              <a:solidFill>
                <a:schemeClr val="folHlink"/>
              </a:solidFill>
            </a:endParaRPr>
          </a:p>
          <a:p>
            <a:pPr algn="ctr" eaLnBrk="1" hangingPunct="1">
              <a:buFontTx/>
              <a:buNone/>
            </a:pPr>
            <a:endParaRPr lang="ru-RU" altLang="ru-RU" sz="2800" b="1" i="1" smtClean="0">
              <a:solidFill>
                <a:schemeClr val="folHlink"/>
              </a:solidFill>
            </a:endParaRPr>
          </a:p>
        </p:txBody>
      </p:sp>
      <p:sp>
        <p:nvSpPr>
          <p:cNvPr id="79878" name="AutoShape 6"/>
          <p:cNvSpPr>
            <a:spLocks noChangeArrowheads="1"/>
          </p:cNvSpPr>
          <p:nvPr/>
        </p:nvSpPr>
        <p:spPr bwMode="auto">
          <a:xfrm>
            <a:off x="3419475" y="1484313"/>
            <a:ext cx="4465638" cy="1081087"/>
          </a:xfrm>
          <a:prstGeom prst="horizontalScroll">
            <a:avLst>
              <a:gd name="adj" fmla="val 12500"/>
            </a:avLst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accent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«Меня возмущает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твоя безалаберность!»</a:t>
            </a:r>
          </a:p>
        </p:txBody>
      </p:sp>
      <p:sp>
        <p:nvSpPr>
          <p:cNvPr id="79879" name="AutoShape 7"/>
          <p:cNvSpPr>
            <a:spLocks noChangeArrowheads="1"/>
          </p:cNvSpPr>
          <p:nvPr/>
        </p:nvSpPr>
        <p:spPr bwMode="auto">
          <a:xfrm>
            <a:off x="3276600" y="4148138"/>
            <a:ext cx="4465638" cy="1081087"/>
          </a:xfrm>
          <a:prstGeom prst="horizontalScroll">
            <a:avLst>
              <a:gd name="adj" fmla="val 12500"/>
            </a:avLst>
          </a:prstGeom>
          <a:solidFill>
            <a:srgbClr val="FFF597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accent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«Мне неприятно,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что ты такая неряха!»</a:t>
            </a:r>
          </a:p>
        </p:txBody>
      </p:sp>
      <p:sp>
        <p:nvSpPr>
          <p:cNvPr id="79882" name="AutoShape 10"/>
          <p:cNvSpPr>
            <a:spLocks noChangeArrowheads="1"/>
          </p:cNvSpPr>
          <p:nvPr/>
        </p:nvSpPr>
        <p:spPr bwMode="auto">
          <a:xfrm>
            <a:off x="3348038" y="5300663"/>
            <a:ext cx="4392612" cy="1484312"/>
          </a:xfrm>
          <a:prstGeom prst="wedgeEllipseCallout">
            <a:avLst>
              <a:gd name="adj1" fmla="val -44870"/>
              <a:gd name="adj2" fmla="val -7149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rgbClr val="00680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6800"/>
                </a:solidFill>
              </a:rPr>
              <a:t>«Мне неприятно проверять неаккуратные работы».</a:t>
            </a:r>
          </a:p>
        </p:txBody>
      </p:sp>
      <p:sp>
        <p:nvSpPr>
          <p:cNvPr id="79883" name="AutoShape 11"/>
          <p:cNvSpPr>
            <a:spLocks noChangeArrowheads="1"/>
          </p:cNvSpPr>
          <p:nvPr/>
        </p:nvSpPr>
        <p:spPr bwMode="auto">
          <a:xfrm>
            <a:off x="3563938" y="2709863"/>
            <a:ext cx="4319587" cy="1295400"/>
          </a:xfrm>
          <a:prstGeom prst="wedgeEllipseCallout">
            <a:avLst>
              <a:gd name="adj1" fmla="val -46583"/>
              <a:gd name="adj2" fmla="val -785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rgbClr val="006800">
                <a:alpha val="50000"/>
              </a:srgbClr>
            </a:outerShdw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6800"/>
                </a:solidFill>
              </a:rPr>
              <a:t>«Меня возмущает, когда не выполнено домашнее задание». </a:t>
            </a:r>
          </a:p>
        </p:txBody>
      </p:sp>
      <p:sp>
        <p:nvSpPr>
          <p:cNvPr id="79884" name="AutoShape 12"/>
          <p:cNvSpPr>
            <a:spLocks noChangeArrowheads="1"/>
          </p:cNvSpPr>
          <p:nvPr/>
        </p:nvSpPr>
        <p:spPr bwMode="auto">
          <a:xfrm>
            <a:off x="395288" y="1412875"/>
            <a:ext cx="3024187" cy="1223963"/>
          </a:xfrm>
          <a:prstGeom prst="rightArrowCallout">
            <a:avLst>
              <a:gd name="adj1" fmla="val 28194"/>
              <a:gd name="adj2" fmla="val 25000"/>
              <a:gd name="adj3" fmla="val 21528"/>
              <a:gd name="adj4" fmla="val 8419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accent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Ученик не выполнил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домашнее задание</a:t>
            </a:r>
          </a:p>
        </p:txBody>
      </p:sp>
      <p:sp>
        <p:nvSpPr>
          <p:cNvPr id="79885" name="AutoShape 13"/>
          <p:cNvSpPr>
            <a:spLocks noChangeArrowheads="1"/>
          </p:cNvSpPr>
          <p:nvPr/>
        </p:nvSpPr>
        <p:spPr bwMode="auto">
          <a:xfrm>
            <a:off x="250825" y="3644900"/>
            <a:ext cx="3025775" cy="1871663"/>
          </a:xfrm>
          <a:prstGeom prst="rightArrowCallout">
            <a:avLst>
              <a:gd name="adj1" fmla="val 28194"/>
              <a:gd name="adj2" fmla="val 25000"/>
              <a:gd name="adj3" fmla="val 14086"/>
              <a:gd name="adj4" fmla="val 8419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accent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У ученицы в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тетради«грязь»,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из-за чего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вы вынуждены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постоянно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000000"/>
                </a:solidFill>
              </a:rPr>
              <a:t>снижать отметки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b="1" i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91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79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 build="p"/>
      <p:bldP spid="79878" grpId="0" animBg="1"/>
      <p:bldP spid="79879" grpId="0" animBg="1"/>
      <p:bldP spid="79882" grpId="0" animBg="1"/>
      <p:bldP spid="79883" grpId="0" animBg="1"/>
      <p:bldP spid="79884" grpId="0" animBg="1"/>
      <p:bldP spid="7988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5084763"/>
            <a:ext cx="2411413" cy="177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4995" name="AutoShape 3"/>
          <p:cNvSpPr>
            <a:spLocks noChangeArrowheads="1"/>
          </p:cNvSpPr>
          <p:nvPr/>
        </p:nvSpPr>
        <p:spPr bwMode="auto">
          <a:xfrm>
            <a:off x="2627313" y="549275"/>
            <a:ext cx="3889375" cy="14398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hlink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smtClean="0">
                <a:solidFill>
                  <a:srgbClr val="006800"/>
                </a:solidFill>
              </a:rPr>
              <a:t>«я-сообщение»</a:t>
            </a:r>
          </a:p>
        </p:txBody>
      </p:sp>
      <p:sp>
        <p:nvSpPr>
          <p:cNvPr id="84996" name="AutoShape 4"/>
          <p:cNvSpPr>
            <a:spLocks noChangeArrowheads="1"/>
          </p:cNvSpPr>
          <p:nvPr/>
        </p:nvSpPr>
        <p:spPr bwMode="auto">
          <a:xfrm>
            <a:off x="6157913" y="2565400"/>
            <a:ext cx="2735262" cy="13684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folHlink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990000"/>
                </a:solidFill>
              </a:rPr>
              <a:t>3 шаг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703DFF"/>
                </a:solidFill>
              </a:rPr>
              <a:t>СФОРМУЛИРОВАТЬ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703DFF"/>
                </a:solidFill>
              </a:rPr>
              <a:t>ВЫСКАЗЫВАНИЕ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703DFF"/>
                </a:solidFill>
              </a:rPr>
              <a:t>В БЕЗЛИЧНОЙ ФОРМЕ</a:t>
            </a:r>
          </a:p>
        </p:txBody>
      </p:sp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3059113" y="4797425"/>
            <a:ext cx="2736850" cy="107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folHlink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990000"/>
                </a:solidFill>
              </a:rPr>
              <a:t>2 шаг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703DFF"/>
                </a:solidFill>
              </a:rPr>
              <a:t>ВЫРАЗИТЬ ЕГО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703DFF"/>
                </a:solidFill>
              </a:rPr>
              <a:t>ОТ ПЕРВОГО ЛИЦА</a:t>
            </a:r>
          </a:p>
        </p:txBody>
      </p:sp>
      <p:sp>
        <p:nvSpPr>
          <p:cNvPr id="84998" name="AutoShape 6"/>
          <p:cNvSpPr>
            <a:spLocks noChangeArrowheads="1"/>
          </p:cNvSpPr>
          <p:nvPr/>
        </p:nvSpPr>
        <p:spPr bwMode="auto">
          <a:xfrm>
            <a:off x="179388" y="2636838"/>
            <a:ext cx="2663825" cy="107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folHlink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990000"/>
                </a:solidFill>
              </a:rPr>
              <a:t>1 шаг</a:t>
            </a:r>
            <a:r>
              <a:rPr lang="ru-RU" altLang="ru-RU" b="1" i="1" smtClean="0">
                <a:solidFill>
                  <a:srgbClr val="703DFF"/>
                </a:solidFill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703DFF"/>
                </a:solidFill>
              </a:rPr>
              <a:t>ОПРЕДЕЛИТЬ СВОЕ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smtClean="0">
                <a:solidFill>
                  <a:srgbClr val="703DFF"/>
                </a:solidFill>
              </a:rPr>
              <a:t>ЧУВСТВО</a:t>
            </a:r>
          </a:p>
        </p:txBody>
      </p:sp>
      <p:sp>
        <p:nvSpPr>
          <p:cNvPr id="84999" name="AutoShape 7"/>
          <p:cNvSpPr>
            <a:spLocks noChangeArrowheads="1"/>
          </p:cNvSpPr>
          <p:nvPr/>
        </p:nvSpPr>
        <p:spPr bwMode="auto">
          <a:xfrm rot="-2831050">
            <a:off x="1209675" y="4057650"/>
            <a:ext cx="1017588" cy="2078038"/>
          </a:xfrm>
          <a:prstGeom prst="curvedRightArrow">
            <a:avLst>
              <a:gd name="adj1" fmla="val 39982"/>
              <a:gd name="adj2" fmla="val 7806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5000" name="AutoShape 8"/>
          <p:cNvSpPr>
            <a:spLocks noChangeArrowheads="1"/>
          </p:cNvSpPr>
          <p:nvPr/>
        </p:nvSpPr>
        <p:spPr bwMode="auto">
          <a:xfrm rot="-8604534">
            <a:off x="6877050" y="3860800"/>
            <a:ext cx="1017588" cy="2078038"/>
          </a:xfrm>
          <a:prstGeom prst="curvedRightArrow">
            <a:avLst>
              <a:gd name="adj1" fmla="val 39982"/>
              <a:gd name="adj2" fmla="val 7806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5001" name="AutoShape 9"/>
          <p:cNvSpPr>
            <a:spLocks noChangeArrowheads="1"/>
          </p:cNvSpPr>
          <p:nvPr/>
        </p:nvSpPr>
        <p:spPr bwMode="auto">
          <a:xfrm rot="9536456">
            <a:off x="7010400" y="260350"/>
            <a:ext cx="1017588" cy="2078038"/>
          </a:xfrm>
          <a:prstGeom prst="curvedRightArrow">
            <a:avLst>
              <a:gd name="adj1" fmla="val 39982"/>
              <a:gd name="adj2" fmla="val 7806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85002" name="AutoShape 10"/>
          <p:cNvSpPr>
            <a:spLocks noChangeArrowheads="1"/>
          </p:cNvSpPr>
          <p:nvPr/>
        </p:nvSpPr>
        <p:spPr bwMode="auto">
          <a:xfrm rot="1791493">
            <a:off x="755650" y="404813"/>
            <a:ext cx="1017588" cy="2078037"/>
          </a:xfrm>
          <a:prstGeom prst="curvedRightArrow">
            <a:avLst>
              <a:gd name="adj1" fmla="val 39982"/>
              <a:gd name="adj2" fmla="val 7806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1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5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animBg="1"/>
      <p:bldP spid="84996" grpId="0" animBg="1"/>
      <p:bldP spid="84997" grpId="0" animBg="1"/>
      <p:bldP spid="84998" grpId="0" animBg="1"/>
      <p:bldP spid="84999" grpId="0" animBg="1"/>
      <p:bldP spid="85000" grpId="0" animBg="1"/>
      <p:bldP spid="85001" grpId="0" animBg="1"/>
      <p:bldP spid="8500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467544" y="404664"/>
            <a:ext cx="8278688" cy="576064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Беседа как технология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107504" y="1556792"/>
            <a:ext cx="8208912" cy="4680520"/>
          </a:xfrm>
        </p:spPr>
        <p:txBody>
          <a:bodyPr>
            <a:noAutofit/>
          </a:bodyPr>
          <a:lstStyle/>
          <a:p>
            <a:pPr algn="just"/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системная совокупность и порядок функционирования всех личностных</a:t>
            </a:r>
            <a:r>
              <a:rPr lang="ru-RU" sz="3600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(психолого-педагогических установок), инструментальных (техники) и методологических (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подход) средств, которые используются для достижения образовательной цели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1187624" y="404664"/>
            <a:ext cx="7558608" cy="576064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Личностные установки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323528" y="620688"/>
            <a:ext cx="8136904" cy="5760640"/>
          </a:xfrm>
        </p:spPr>
        <p:txBody>
          <a:bodyPr>
            <a:noAutofit/>
          </a:bodyPr>
          <a:lstStyle/>
          <a:p>
            <a:pPr marL="365760" indent="-256032">
              <a:defRPr/>
            </a:pPr>
            <a:r>
              <a:rPr lang="ru-RU" sz="2400" i="1" dirty="0" smtClean="0">
                <a:solidFill>
                  <a:srgbClr val="FF0000"/>
                </a:solidFill>
              </a:rPr>
              <a:t>Безусловное принятие</a:t>
            </a:r>
            <a:r>
              <a:rPr lang="ru-RU" sz="2400" i="1" u="sng" dirty="0" smtClean="0">
                <a:solidFill>
                  <a:srgbClr val="FF0000"/>
                </a:solidFill>
              </a:rPr>
              <a:t>: </a:t>
            </a:r>
          </a:p>
          <a:p>
            <a:pPr marL="624078" indent="-514350" algn="just">
              <a:defRPr/>
            </a:pPr>
            <a:r>
              <a:rPr lang="ru-RU" sz="2400" i="1" dirty="0" smtClean="0"/>
              <a:t>       - Признание </a:t>
            </a:r>
            <a:r>
              <a:rPr lang="ru-RU" sz="2400" i="1" u="sng" dirty="0" smtClean="0"/>
              <a:t>права </a:t>
            </a:r>
            <a:r>
              <a:rPr lang="ru-RU" sz="2400" i="1" dirty="0" smtClean="0"/>
              <a:t>каждого быть таким, какой он есть;</a:t>
            </a:r>
          </a:p>
          <a:p>
            <a:pPr marL="624078" indent="-514350">
              <a:defRPr/>
            </a:pPr>
            <a:r>
              <a:rPr lang="ru-RU" sz="2400" i="1" dirty="0" smtClean="0"/>
              <a:t>      -  Выражение недовольства </a:t>
            </a:r>
            <a:r>
              <a:rPr lang="ru-RU" sz="2400" i="1" u="sng" dirty="0" smtClean="0"/>
              <a:t>отдельными действиями </a:t>
            </a:r>
            <a:r>
              <a:rPr lang="ru-RU" sz="2400" i="1" dirty="0" smtClean="0"/>
              <a:t>, но не человеком в целом;</a:t>
            </a:r>
          </a:p>
          <a:p>
            <a:pPr marL="624078" indent="-514350">
              <a:defRPr/>
            </a:pPr>
            <a:r>
              <a:rPr lang="ru-RU" sz="2400" i="1" dirty="0" smtClean="0"/>
              <a:t>      - Осуждение </a:t>
            </a:r>
            <a:r>
              <a:rPr lang="ru-RU" sz="2400" i="1" u="sng" dirty="0" smtClean="0"/>
              <a:t>действий</a:t>
            </a:r>
            <a:r>
              <a:rPr lang="ru-RU" sz="2400" i="1" dirty="0" smtClean="0"/>
              <a:t>, но не чувств человека;</a:t>
            </a:r>
          </a:p>
          <a:p>
            <a:pPr marL="624078" indent="-514350">
              <a:defRPr/>
            </a:pPr>
            <a:r>
              <a:rPr lang="ru-RU" sz="2400" i="1" u="sng" dirty="0" smtClean="0"/>
              <a:t>- Позиция </a:t>
            </a:r>
            <a:r>
              <a:rPr lang="ru-RU" sz="2000" i="1" dirty="0" smtClean="0"/>
              <a:t>«</a:t>
            </a:r>
            <a:r>
              <a:rPr lang="ru-RU" sz="2400" i="1" dirty="0" smtClean="0"/>
              <a:t>равенства</a:t>
            </a:r>
            <a:r>
              <a:rPr lang="ru-RU" sz="2000" i="1" dirty="0" smtClean="0"/>
              <a:t>» </a:t>
            </a:r>
            <a:r>
              <a:rPr lang="ru-RU" sz="2400" i="1" u="sng" dirty="0" smtClean="0"/>
              <a:t>(партнерства);</a:t>
            </a:r>
          </a:p>
          <a:p>
            <a:pPr marL="624078" indent="-514350">
              <a:defRPr/>
            </a:pPr>
            <a:r>
              <a:rPr lang="ru-RU" sz="2400" i="1" u="sng" dirty="0" smtClean="0"/>
              <a:t>- Понимание </a:t>
            </a:r>
            <a:r>
              <a:rPr lang="ru-RU" sz="2400" i="1" dirty="0" smtClean="0"/>
              <a:t>внутреннего состояния собеседника ;</a:t>
            </a:r>
          </a:p>
          <a:p>
            <a:pPr marL="624078" indent="-514350" algn="just">
              <a:defRPr/>
            </a:pPr>
            <a:r>
              <a:rPr lang="ru-RU" sz="2400" i="1" u="sng" dirty="0" smtClean="0"/>
              <a:t>- Готовность</a:t>
            </a:r>
            <a:r>
              <a:rPr lang="ru-RU" sz="2400" i="1" dirty="0" smtClean="0"/>
              <a:t> услышать о нем больше;</a:t>
            </a:r>
            <a:endParaRPr lang="ru-RU" sz="2400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2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467600" cy="7969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Общение – обмен информацией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1138"/>
            <a:ext cx="8075240" cy="4756174"/>
          </a:xfrm>
        </p:spPr>
        <p:txBody>
          <a:bodyPr>
            <a:normAutofit fontScale="92500" lnSpcReduction="1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3600" dirty="0" smtClean="0"/>
              <a:t>Средства общения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3600" dirty="0" smtClean="0">
              <a:solidFill>
                <a:srgbClr val="002060"/>
              </a:solidFill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3600" dirty="0" smtClean="0">
              <a:solidFill>
                <a:srgbClr val="002060"/>
              </a:solidFill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3600" dirty="0" smtClean="0">
              <a:solidFill>
                <a:srgbClr val="002060"/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3600" dirty="0" smtClean="0">
                <a:solidFill>
                  <a:srgbClr val="002060"/>
                </a:solidFill>
              </a:rPr>
              <a:t>       </a:t>
            </a:r>
            <a:r>
              <a:rPr lang="ru-RU" sz="3000" dirty="0" smtClean="0"/>
              <a:t>вербальные     невербальные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1900" b="1" i="1" dirty="0" smtClean="0"/>
              <a:t>                                                    </a:t>
            </a:r>
            <a:r>
              <a:rPr lang="ru-RU" sz="1900" b="1" i="1" dirty="0" smtClean="0"/>
              <a:t>            </a:t>
            </a:r>
            <a:r>
              <a:rPr lang="ru-RU" sz="2400" b="1" i="1" dirty="0" smtClean="0"/>
              <a:t>мимика</a:t>
            </a:r>
            <a:endParaRPr lang="ru-RU" sz="2400" b="1" i="1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2400" b="1" i="1" dirty="0" smtClean="0"/>
              <a:t>                                                    жесты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2400" b="1" i="1" dirty="0" smtClean="0"/>
              <a:t>                                                     позы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483768" y="2348880"/>
            <a:ext cx="935434" cy="13675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724525" y="2349501"/>
            <a:ext cx="935707" cy="13675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1187624" y="404664"/>
            <a:ext cx="7558608" cy="57606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Беседа требует: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971600" y="1268760"/>
            <a:ext cx="7488832" cy="4392488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Создания атмосферы безопасности.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Умения задавать вопросы.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Умения подтверждать слушание.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Умения молчать, держать паузу.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Умения следовать собеседнику.</a:t>
            </a: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Умения побуждать собственное решение собеседника (давая совет в неявной форме).</a:t>
            </a:r>
          </a:p>
          <a:p>
            <a:pPr algn="just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1187624" y="404664"/>
            <a:ext cx="7558608" cy="576064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беседы по ЦЕЛИ (как деятельность)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323528" y="1052736"/>
            <a:ext cx="8136904" cy="5040560"/>
          </a:xfrm>
        </p:spPr>
        <p:txBody>
          <a:bodyPr>
            <a:noAutofit/>
          </a:bodyPr>
          <a:lstStyle/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диагностическая;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мотивирующая;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педагогическая (воспитывающая);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социально-педагогическая;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поддерживающая;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информативная;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консультативная;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психологическая;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другая…</a:t>
            </a:r>
          </a:p>
          <a:p>
            <a:pPr algn="just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09443" y="675724"/>
            <a:ext cx="4570670" cy="924475"/>
          </a:xfrm>
        </p:spPr>
        <p:txBody>
          <a:bodyPr/>
          <a:lstStyle/>
          <a:p>
            <a:pPr algn="ctr"/>
            <a:r>
              <a:rPr lang="ru-RU" altLang="ru-RU" dirty="0">
                <a:solidFill>
                  <a:srgbClr val="FF0000"/>
                </a:solidFill>
              </a:rPr>
              <a:t>«АКТИВНОЕ СЛУШАНИЕ»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00213"/>
            <a:ext cx="8229600" cy="45307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altLang="ru-RU" sz="36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 — замечательный путь и вовлечение того, кто посылает сообщение в беседу с реципиентом. Реципиент, так же как и "</a:t>
            </a:r>
            <a:r>
              <a:rPr lang="ru-RU" altLang="ru-RU" sz="3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посыльщик</a:t>
            </a:r>
            <a:r>
              <a:rPr lang="ru-RU" altLang="ru-RU" sz="36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", активен в разговоре.</a:t>
            </a:r>
            <a:r>
              <a:rPr lang="ru-RU" altLang="ru-RU" sz="3600" dirty="0">
                <a:solidFill>
                  <a:schemeClr val="bg2"/>
                </a:solidFill>
              </a:rPr>
              <a:t> </a:t>
            </a:r>
          </a:p>
        </p:txBody>
      </p:sp>
      <p:pic>
        <p:nvPicPr>
          <p:cNvPr id="11268" name="Picture 4" descr="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0648"/>
            <a:ext cx="2808288" cy="210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10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7813"/>
            <a:ext cx="8435975" cy="1279525"/>
          </a:xfrm>
        </p:spPr>
        <p:txBody>
          <a:bodyPr/>
          <a:lstStyle/>
          <a:p>
            <a:r>
              <a:rPr lang="ru-RU" altLang="ru-RU" sz="2800" b="1">
                <a:solidFill>
                  <a:srgbClr val="FFFF00"/>
                </a:solidFill>
              </a:rPr>
              <a:t>Внутренние установки, необходимых для применения метода активного слушания.</a:t>
            </a:r>
            <a:r>
              <a:rPr lang="ru-RU" altLang="ru-RU" sz="2400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412875"/>
            <a:ext cx="8507412" cy="532923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1600"/>
          </a:p>
          <a:p>
            <a:pPr algn="ctr">
              <a:lnSpc>
                <a:spcPct val="80000"/>
              </a:lnSpc>
              <a:buSzTx/>
              <a:buFont typeface="Wingdings" pitchFamily="2" charset="2"/>
              <a:buBlip>
                <a:blip r:embed="rId2"/>
              </a:buBlip>
            </a:pPr>
            <a:r>
              <a:rPr lang="ru-RU" alt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 должны хотеть выслушать ребенка      </a:t>
            </a:r>
          </a:p>
          <a:p>
            <a:pPr algn="ctr">
              <a:lnSpc>
                <a:spcPct val="80000"/>
              </a:lnSpc>
              <a:buSzTx/>
              <a:buFont typeface="Wingdings" pitchFamily="2" charset="2"/>
              <a:buBlip>
                <a:blip r:embed="rId2"/>
              </a:buBlip>
            </a:pPr>
            <a:endParaRPr lang="ru-RU" altLang="ru-RU" sz="20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lnSpc>
                <a:spcPct val="80000"/>
              </a:lnSpc>
              <a:buSzTx/>
              <a:buFont typeface="Wingdings" pitchFamily="2" charset="2"/>
              <a:buBlip>
                <a:blip r:embed="rId2"/>
              </a:buBlip>
            </a:pPr>
            <a:r>
              <a:rPr lang="ru-RU" alt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 должны искренне хотеть быть полезным ребенку в решении его конкретной проблемы в данный момент.</a:t>
            </a:r>
          </a:p>
          <a:p>
            <a:pPr algn="ctr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endParaRPr lang="ru-RU" altLang="ru-RU" sz="20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ru-RU" alt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 должны быть в состоянии искренне принять его чувства такими, каковы они есть, какими бы они ни были и как бы они ни отличались от ваших чувств или от чувств, которые, по вашему мнению, должен испытывать ребенок. </a:t>
            </a:r>
            <a:br>
              <a:rPr lang="ru-RU" alt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altLang="ru-RU" sz="20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Blip>
                <a:blip r:embed="rId2"/>
              </a:buBlip>
            </a:pPr>
            <a:r>
              <a:rPr lang="ru-RU" alt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 должны искренне верить в способность ребенка справляться со своими чувствами, работать над ними и решать свои проблемы. </a:t>
            </a:r>
            <a:br>
              <a:rPr lang="ru-RU" alt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altLang="ru-RU" sz="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altLang="ru-RU" sz="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altLang="ru-RU" sz="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33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000" b="1" dirty="0">
                <a:solidFill>
                  <a:srgbClr val="FFC000"/>
                </a:solidFill>
              </a:rPr>
              <a:t>Приемы активного слушания: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808"/>
            <a:ext cx="8229600" cy="5157192"/>
          </a:xfrm>
        </p:spPr>
        <p:txBody>
          <a:bodyPr>
            <a:norm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ru-RU" alt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Активное слушание – понимание текста (высказывания) – что говорит? и чувств (эмоций) – как говорит?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alt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1) выяснение - (уточняющие вопросы),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alt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2) перефразирование,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alt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3) отражение чувств партнера,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alt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4) </a:t>
            </a:r>
            <a:r>
              <a:rPr lang="ru-RU" altLang="ru-RU" sz="28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резюмирование</a:t>
            </a:r>
            <a:r>
              <a:rPr lang="ru-RU" alt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648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2708920"/>
            <a:ext cx="7127875" cy="388873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– </a:t>
            </a:r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обращение к говорящему за уточнением (помогает сделать сообщение более понятным и способствует более точному его воспроизведению). Уточняем то, что непонятно (многозначные слова, обобщенные понятия). Например: Что ты имеешь в виду? Что для тебя…?</a:t>
            </a:r>
          </a:p>
        </p:txBody>
      </p:sp>
      <p:pic>
        <p:nvPicPr>
          <p:cNvPr id="14341" name="Picture 5" descr="два мальч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90" y="692696"/>
            <a:ext cx="2052638" cy="153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2555776" y="692696"/>
            <a:ext cx="3745011" cy="1655762"/>
          </a:xfrm>
          <a:prstGeom prst="downArrowCallout">
            <a:avLst>
              <a:gd name="adj1" fmla="val 77205"/>
              <a:gd name="adj2" fmla="val 77205"/>
              <a:gd name="adj3" fmla="val 16667"/>
              <a:gd name="adj4" fmla="val 6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Выяснение</a:t>
            </a:r>
          </a:p>
        </p:txBody>
      </p:sp>
    </p:spTree>
    <p:extLst>
      <p:ext uri="{BB962C8B-B14F-4D97-AF65-F5344CB8AC3E}">
        <p14:creationId xmlns:p14="http://schemas.microsoft.com/office/powerpoint/2010/main" val="100544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852936"/>
            <a:ext cx="6264275" cy="32398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– собственная формулировка сообщения говорящего как средство проверки его точности. Пример: «Как я тебя понял….», «Правильно ли я тебя понял….?», «По - твоему мнению…»</a:t>
            </a:r>
          </a:p>
        </p:txBody>
      </p:sp>
      <p:pic>
        <p:nvPicPr>
          <p:cNvPr id="15365" name="Picture 5" descr="в полотенц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781300"/>
            <a:ext cx="2195512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1547664" y="749215"/>
            <a:ext cx="5327650" cy="2016125"/>
          </a:xfrm>
          <a:prstGeom prst="downArrowCallout">
            <a:avLst>
              <a:gd name="adj1" fmla="val 66063"/>
              <a:gd name="adj2" fmla="val 66063"/>
              <a:gd name="adj3" fmla="val 16667"/>
              <a:gd name="adj4" fmla="val 6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Перефразирование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414042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419475" y="2997200"/>
            <a:ext cx="5267325" cy="366712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alt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– помогает говорящему полнее осознать свои эмоциональные состояния. Например: «Ты злишься», «Ты чувствуешь обиду».</a:t>
            </a:r>
          </a:p>
        </p:txBody>
      </p:sp>
      <p:pic>
        <p:nvPicPr>
          <p:cNvPr id="16388" name="Picture 4" descr="много дет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94" y="1556792"/>
            <a:ext cx="2974975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3298825" y="692696"/>
            <a:ext cx="5545137" cy="2303462"/>
          </a:xfrm>
          <a:prstGeom prst="downArrowCallout">
            <a:avLst>
              <a:gd name="adj1" fmla="val 60183"/>
              <a:gd name="adj2" fmla="val 60183"/>
              <a:gd name="adj3" fmla="val 16667"/>
              <a:gd name="adj4" fmla="val 6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Отражение чувств</a:t>
            </a:r>
          </a:p>
        </p:txBody>
      </p:sp>
    </p:spTree>
    <p:extLst>
      <p:ext uri="{BB962C8B-B14F-4D97-AF65-F5344CB8AC3E}">
        <p14:creationId xmlns:p14="http://schemas.microsoft.com/office/powerpoint/2010/main" val="13140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327275"/>
            <a:ext cx="5122862" cy="453072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alt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– итог беседы. Полезно, когда длительная речь или идут переговоры. Помогает осознать и лучше запомнить текст говорящего.</a:t>
            </a:r>
          </a:p>
        </p:txBody>
      </p:sp>
      <p:pic>
        <p:nvPicPr>
          <p:cNvPr id="17414" name="Picture 6" descr="iподрост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205038"/>
            <a:ext cx="2503487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569281" y="404665"/>
            <a:ext cx="5010832" cy="1584176"/>
          </a:xfrm>
          <a:prstGeom prst="downArrowCallout">
            <a:avLst>
              <a:gd name="adj1" fmla="val 62109"/>
              <a:gd name="adj2" fmla="val 62109"/>
              <a:gd name="adj3" fmla="val 16667"/>
              <a:gd name="adj4" fmla="val 6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Резюмирование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202792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  <p:bldP spid="1741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000" b="1" dirty="0">
                <a:solidFill>
                  <a:srgbClr val="FFFF00"/>
                </a:solidFill>
              </a:rPr>
              <a:t>Основные правила активного слушания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Повернуться лицом к </a:t>
            </a:r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ребенку. </a:t>
            </a:r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Глаза на одном уровне.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Избегать вопросов, использовать утвердительную форму высказываний.</a:t>
            </a: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Держать паузу, </a:t>
            </a:r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чтобы было </a:t>
            </a:r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время на </a:t>
            </a:r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обдумывание ребенком услышанной информации.</a:t>
            </a:r>
            <a:endParaRPr lang="ru-RU" altLang="ru-RU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Обозначать чувства, испытываемые </a:t>
            </a:r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ребенком</a:t>
            </a:r>
            <a:endParaRPr lang="ru-RU" altLang="ru-RU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339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2420938"/>
          </a:xfrm>
        </p:spPr>
        <p:txBody>
          <a:bodyPr/>
          <a:lstStyle/>
          <a:p>
            <a:pPr algn="ctr"/>
            <a:r>
              <a:rPr lang="ru-RU" altLang="ru-RU" sz="4000" i="1" dirty="0">
                <a:solidFill>
                  <a:srgbClr val="FF0000"/>
                </a:solidFill>
              </a:rPr>
              <a:t>Ошибки</a:t>
            </a:r>
            <a:br>
              <a:rPr lang="ru-RU" altLang="ru-RU" sz="4000" i="1" dirty="0">
                <a:solidFill>
                  <a:srgbClr val="FF0000"/>
                </a:solidFill>
              </a:rPr>
            </a:br>
            <a:r>
              <a:rPr lang="ru-RU" altLang="ru-RU" sz="4000" dirty="0"/>
              <a:t> </a:t>
            </a:r>
            <a:r>
              <a:rPr lang="ru-RU" altLang="ru-RU" sz="4000" dirty="0">
                <a:solidFill>
                  <a:srgbClr val="FFFF00"/>
                </a:solidFill>
              </a:rPr>
              <a:t>активного слушания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72816"/>
            <a:ext cx="6454775" cy="489627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altLang="ru-RU" sz="2800" dirty="0"/>
          </a:p>
          <a:p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 беседе </a:t>
            </a:r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занимаемся </a:t>
            </a:r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чем-то посторонним </a:t>
            </a:r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(проверяем тетради, готовимся к уроку, разговариваем по телефону…)</a:t>
            </a:r>
            <a:endParaRPr lang="ru-RU" altLang="ru-RU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just"/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Оценка поведения ребёнка без его просьбы («Просто </a:t>
            </a:r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безобразно</a:t>
            </a:r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!»)</a:t>
            </a:r>
          </a:p>
          <a:p>
            <a:r>
              <a:rPr lang="ru-RU" alt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Бессмысленные вопросы («Как ты мог? Почему ты это сделал?»)</a:t>
            </a:r>
          </a:p>
        </p:txBody>
      </p:sp>
      <p:pic>
        <p:nvPicPr>
          <p:cNvPr id="18436" name="Picture 4" descr="аним родител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420938"/>
            <a:ext cx="2592388" cy="244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98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09442" y="332656"/>
            <a:ext cx="7125113" cy="126754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b="1" i="1" dirty="0" smtClean="0">
                <a:solidFill>
                  <a:schemeClr val="tx1"/>
                </a:solidFill>
              </a:rPr>
              <a:t>Не мытьем, так катанием</a:t>
            </a:r>
            <a:r>
              <a:rPr lang="ru-RU" altLang="ru-RU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556792"/>
            <a:ext cx="8064896" cy="4608512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большому счету, только на своем опыте методом проб и ошибок, спустя несколько лет учителя начинают понимать, с кем и как себя вести, как управлять классом, держать дисциплину. Некоторые сбегают из школы после первой же практики, некоторые так и остаются в счастливом неведении, как можно в классе с тридцатью подростками без применения насилия и оскорблений вести полноценный </a:t>
            </a:r>
            <a:r>
              <a:rPr lang="ru-RU" altLang="ru-RU" dirty="0" smtClean="0">
                <a:solidFill>
                  <a:schemeClr val="bg1"/>
                </a:solidFill>
              </a:rPr>
              <a:t>урок. </a:t>
            </a: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01682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260649"/>
            <a:ext cx="7125113" cy="648072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Анализ </a:t>
            </a:r>
            <a:r>
              <a:rPr lang="ru-RU" dirty="0" smtClean="0">
                <a:solidFill>
                  <a:schemeClr val="tx1"/>
                </a:solidFill>
              </a:rPr>
              <a:t>анкеты</a:t>
            </a:r>
            <a:r>
              <a:rPr lang="ru-RU" sz="2000" dirty="0" smtClean="0">
                <a:solidFill>
                  <a:schemeClr val="tx1"/>
                </a:solidFill>
              </a:rPr>
              <a:t>(28 педагогов)</a:t>
            </a:r>
            <a:r>
              <a:rPr lang="ru-RU" dirty="0" smtClean="0">
                <a:solidFill>
                  <a:schemeClr val="bg1"/>
                </a:solidFill>
              </a:rPr>
              <a:t>педагогов)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20688"/>
            <a:ext cx="8928992" cy="576064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1. Как Вы считаете,  нуждаются ли учителя в дополнительных знаниях по выстраиванию конструктивного диалога с учениками?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-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Да – 23   (85%)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-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Нет -4    (15%)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2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Бывает ли,  что у Вас случаются конфликты с детьми?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-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Да 23 (85%)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-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Нет 4 (15%)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3. Как Вы считаете, кто чаще всего виноват в конфликтной ситуации: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- ученик (поскольку не послушал учителя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) – 3 (11%)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- учитель (поскольку не послушал ученика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) – 4 (15%)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- оба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виноваты – 18 (64%)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- иная причина – 2 (10%): отношение к школе и учителю, влияние на мнение ребенка родителями.</a:t>
            </a:r>
            <a:endParaRPr lang="ru-RU" sz="1600" dirty="0" smtClean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713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Вы считаете, что позволяет избежать конфликтных ситуаций?  </a:t>
            </a: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способы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Вы используете: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сглаживание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«острых углов», сдерживание эмоций, индивидуальный разговор «тет-а-тет»;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быть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искренним с детьми, использовать юмор, не должно быть диктата и только мнения учителя;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разговор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 душам»; приемы: «имя собственное», «зеркало отношений», «терпеливый учитель», не повышать голос;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обучение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учителей, организация должной воспитательной работы, вовлечение учеников в совместную деятельность (например в социальные проекты); 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общаться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спокойном тоне, грамотно выстроенный диалог с учеником;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рубить с плеча», спокойное обдумывание ситуации, диалог, умение принять позицию, отличную от собственной;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компромисс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сотрудничество, обсуждение позиций, выбор альтернатив, медиация; 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желание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понять ученика и помочь ему, беседа, заслуженная похвала, доверие;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контакта с конфликтным учеником; спокойный разговор с учеником; диалог;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вовремя остановиться, терпение; 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стараюсь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объективно оценить ситуацию, построить диалог с учеником, определить общую цель;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выдержать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паузу; компромисс, дружелюбное отношение;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всегда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спокойно и уверенно, встать на место другого человека, умение слушать и слышать, поиск компромисса;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педагогическая этика;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умение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контролировать свои эмоции, умение выслушать и правильно понять ребенка; 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 нет конфликтов;  не допускаю конфликтов, найти общий язык; лучший путь предупреждения конфликта – отключение эмоций;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диалог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учеником, отвлечение внимания на других занятиях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900" dirty="0"/>
          </a:p>
          <a:p>
            <a:pPr marL="0" indent="0">
              <a:buNone/>
            </a:pP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50547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784976" cy="640871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Как Вы считаете, должен ли обладать современный педагог навыками поведенческой коррекции, формами и методами  конструктивного общения?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20 (74%)  и применяют методы общения такие как: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подробное расследование без обвинения вслепую, разработка стратегии, обсуждение похожих ситуаций в классе;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человеческие качества, следом знание предмета, возможность исправить;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педагоги допускают «хамские» поступки, что уж тут о детях; 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деятельность, личностно-ориентированное общение, стиль общения;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Альтернативные вопросы «психологическое айкидо», «+-+», выбор без выбора, по интуиции, но бывает и неудачно;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Проговаривание чувства, которое испытывает ребенок, метод «смещения негативной оценки»;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Беседа с самим учеником и его родителями;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безоценочночного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суждения, метод согласия, метод педагогического поглаживания;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безоценочной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ступени, метод согласие, медиация;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Беседа, диалог;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доброжелательности, конструктивное общение;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Да, я применяю;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Я-высказывания, рефлексивное слушание;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метод уважения.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 - 0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 другие методы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я не знаю, но возможно применяю постоянно; диалог, доверительная беседа.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92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800" dirty="0" smtClean="0"/>
              <a:t>Спасибо за внимание</a:t>
            </a:r>
            <a:r>
              <a:rPr lang="ru-RU" sz="8800" dirty="0" smtClean="0">
                <a:solidFill>
                  <a:schemeClr val="bg1"/>
                </a:solidFill>
              </a:rPr>
              <a:t>!</a:t>
            </a:r>
            <a:endParaRPr lang="ru-RU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14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Зима ночь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6252" y="1556792"/>
            <a:ext cx="779149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С Новым 2018 годом! </a:t>
            </a:r>
            <a:endParaRPr lang="ru-RU" sz="8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15530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Салют">
  <a:themeElements>
    <a:clrScheme name="Салют 2">
      <a:dk1>
        <a:srgbClr val="0000A4"/>
      </a:dk1>
      <a:lt1>
        <a:srgbClr val="CCFFFF"/>
      </a:lt1>
      <a:dk2>
        <a:srgbClr val="000066"/>
      </a:dk2>
      <a:lt2>
        <a:srgbClr val="00FFFF"/>
      </a:lt2>
      <a:accent1>
        <a:srgbClr val="51B2E3"/>
      </a:accent1>
      <a:accent2>
        <a:srgbClr val="04E8AC"/>
      </a:accent2>
      <a:accent3>
        <a:srgbClr val="AAAAB8"/>
      </a:accent3>
      <a:accent4>
        <a:srgbClr val="AEDADA"/>
      </a:accent4>
      <a:accent5>
        <a:srgbClr val="B3D5EF"/>
      </a:accent5>
      <a:accent6>
        <a:srgbClr val="03D29B"/>
      </a:accent6>
      <a:hlink>
        <a:srgbClr val="FF3399"/>
      </a:hlink>
      <a:folHlink>
        <a:srgbClr val="8F5FD5"/>
      </a:folHlink>
    </a:clrScheme>
    <a:fontScheme name="Салют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алют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</TotalTime>
  <Words>2855</Words>
  <Application>Microsoft Office PowerPoint</Application>
  <PresentationFormat>Экран (4:3)</PresentationFormat>
  <Paragraphs>346</Paragraphs>
  <Slides>47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47</vt:i4>
      </vt:variant>
    </vt:vector>
  </HeadingPairs>
  <TitlesOfParts>
    <vt:vector size="50" baseType="lpstr">
      <vt:lpstr>Оформление по умолчанию</vt:lpstr>
      <vt:lpstr>1_Оформление по умолчанию</vt:lpstr>
      <vt:lpstr>Салют</vt:lpstr>
      <vt:lpstr>                «Методы, техники и приемы формирования доверительных отношений и конструктивного взаимодействия между субъектами образовательного процесса»  Как построить конструктивное общение  с учениками? </vt:lpstr>
      <vt:lpstr>Образовательный процесс (ОП) – это целенаправленная деятельность по обучению, воспитанию и развитию личности путем организованных учебно-воспитательных и учебно-познавательных процессов в единстве с самообразованием этой личности, обеспечивающая усвоение знаний, умений и навыков на уровне не ниже государственного образовательного стандарта.</vt:lpstr>
      <vt:lpstr>Участники образовательных отношений - обучающиеся, родители (законные представители) несовершеннолетних обучающихся, педагогические работники и их представители, организации, осуществляющие образовательную деятельность;</vt:lpstr>
      <vt:lpstr>Школа является одним из главных институтов социализации. В обучении и воспитании невозможно обойтись без общения. Все в школе опирается на взаимоотношения   учителя и учеников. Общение, будучи важным фактором формирования личности школьника, содержит в себе огромные педагогические возможности. </vt:lpstr>
      <vt:lpstr>Общение - сложный, многоплановый процесс установления и развития контактов между людьми, порождаемый потребностью в совместной деятельности и включающий в себя обмен информацией, выработку единой стратегии взаимодействия, восприятия и понимания партнера по общению. </vt:lpstr>
      <vt:lpstr>Презентация PowerPoint</vt:lpstr>
      <vt:lpstr>Презентация PowerPoint</vt:lpstr>
      <vt:lpstr>Способы конструктивного общения</vt:lpstr>
      <vt:lpstr>Внедрение новых воспитательных технологий выдвигает принципиально новые требования к педагогам школы:  - умение создавать особый психологический климат, построенный на сотворчестве и сотрудничестве;  - овладение новыми педагогическими технологиями;  - использование предметных знаний в целях более эффективного воспитания личности;  - освоение компьютерной техники;  - способность к жизненному самоопределению;  - активная творческая позиция.</vt:lpstr>
      <vt:lpstr>Педагогическая этика учителя</vt:lpstr>
      <vt:lpstr>Презентация PowerPoint</vt:lpstr>
      <vt:lpstr>Презентация PowerPoint</vt:lpstr>
      <vt:lpstr>Нельзя: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делать,  когда нас с вами  переполняют эмоции? </vt:lpstr>
      <vt:lpstr>Шаг первый</vt:lpstr>
      <vt:lpstr>Презентация PowerPoint</vt:lpstr>
      <vt:lpstr>«Я-сообщения»     и    «Ты-сообщения»</vt:lpstr>
      <vt:lpstr>Презентация PowerPoint</vt:lpstr>
      <vt:lpstr>Презентация PowerPoint</vt:lpstr>
      <vt:lpstr>Беседа как технология </vt:lpstr>
      <vt:lpstr>Личностные установки</vt:lpstr>
      <vt:lpstr>Общение – обмен информацией</vt:lpstr>
      <vt:lpstr>Беседа требует:</vt:lpstr>
      <vt:lpstr>Виды беседы по ЦЕЛИ (как деятельность)</vt:lpstr>
      <vt:lpstr>«АКТИВНОЕ СЛУШАНИЕ»</vt:lpstr>
      <vt:lpstr>Внутренние установки, необходимых для применения метода активного слушания. </vt:lpstr>
      <vt:lpstr>Приемы активного слушания: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правила активного слушания</vt:lpstr>
      <vt:lpstr>Ошибки  активного слушания</vt:lpstr>
      <vt:lpstr>Не мытьем, так катанием </vt:lpstr>
      <vt:lpstr>Анализ анкеты(28 педагогов)педагогов)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«Методы, техники, приемы формирования доверительных отношений и конструктивного взаимодействия между субъектами образовательного процесса»</dc:title>
  <dc:creator>СЛАВА</dc:creator>
  <cp:lastModifiedBy>Учитель</cp:lastModifiedBy>
  <cp:revision>49</cp:revision>
  <dcterms:created xsi:type="dcterms:W3CDTF">2015-11-04T04:56:17Z</dcterms:created>
  <dcterms:modified xsi:type="dcterms:W3CDTF">2017-12-28T08:59:02Z</dcterms:modified>
</cp:coreProperties>
</file>