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2"/>
  </p:notesMasterIdLst>
  <p:sldIdLst>
    <p:sldId id="258" r:id="rId2"/>
    <p:sldId id="267" r:id="rId3"/>
    <p:sldId id="256" r:id="rId4"/>
    <p:sldId id="259" r:id="rId5"/>
    <p:sldId id="260" r:id="rId6"/>
    <p:sldId id="268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0047E2-4F88-404B-9B43-272081C66672}" type="datetimeFigureOut">
              <a:rPr lang="ru-RU" smtClean="0"/>
              <a:t>25.03.2018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AF1036-CE47-4D31-9B9B-CBC90A337D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570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gif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4037" y="4149080"/>
            <a:ext cx="6316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4800" u="sng" dirty="0" smtClean="0">
                <a:solidFill>
                  <a:srgbClr val="212745">
                    <a:lumMod val="60000"/>
                    <a:lumOff val="40000"/>
                  </a:srgbClr>
                </a:solidFill>
              </a:rPr>
              <a:t>I</a:t>
            </a:r>
            <a:endParaRPr lang="ru-RU" sz="4800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64288" y="116632"/>
            <a:ext cx="1080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2">
                    <a:lumMod val="50000"/>
                  </a:schemeClr>
                </a:solidFill>
              </a:rPr>
              <a:t>[</a:t>
            </a:r>
            <a:r>
              <a:rPr lang="en-US" sz="4800" u="sng" dirty="0" err="1">
                <a:solidFill>
                  <a:schemeClr val="bg2">
                    <a:lumMod val="50000"/>
                  </a:schemeClr>
                </a:solidFill>
              </a:rPr>
              <a:t>i</a:t>
            </a:r>
            <a:r>
              <a:rPr lang="en-US" sz="4800" u="sng" dirty="0">
                <a:solidFill>
                  <a:schemeClr val="bg2">
                    <a:lumMod val="50000"/>
                  </a:schemeClr>
                </a:solidFill>
              </a:rPr>
              <a:t>:</a:t>
            </a:r>
            <a:r>
              <a:rPr lang="en-US" sz="4800" dirty="0">
                <a:solidFill>
                  <a:schemeClr val="bg2">
                    <a:lumMod val="50000"/>
                  </a:schemeClr>
                </a:solidFill>
              </a:rPr>
              <a:t>]</a:t>
            </a:r>
            <a:endParaRPr lang="ru-RU" sz="4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85158" y="27172"/>
            <a:ext cx="12961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sz="4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[</a:t>
            </a:r>
            <a:r>
              <a:rPr lang="en-US" sz="4800" u="sng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ai</a:t>
            </a:r>
            <a:r>
              <a:rPr lang="en-US" sz="4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]</a:t>
            </a:r>
            <a:endParaRPr lang="ru-RU" sz="4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66864" y="260648"/>
            <a:ext cx="12241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accent3">
                    <a:lumMod val="50000"/>
                  </a:schemeClr>
                </a:solidFill>
              </a:rPr>
              <a:t>[</a:t>
            </a:r>
            <a:r>
              <a:rPr lang="en-US" sz="4800" u="sng" dirty="0">
                <a:solidFill>
                  <a:schemeClr val="accent3">
                    <a:lumMod val="50000"/>
                  </a:schemeClr>
                </a:solidFill>
              </a:rPr>
              <a:t>æ</a:t>
            </a:r>
            <a:r>
              <a:rPr lang="en-US" sz="4800" dirty="0">
                <a:solidFill>
                  <a:schemeClr val="accent3">
                    <a:lumMod val="50000"/>
                  </a:schemeClr>
                </a:solidFill>
              </a:rPr>
              <a:t>]</a:t>
            </a:r>
            <a:endParaRPr lang="ru-RU" sz="4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81302" y="5438814"/>
            <a:ext cx="1080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accent5">
                    <a:lumMod val="75000"/>
                  </a:schemeClr>
                </a:solidFill>
              </a:rPr>
              <a:t>[</a:t>
            </a:r>
            <a:r>
              <a:rPr lang="en-US" sz="4800" u="sng" dirty="0">
                <a:solidFill>
                  <a:schemeClr val="accent5">
                    <a:lumMod val="75000"/>
                  </a:schemeClr>
                </a:solidFill>
              </a:rPr>
              <a:t>ð</a:t>
            </a:r>
            <a:r>
              <a:rPr lang="en-US" sz="4800" dirty="0">
                <a:solidFill>
                  <a:schemeClr val="accent5">
                    <a:lumMod val="75000"/>
                  </a:schemeClr>
                </a:solidFill>
              </a:rPr>
              <a:t>]</a:t>
            </a:r>
            <a:endParaRPr lang="ru-RU" sz="4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18409" y="5438815"/>
            <a:ext cx="12241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accent6">
                    <a:lumMod val="75000"/>
                  </a:schemeClr>
                </a:solidFill>
              </a:rPr>
              <a:t>[</a:t>
            </a:r>
            <a:r>
              <a:rPr lang="en-US" sz="4800" u="sng" dirty="0">
                <a:solidFill>
                  <a:schemeClr val="accent6">
                    <a:lumMod val="75000"/>
                  </a:schemeClr>
                </a:solidFill>
              </a:rPr>
              <a:t>o:]</a:t>
            </a:r>
            <a:endParaRPr lang="ru-RU" sz="4800" u="sng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7194" y="844138"/>
            <a:ext cx="5760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 </a:t>
            </a:r>
            <a:r>
              <a:rPr lang="en-US" sz="4800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</a:t>
            </a:r>
            <a:endParaRPr lang="ru-RU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3574981" y="830996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eye</a:t>
            </a:r>
            <a:r>
              <a:rPr lang="en-US" sz="4800" dirty="0" smtClean="0"/>
              <a:t>s</a:t>
            </a:r>
            <a:endParaRPr lang="ru-RU" sz="4800" dirty="0"/>
          </a:p>
        </p:txBody>
      </p:sp>
      <p:sp>
        <p:nvSpPr>
          <p:cNvPr id="11" name="TextBox 10"/>
          <p:cNvSpPr txBox="1"/>
          <p:nvPr/>
        </p:nvSpPr>
        <p:spPr>
          <a:xfrm>
            <a:off x="729287" y="830995"/>
            <a:ext cx="15056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prstClr val="black"/>
                </a:solidFill>
              </a:rPr>
              <a:t>h</a:t>
            </a:r>
            <a:r>
              <a:rPr lang="en-US" sz="4800" u="sng" dirty="0" smtClean="0">
                <a:solidFill>
                  <a:srgbClr val="A7EA52">
                    <a:lumMod val="50000"/>
                  </a:srgbClr>
                </a:solidFill>
              </a:rPr>
              <a:t>a</a:t>
            </a:r>
            <a:r>
              <a:rPr lang="en-US" sz="4800" dirty="0" smtClean="0">
                <a:solidFill>
                  <a:prstClr val="black"/>
                </a:solidFill>
              </a:rPr>
              <a:t>ve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370110" y="845643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prstClr val="black"/>
                </a:solidFill>
              </a:rPr>
              <a:t>two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254640" y="1613123"/>
            <a:ext cx="1440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prstClr val="black"/>
                </a:solidFill>
              </a:rPr>
              <a:t>And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433849" y="1613122"/>
            <a:ext cx="7528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4800" u="sng" dirty="0" smtClean="0">
                <a:solidFill>
                  <a:srgbClr val="212745">
                    <a:lumMod val="60000"/>
                    <a:lumOff val="40000"/>
                  </a:srgbClr>
                </a:solidFill>
              </a:rPr>
              <a:t>I</a:t>
            </a:r>
            <a:endParaRPr lang="en-US" sz="4800" u="sng" dirty="0">
              <a:solidFill>
                <a:srgbClr val="B4DCFA">
                  <a:lumMod val="50000"/>
                </a:srgb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14722" y="1613121"/>
            <a:ext cx="16201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4800" dirty="0" smtClean="0">
                <a:solidFill>
                  <a:prstClr val="black"/>
                </a:solidFill>
              </a:rPr>
              <a:t>c</a:t>
            </a:r>
            <a:r>
              <a:rPr lang="en-US" sz="4800" u="sng" dirty="0" smtClean="0">
                <a:solidFill>
                  <a:srgbClr val="A7EA52">
                    <a:lumMod val="50000"/>
                  </a:srgbClr>
                </a:solidFill>
              </a:rPr>
              <a:t>a</a:t>
            </a:r>
            <a:r>
              <a:rPr lang="en-US" sz="4800" dirty="0" smtClean="0">
                <a:solidFill>
                  <a:prstClr val="black"/>
                </a:solidFill>
              </a:rPr>
              <a:t>n</a:t>
            </a:r>
            <a:endParaRPr lang="en-US" sz="4800" u="sng" dirty="0">
              <a:solidFill>
                <a:srgbClr val="B4DCFA">
                  <a:lumMod val="50000"/>
                </a:srgb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26194" y="1613120"/>
            <a:ext cx="1721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4800" dirty="0">
                <a:solidFill>
                  <a:prstClr val="black"/>
                </a:solidFill>
              </a:rPr>
              <a:t>s</a:t>
            </a:r>
            <a:r>
              <a:rPr lang="en-US" sz="4800" u="sng" dirty="0">
                <a:solidFill>
                  <a:srgbClr val="B4DCFA">
                    <a:lumMod val="50000"/>
                  </a:srgbClr>
                </a:solidFill>
              </a:rPr>
              <a:t>ee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-259919" y="2326520"/>
            <a:ext cx="58028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prstClr val="black"/>
                </a:solidFill>
              </a:rPr>
              <a:t>A book and a </a:t>
            </a:r>
            <a:r>
              <a:rPr lang="en-US" sz="4800" dirty="0" smtClean="0">
                <a:solidFill>
                  <a:prstClr val="black"/>
                </a:solidFill>
              </a:rPr>
              <a:t>pen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7694061" y="2326520"/>
            <a:ext cx="18330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4800" dirty="0">
                <a:solidFill>
                  <a:prstClr val="black"/>
                </a:solidFill>
              </a:rPr>
              <a:t>m</a:t>
            </a:r>
            <a:r>
              <a:rPr lang="en-US" sz="4800" u="sng" dirty="0">
                <a:solidFill>
                  <a:srgbClr val="B4DCFA">
                    <a:lumMod val="50000"/>
                  </a:srgbClr>
                </a:solidFill>
              </a:rPr>
              <a:t>e</a:t>
            </a:r>
            <a:r>
              <a:rPr lang="en-US" sz="4800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0457" y="3121091"/>
            <a:ext cx="7136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4800" u="sng" dirty="0" smtClean="0">
                <a:solidFill>
                  <a:srgbClr val="212745">
                    <a:lumMod val="60000"/>
                    <a:lumOff val="40000"/>
                  </a:srgbClr>
                </a:solidFill>
              </a:rPr>
              <a:t>I</a:t>
            </a:r>
            <a:endParaRPr lang="en-US" sz="4800" dirty="0">
              <a:solidFill>
                <a:prstClr val="black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10713" y="3157516"/>
            <a:ext cx="136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4800" dirty="0" smtClean="0">
                <a:solidFill>
                  <a:prstClr val="black"/>
                </a:solidFill>
              </a:rPr>
              <a:t>s</a:t>
            </a:r>
            <a:r>
              <a:rPr lang="en-US" sz="4800" u="sng" dirty="0" smtClean="0">
                <a:solidFill>
                  <a:srgbClr val="B4DCFA">
                    <a:lumMod val="50000"/>
                  </a:srgbClr>
                </a:solidFill>
              </a:rPr>
              <a:t>ee</a:t>
            </a:r>
            <a:endParaRPr lang="en-US" sz="4800" dirty="0">
              <a:solidFill>
                <a:prstClr val="black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984034" y="3157517"/>
            <a:ext cx="48262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4800" dirty="0">
                <a:solidFill>
                  <a:prstClr val="black"/>
                </a:solidFill>
              </a:rPr>
              <a:t>a window and </a:t>
            </a:r>
            <a:r>
              <a:rPr lang="en-US" sz="4800" dirty="0" smtClean="0">
                <a:solidFill>
                  <a:prstClr val="black"/>
                </a:solidFill>
              </a:rPr>
              <a:t>a</a:t>
            </a:r>
            <a:endParaRPr lang="en-US" sz="4800" dirty="0">
              <a:solidFill>
                <a:prstClr val="black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657851" y="3159627"/>
            <a:ext cx="16278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prstClr val="black"/>
                </a:solidFill>
              </a:rPr>
              <a:t>d</a:t>
            </a:r>
            <a:r>
              <a:rPr lang="en-US" sz="4800" u="sng" dirty="0">
                <a:solidFill>
                  <a:srgbClr val="F14124">
                    <a:lumMod val="75000"/>
                  </a:srgbClr>
                </a:solidFill>
              </a:rPr>
              <a:t>oor</a:t>
            </a:r>
            <a:r>
              <a:rPr lang="en-US" sz="4800" dirty="0">
                <a:solidFill>
                  <a:prstClr val="black"/>
                </a:solidFill>
              </a:rPr>
              <a:t>.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790521" y="4154692"/>
            <a:ext cx="13469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4800" dirty="0" smtClean="0">
                <a:solidFill>
                  <a:prstClr val="black"/>
                </a:solidFill>
              </a:rPr>
              <a:t>s</a:t>
            </a:r>
            <a:r>
              <a:rPr lang="en-US" sz="4800" u="sng" dirty="0" smtClean="0">
                <a:solidFill>
                  <a:srgbClr val="B4DCFA">
                    <a:lumMod val="50000"/>
                  </a:srgbClr>
                </a:solidFill>
              </a:rPr>
              <a:t>ee</a:t>
            </a:r>
            <a:endParaRPr lang="ru-RU" sz="4800" dirty="0">
              <a:solidFill>
                <a:prstClr val="black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968068" y="4161370"/>
            <a:ext cx="1346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4800" u="sng" dirty="0" smtClean="0">
                <a:solidFill>
                  <a:srgbClr val="FF8021">
                    <a:lumMod val="75000"/>
                  </a:srgbClr>
                </a:solidFill>
              </a:rPr>
              <a:t>th</a:t>
            </a:r>
            <a:r>
              <a:rPr lang="en-US" sz="4800" dirty="0" smtClean="0">
                <a:solidFill>
                  <a:prstClr val="black"/>
                </a:solidFill>
              </a:rPr>
              <a:t>e</a:t>
            </a:r>
            <a:endParaRPr lang="ru-RU" sz="4800" dirty="0">
              <a:solidFill>
                <a:prstClr val="black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21362" y="4176861"/>
            <a:ext cx="23370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4800" dirty="0" smtClean="0">
                <a:solidFill>
                  <a:prstClr val="black"/>
                </a:solidFill>
              </a:rPr>
              <a:t>c</a:t>
            </a:r>
            <a:r>
              <a:rPr lang="en-US" sz="4800" u="sng" dirty="0" smtClean="0">
                <a:solidFill>
                  <a:srgbClr val="B4DCFA">
                    <a:lumMod val="50000"/>
                  </a:srgbClr>
                </a:solidFill>
              </a:rPr>
              <a:t>ei</a:t>
            </a:r>
            <a:r>
              <a:rPr lang="en-US" sz="4800" dirty="0" smtClean="0">
                <a:solidFill>
                  <a:prstClr val="black"/>
                </a:solidFill>
              </a:rPr>
              <a:t>ling</a:t>
            </a:r>
            <a:endParaRPr lang="ru-RU" sz="4800" dirty="0">
              <a:solidFill>
                <a:prstClr val="black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860787" y="4176861"/>
            <a:ext cx="17774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4800" dirty="0" smtClean="0">
                <a:solidFill>
                  <a:prstClr val="black"/>
                </a:solidFill>
              </a:rPr>
              <a:t>and</a:t>
            </a:r>
            <a:endParaRPr lang="ru-RU" sz="4800" dirty="0">
              <a:solidFill>
                <a:prstClr val="black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196772" y="4161369"/>
            <a:ext cx="1386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4800" u="sng" dirty="0" smtClean="0">
                <a:solidFill>
                  <a:srgbClr val="FF8021">
                    <a:lumMod val="75000"/>
                  </a:srgbClr>
                </a:solidFill>
              </a:rPr>
              <a:t>th</a:t>
            </a:r>
            <a:r>
              <a:rPr lang="en-US" sz="4800" dirty="0" smtClean="0">
                <a:solidFill>
                  <a:prstClr val="black"/>
                </a:solidFill>
              </a:rPr>
              <a:t>e</a:t>
            </a:r>
            <a:endParaRPr lang="ru-RU" sz="4800" dirty="0">
              <a:solidFill>
                <a:prstClr val="black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471790" y="4176860"/>
            <a:ext cx="20552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prstClr val="black"/>
                </a:solidFill>
              </a:rPr>
              <a:t>fl</a:t>
            </a:r>
            <a:r>
              <a:rPr lang="en-US" sz="4800" u="sng" dirty="0">
                <a:solidFill>
                  <a:srgbClr val="F14124">
                    <a:lumMod val="75000"/>
                  </a:srgbClr>
                </a:solidFill>
              </a:rPr>
              <a:t>oor</a:t>
            </a:r>
            <a:r>
              <a:rPr lang="en-US" sz="4800" dirty="0">
                <a:solidFill>
                  <a:prstClr val="black"/>
                </a:solidFill>
              </a:rPr>
              <a:t>.</a:t>
            </a:r>
            <a:endParaRPr lang="ru-RU" dirty="0"/>
          </a:p>
        </p:txBody>
      </p:sp>
      <p:sp>
        <p:nvSpPr>
          <p:cNvPr id="32" name="TextBox 31"/>
          <p:cNvSpPr txBox="1"/>
          <p:nvPr/>
        </p:nvSpPr>
        <p:spPr>
          <a:xfrm>
            <a:off x="5052587" y="2326520"/>
            <a:ext cx="31278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prstClr val="black"/>
                </a:solidFill>
              </a:rPr>
              <a:t>in front of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1548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2" grpId="0"/>
      <p:bldP spid="3" grpId="0"/>
      <p:bldP spid="11" grpId="0"/>
      <p:bldP spid="12" grpId="0"/>
      <p:bldP spid="14" grpId="0"/>
      <p:bldP spid="16" grpId="0"/>
      <p:bldP spid="17" grpId="0"/>
      <p:bldP spid="18" grpId="0"/>
      <p:bldP spid="19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go loves English - Have you got a ruler (convert-video-online.com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16632"/>
            <a:ext cx="9144000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869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1698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dreamicus.com/data/pen/pen-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418" y="297907"/>
            <a:ext cx="1435738" cy="1275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s://pda.litres.ru/static/bookimages/21/28/71/21287153.bin.dir/21287153.cover_max15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9221" y="356021"/>
            <a:ext cx="1265900" cy="1740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Users\111\Desktop\ОТКРЫТЫЙ УРОК\291d111d42833ca8cb2024c54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12" t="9605" r="13413" b="22319"/>
          <a:stretch/>
        </p:blipFill>
        <p:spPr bwMode="auto">
          <a:xfrm>
            <a:off x="318154" y="2183558"/>
            <a:ext cx="1552257" cy="1440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50" t="40713" r="32509" b="40042"/>
          <a:stretch/>
        </p:blipFill>
        <p:spPr bwMode="auto">
          <a:xfrm>
            <a:off x="3805509" y="3536139"/>
            <a:ext cx="1496291" cy="1191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8" t="40825" r="69536" b="40825"/>
          <a:stretch/>
        </p:blipFill>
        <p:spPr bwMode="auto">
          <a:xfrm>
            <a:off x="2057984" y="3511660"/>
            <a:ext cx="1206212" cy="1136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3" t="6890" r="68899" b="71627"/>
          <a:stretch/>
        </p:blipFill>
        <p:spPr bwMode="auto">
          <a:xfrm>
            <a:off x="1454156" y="98988"/>
            <a:ext cx="1525145" cy="1776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50" t="71649" r="9549" b="20246"/>
          <a:stretch/>
        </p:blipFill>
        <p:spPr bwMode="auto">
          <a:xfrm>
            <a:off x="5155695" y="291236"/>
            <a:ext cx="2291467" cy="1571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Группа 8"/>
          <p:cNvGrpSpPr/>
          <p:nvPr/>
        </p:nvGrpSpPr>
        <p:grpSpPr>
          <a:xfrm>
            <a:off x="2113321" y="1682093"/>
            <a:ext cx="3600400" cy="2232248"/>
            <a:chOff x="3707904" y="364908"/>
            <a:chExt cx="3600400" cy="2232248"/>
          </a:xfrm>
        </p:grpSpPr>
        <p:sp>
          <p:nvSpPr>
            <p:cNvPr id="8" name="Облако 7"/>
            <p:cNvSpPr/>
            <p:nvPr/>
          </p:nvSpPr>
          <p:spPr>
            <a:xfrm>
              <a:off x="3707904" y="364908"/>
              <a:ext cx="3384376" cy="2232248"/>
            </a:xfrm>
            <a:prstGeom prst="clou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355976" y="714901"/>
              <a:ext cx="295232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 smtClean="0"/>
                <a:t>SCHOOL THINGS</a:t>
              </a:r>
              <a:endParaRPr lang="ru-RU" sz="4400" dirty="0"/>
            </a:p>
          </p:txBody>
        </p:sp>
      </p:grpSp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52" t="26401" r="6255" b="54349"/>
          <a:stretch/>
        </p:blipFill>
        <p:spPr bwMode="auto">
          <a:xfrm>
            <a:off x="7098721" y="5055280"/>
            <a:ext cx="1676400" cy="889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60" t="71736" r="62529"/>
          <a:stretch/>
        </p:blipFill>
        <p:spPr bwMode="auto">
          <a:xfrm>
            <a:off x="192730" y="297907"/>
            <a:ext cx="946778" cy="1305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3" descr="C:\Users\111\Desktop\ОТКРЫТЫЙ УРОК\101485915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540" y="2864590"/>
            <a:ext cx="1782490" cy="1443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:\Users\111\Desktop\ОТКРЫТЫЙ УРОК\1013580726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361" y="4286776"/>
            <a:ext cx="1029795" cy="1537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rmuzikafm.ru/uploads/images/k/r/a/kraski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145" y="4903094"/>
            <a:ext cx="1973151" cy="1477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2057984" y="4560985"/>
            <a:ext cx="2005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a sharpener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146317" y="5840261"/>
            <a:ext cx="2096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a dictionary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3759402" y="4754355"/>
            <a:ext cx="1647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an eraser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5504138" y="3860447"/>
            <a:ext cx="1594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a pencil case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4990026" y="6024927"/>
            <a:ext cx="944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paints</a:t>
            </a:r>
            <a:endParaRPr lang="ru-RU" dirty="0"/>
          </a:p>
        </p:txBody>
      </p:sp>
      <p:sp>
        <p:nvSpPr>
          <p:cNvPr id="31" name="TextBox 30"/>
          <p:cNvSpPr txBox="1"/>
          <p:nvPr/>
        </p:nvSpPr>
        <p:spPr>
          <a:xfrm>
            <a:off x="7496327" y="6011159"/>
            <a:ext cx="1021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a ruler</a:t>
            </a:r>
            <a:endParaRPr lang="ru-RU" dirty="0"/>
          </a:p>
        </p:txBody>
      </p:sp>
      <p:sp>
        <p:nvSpPr>
          <p:cNvPr id="1024" name="TextBox 1023"/>
          <p:cNvSpPr txBox="1"/>
          <p:nvPr/>
        </p:nvSpPr>
        <p:spPr>
          <a:xfrm>
            <a:off x="7596336" y="4463066"/>
            <a:ext cx="1190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felt pens</a:t>
            </a:r>
            <a:endParaRPr lang="ru-RU" dirty="0"/>
          </a:p>
        </p:txBody>
      </p:sp>
      <p:pic>
        <p:nvPicPr>
          <p:cNvPr id="1045" name="Picture 21" descr="http://chicagohacksbig.com/images/colored-pencils-clipart-10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9" t="18997" r="14559"/>
          <a:stretch/>
        </p:blipFill>
        <p:spPr bwMode="auto">
          <a:xfrm>
            <a:off x="2443565" y="4939021"/>
            <a:ext cx="1234654" cy="1133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5" name="TextBox 1024"/>
          <p:cNvSpPr txBox="1"/>
          <p:nvPr/>
        </p:nvSpPr>
        <p:spPr>
          <a:xfrm>
            <a:off x="2057984" y="6072554"/>
            <a:ext cx="1949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coloured</a:t>
            </a:r>
            <a:r>
              <a:rPr lang="en-US" dirty="0" smtClean="0"/>
              <a:t> pencils</a:t>
            </a:r>
            <a:endParaRPr lang="ru-RU" dirty="0"/>
          </a:p>
        </p:txBody>
      </p:sp>
      <p:pic>
        <p:nvPicPr>
          <p:cNvPr id="1046" name="Picture 2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474" y="2476035"/>
            <a:ext cx="1517650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39" name="TextBox 1038"/>
          <p:cNvSpPr txBox="1"/>
          <p:nvPr/>
        </p:nvSpPr>
        <p:spPr>
          <a:xfrm>
            <a:off x="192730" y="3547339"/>
            <a:ext cx="1865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 </a:t>
            </a:r>
            <a:r>
              <a:rPr lang="en-US" dirty="0" smtClean="0"/>
              <a:t>a diary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5106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1" grpId="0"/>
      <p:bldP spid="1024" grpId="0"/>
      <p:bldP spid="1025" grpId="0"/>
      <p:bldP spid="10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30956" y="244205"/>
            <a:ext cx="637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WRITE  THE WORDS UNDER THE PICTURES</a:t>
            </a:r>
            <a:endParaRPr lang="ru-RU" sz="2400" b="1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9145889"/>
              </p:ext>
            </p:extLst>
          </p:nvPr>
        </p:nvGraphicFramePr>
        <p:xfrm>
          <a:off x="88566" y="1376476"/>
          <a:ext cx="8856980" cy="3888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1396"/>
                <a:gridCol w="1771396"/>
                <a:gridCol w="1771396"/>
                <a:gridCol w="1771396"/>
                <a:gridCol w="1771396"/>
              </a:tblGrid>
              <a:tr h="14401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151216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68" y="1498939"/>
            <a:ext cx="1218436" cy="1231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941" y="1709118"/>
            <a:ext cx="1356171" cy="862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4" y="1676721"/>
            <a:ext cx="1186261" cy="885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9814" y="1498939"/>
            <a:ext cx="1511300" cy="1138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3" y="1442831"/>
            <a:ext cx="1267998" cy="1195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868" y="3487398"/>
            <a:ext cx="890375" cy="1007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000" b="15267"/>
          <a:stretch/>
        </p:blipFill>
        <p:spPr bwMode="auto">
          <a:xfrm>
            <a:off x="1982698" y="3378297"/>
            <a:ext cx="1544047" cy="1288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5390" y="3438109"/>
            <a:ext cx="1440149" cy="1169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0758" y="3545017"/>
            <a:ext cx="1440553" cy="765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778" y="3551566"/>
            <a:ext cx="1153669" cy="94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9948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84667" y="199425"/>
            <a:ext cx="77309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READ THE SENTENCES AND COLOUR THE PICTURE</a:t>
            </a:r>
            <a:endParaRPr lang="ru-RU" sz="2400" b="1" dirty="0"/>
          </a:p>
        </p:txBody>
      </p:sp>
      <p:pic>
        <p:nvPicPr>
          <p:cNvPr id="5" name="Рисунок 4" descr="http://nounousandrine83.n.o.pic.centerblog.net/o/2c5e5820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4" t="18125" r="1987" b="9583"/>
          <a:stretch/>
        </p:blipFill>
        <p:spPr bwMode="auto">
          <a:xfrm>
            <a:off x="51233" y="3470796"/>
            <a:ext cx="4016711" cy="279677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 descr="https://www.2porosenka.ru/images/dlya-samih-malenkih-raskraski/detskie-raskraski-dlya-samih-malenkih/detskie-raskraski-dlya-samih-malenkih14.g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0788">
            <a:off x="4768332" y="971837"/>
            <a:ext cx="1460136" cy="234240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://ugreen.do.am/_nw/0/26287424.pn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49" t="31101" r="36230" b="44315"/>
          <a:stretch/>
        </p:blipFill>
        <p:spPr bwMode="auto">
          <a:xfrm>
            <a:off x="6156176" y="2372246"/>
            <a:ext cx="1076325" cy="10985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 descr="https://cdn.pixabay.com/photo/2014/04/02/16/30/ruler-307494__340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8445" y="3292580"/>
            <a:ext cx="3476625" cy="1745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http://xn----7sbaaba4a3aqb1ckgcghdjb0h3e.xn--p1ai/upload/images/15358/1443267064560681f8f364f.gif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38652">
            <a:off x="7130647" y="1324496"/>
            <a:ext cx="1703705" cy="209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247297" y="661090"/>
            <a:ext cx="477090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en-US" sz="2200" dirty="0"/>
              <a:t>Colour the second pencil purple.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2200" dirty="0" smtClean="0"/>
              <a:t>Colour </a:t>
            </a:r>
            <a:r>
              <a:rPr lang="en-US" sz="2200" dirty="0"/>
              <a:t>the pencil case green.</a:t>
            </a:r>
            <a:endParaRPr lang="en-US" sz="2200" dirty="0" smtClean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2200" dirty="0"/>
              <a:t>Colour the first pencil </a:t>
            </a:r>
            <a:r>
              <a:rPr lang="en-US" sz="2200" dirty="0" smtClean="0"/>
              <a:t>red</a:t>
            </a:r>
            <a:r>
              <a:rPr lang="ru-RU" sz="2200" dirty="0" smtClean="0"/>
              <a:t>. </a:t>
            </a:r>
            <a:endParaRPr lang="en-US" sz="2200" dirty="0" smtClean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2200" dirty="0" smtClean="0"/>
              <a:t>Colour the ruler blue.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2200" dirty="0" smtClean="0"/>
              <a:t>Colour the sharpener brown.</a:t>
            </a:r>
          </a:p>
        </p:txBody>
      </p:sp>
      <p:pic>
        <p:nvPicPr>
          <p:cNvPr id="7" name="Рисунок 6" descr="https://media.istockphoto.com/vectors/pencil-sharpener-icon-outlined-vector-id589569450?k=6&amp;m=589569450&amp;s=612x612&amp;w=0&amp;h=tuzA_ZlZc-DcAtU8loDwp1rJXb6oOtBQbEyf8Dy_kfI=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9" t="17646" r="12255" b="17810"/>
          <a:stretch/>
        </p:blipFill>
        <p:spPr bwMode="auto">
          <a:xfrm>
            <a:off x="4390876" y="3275194"/>
            <a:ext cx="882650" cy="76073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067944" y="4293096"/>
            <a:ext cx="464098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2200" dirty="0" smtClean="0">
                <a:solidFill>
                  <a:prstClr val="black"/>
                </a:solidFill>
              </a:rPr>
              <a:t>6. Colour </a:t>
            </a:r>
            <a:r>
              <a:rPr lang="en-US" sz="2200" dirty="0">
                <a:solidFill>
                  <a:prstClr val="black"/>
                </a:solidFill>
              </a:rPr>
              <a:t>the eraser blue.</a:t>
            </a:r>
          </a:p>
          <a:p>
            <a:pPr lvl="0">
              <a:lnSpc>
                <a:spcPct val="150000"/>
              </a:lnSpc>
            </a:pPr>
            <a:r>
              <a:rPr lang="en-US" sz="2200" dirty="0" smtClean="0">
                <a:solidFill>
                  <a:prstClr val="black"/>
                </a:solidFill>
              </a:rPr>
              <a:t>7. Colour </a:t>
            </a:r>
            <a:r>
              <a:rPr lang="en-US" sz="2200" dirty="0">
                <a:solidFill>
                  <a:prstClr val="black"/>
                </a:solidFill>
              </a:rPr>
              <a:t>the copybook yellow.</a:t>
            </a:r>
          </a:p>
          <a:p>
            <a:pPr lvl="0">
              <a:lnSpc>
                <a:spcPct val="150000"/>
              </a:lnSpc>
            </a:pPr>
            <a:r>
              <a:rPr lang="en-US" sz="2200" dirty="0" smtClean="0">
                <a:solidFill>
                  <a:prstClr val="black"/>
                </a:solidFill>
              </a:rPr>
              <a:t>8. Colour </a:t>
            </a:r>
            <a:r>
              <a:rPr lang="en-US" sz="2200" dirty="0">
                <a:solidFill>
                  <a:prstClr val="black"/>
                </a:solidFill>
              </a:rPr>
              <a:t>the third pencil </a:t>
            </a:r>
            <a:r>
              <a:rPr lang="en-US" sz="2200" dirty="0" smtClean="0">
                <a:solidFill>
                  <a:prstClr val="black"/>
                </a:solidFill>
              </a:rPr>
              <a:t>orange.</a:t>
            </a:r>
            <a:endParaRPr lang="en-US" sz="2200" dirty="0">
              <a:solidFill>
                <a:prstClr val="black"/>
              </a:solidFill>
            </a:endParaRPr>
          </a:p>
          <a:p>
            <a:pPr lvl="0">
              <a:lnSpc>
                <a:spcPct val="150000"/>
              </a:lnSpc>
            </a:pPr>
            <a:r>
              <a:rPr lang="en-US" sz="2200" dirty="0" smtClean="0">
                <a:solidFill>
                  <a:prstClr val="black"/>
                </a:solidFill>
              </a:rPr>
              <a:t>9. Colour </a:t>
            </a:r>
            <a:r>
              <a:rPr lang="en-US" sz="2200" dirty="0">
                <a:solidFill>
                  <a:prstClr val="black"/>
                </a:solidFill>
              </a:rPr>
              <a:t>the pen black.</a:t>
            </a:r>
          </a:p>
        </p:txBody>
      </p:sp>
    </p:spTree>
    <p:extLst>
      <p:ext uri="{BB962C8B-B14F-4D97-AF65-F5344CB8AC3E}">
        <p14:creationId xmlns:p14="http://schemas.microsoft.com/office/powerpoint/2010/main" val="1795281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ction Words - Talking Flashcards!!!!!!!!!!!!!!!!! (convert-video-online.com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16632"/>
            <a:ext cx="9144000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553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8864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You must take a copybook for Russian. </a:t>
            </a:r>
            <a:endParaRPr lang="ru-RU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100933" y="886034"/>
            <a:ext cx="89421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i="1" dirty="0" smtClean="0"/>
              <a:t>Ты  </a:t>
            </a:r>
            <a:r>
              <a:rPr lang="ru-RU" sz="3200" b="1" i="1" u="sng" dirty="0" smtClean="0"/>
              <a:t>должен</a:t>
            </a:r>
            <a:r>
              <a:rPr lang="ru-RU" sz="3200" i="1" dirty="0" smtClean="0"/>
              <a:t> </a:t>
            </a:r>
            <a:r>
              <a:rPr lang="ru-RU" sz="3200" b="1" i="1" u="sng" dirty="0"/>
              <a:t>взять</a:t>
            </a:r>
            <a:r>
              <a:rPr lang="ru-RU" sz="3200" i="1" dirty="0" smtClean="0"/>
              <a:t> тетрадь на урок рус</a:t>
            </a:r>
            <a:r>
              <a:rPr lang="en-US" sz="3200" i="1" dirty="0"/>
              <a:t>.</a:t>
            </a:r>
            <a:r>
              <a:rPr lang="ru-RU" sz="3200" i="1" dirty="0" smtClean="0"/>
              <a:t> яз. </a:t>
            </a:r>
            <a:endParaRPr lang="ru-RU" sz="32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-421579" y="4216732"/>
            <a:ext cx="9396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Он </a:t>
            </a:r>
            <a:r>
              <a:rPr lang="ru-RU" sz="3200" b="1" u="sng" dirty="0" smtClean="0"/>
              <a:t>должен будет</a:t>
            </a:r>
            <a:r>
              <a:rPr lang="ru-RU" sz="3200" b="1" u="sng" dirty="0"/>
              <a:t> взять </a:t>
            </a:r>
            <a:r>
              <a:rPr lang="ru-RU" sz="3200" dirty="0" smtClean="0"/>
              <a:t>словарь. </a:t>
            </a:r>
            <a:endParaRPr lang="ru-RU"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1823325" y="4741325"/>
            <a:ext cx="48245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dirty="0" smtClean="0"/>
              <a:t>???</a:t>
            </a:r>
            <a:endParaRPr lang="ru-RU" sz="9600" dirty="0"/>
          </a:p>
        </p:txBody>
      </p:sp>
      <p:sp>
        <p:nvSpPr>
          <p:cNvPr id="3" name="TextBox 2"/>
          <p:cNvSpPr txBox="1"/>
          <p:nvPr/>
        </p:nvSpPr>
        <p:spPr>
          <a:xfrm>
            <a:off x="-142429" y="1628800"/>
            <a:ext cx="95948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4000" dirty="0">
                <a:solidFill>
                  <a:prstClr val="black"/>
                </a:solidFill>
              </a:rPr>
              <a:t>You </a:t>
            </a:r>
            <a:r>
              <a:rPr lang="en-US" sz="4000" dirty="0" smtClean="0">
                <a:solidFill>
                  <a:prstClr val="black"/>
                </a:solidFill>
              </a:rPr>
              <a:t>will  </a:t>
            </a:r>
            <a:r>
              <a:rPr lang="en-US" sz="4000" dirty="0">
                <a:solidFill>
                  <a:prstClr val="black"/>
                </a:solidFill>
              </a:rPr>
              <a:t>take a copybook for Russian. </a:t>
            </a:r>
            <a:endParaRPr lang="ru-RU" sz="400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637" y="2257447"/>
            <a:ext cx="89421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i="1" dirty="0" smtClean="0"/>
              <a:t>Ты  </a:t>
            </a:r>
            <a:r>
              <a:rPr lang="ru-RU" sz="3200" b="1" i="1" u="sng" dirty="0" smtClean="0"/>
              <a:t>возьмешь </a:t>
            </a:r>
            <a:r>
              <a:rPr lang="ru-RU" sz="3200" i="1" dirty="0" smtClean="0"/>
              <a:t>тетрадь на урок рус</a:t>
            </a:r>
            <a:r>
              <a:rPr lang="en-US" sz="3200" i="1" dirty="0"/>
              <a:t>.</a:t>
            </a:r>
            <a:r>
              <a:rPr lang="ru-RU" sz="3200" i="1" dirty="0" smtClean="0"/>
              <a:t> яз. </a:t>
            </a:r>
            <a:endParaRPr lang="ru-RU" sz="32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47035" y="3212976"/>
            <a:ext cx="92158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u="sng" dirty="0" smtClean="0">
                <a:latin typeface="Arial Narrow" pitchFamily="34" charset="0"/>
              </a:rPr>
              <a:t>ПОДЛЕЖАЩЕЕ</a:t>
            </a:r>
            <a:r>
              <a:rPr lang="ru-RU" sz="3000" b="1" dirty="0" smtClean="0">
                <a:latin typeface="Arial Narrow" pitchFamily="34" charset="0"/>
              </a:rPr>
              <a:t> + </a:t>
            </a:r>
            <a:r>
              <a:rPr lang="en-US" sz="3000" b="1" u="sng" dirty="0" smtClean="0">
                <a:latin typeface="Arial Narrow" pitchFamily="34" charset="0"/>
              </a:rPr>
              <a:t>WILL</a:t>
            </a:r>
            <a:r>
              <a:rPr lang="en-US" sz="3000" b="1" dirty="0" smtClean="0">
                <a:latin typeface="Arial Narrow" pitchFamily="34" charset="0"/>
              </a:rPr>
              <a:t> + </a:t>
            </a:r>
            <a:r>
              <a:rPr lang="ru-RU" sz="3000" b="1" u="sng" dirty="0" smtClean="0">
                <a:latin typeface="Arial Narrow" pitchFamily="34" charset="0"/>
              </a:rPr>
              <a:t>ОСН.ГЛАГОЛ</a:t>
            </a:r>
            <a:r>
              <a:rPr lang="ru-RU" sz="3000" b="1" dirty="0" smtClean="0">
                <a:latin typeface="Arial Narrow" pitchFamily="34" charset="0"/>
              </a:rPr>
              <a:t> + ВТОР.ЧЛ.ПРЕДЛ.</a:t>
            </a:r>
          </a:p>
          <a:p>
            <a:pPr algn="ctr"/>
            <a:endParaRPr lang="ru-RU" sz="3000" b="1" dirty="0">
              <a:latin typeface="Arial Narrow" pitchFamily="34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2997468" y="3851554"/>
            <a:ext cx="7104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4040954" y="3851554"/>
            <a:ext cx="211522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9942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2" grpId="0"/>
      <p:bldP spid="3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332656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SB. p.79</a:t>
            </a:r>
            <a:endParaRPr lang="ru-RU" sz="3200" b="1" dirty="0"/>
          </a:p>
        </p:txBody>
      </p:sp>
      <p:sp>
        <p:nvSpPr>
          <p:cNvPr id="2" name="Облако 1"/>
          <p:cNvSpPr/>
          <p:nvPr/>
        </p:nvSpPr>
        <p:spPr>
          <a:xfrm>
            <a:off x="235821" y="794321"/>
            <a:ext cx="8352928" cy="417646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739877" y="1196752"/>
            <a:ext cx="734481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/>
              <a:t>WILL HAVE TO</a:t>
            </a:r>
            <a:r>
              <a:rPr lang="ru-RU" sz="8000" b="1" dirty="0" smtClean="0"/>
              <a:t> 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ru-RU" sz="4800" dirty="0"/>
              <a:t>«</a:t>
            </a:r>
            <a:r>
              <a:rPr lang="ru-RU" sz="4800" dirty="0" smtClean="0"/>
              <a:t>придется, </a:t>
            </a:r>
            <a:br>
              <a:rPr lang="ru-RU" sz="4800" dirty="0" smtClean="0"/>
            </a:br>
            <a:r>
              <a:rPr lang="ru-RU" sz="4800" dirty="0" smtClean="0"/>
              <a:t>должен будет»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541064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8351" y="1268760"/>
            <a:ext cx="3312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SB. </a:t>
            </a:r>
            <a:r>
              <a:rPr lang="en-US" sz="3200" b="1" dirty="0" smtClean="0"/>
              <a:t>ex.2</a:t>
            </a:r>
            <a:r>
              <a:rPr lang="ru-RU" sz="3200" b="1" dirty="0" smtClean="0"/>
              <a:t> </a:t>
            </a:r>
            <a:r>
              <a:rPr lang="en-US" sz="3200" b="1" dirty="0" smtClean="0"/>
              <a:t>p.80.</a:t>
            </a:r>
            <a:endParaRPr lang="ru-RU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966786" y="1207202"/>
            <a:ext cx="7374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        </a:t>
            </a:r>
            <a:r>
              <a:rPr lang="en-US" sz="3600" b="1" dirty="0" smtClean="0"/>
              <a:t>MUST           WILL HAVE TO</a:t>
            </a:r>
            <a:endParaRPr lang="ru-RU" sz="3600" b="1" dirty="0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4633741" y="1530368"/>
            <a:ext cx="100811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98351" y="2256705"/>
            <a:ext cx="853294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800" dirty="0" smtClean="0"/>
              <a:t> </a:t>
            </a:r>
            <a:r>
              <a:rPr lang="en-US" sz="3000" dirty="0" smtClean="0"/>
              <a:t>You </a:t>
            </a:r>
            <a:r>
              <a:rPr lang="en-US" sz="3000" b="1" dirty="0" smtClean="0"/>
              <a:t>will have to </a:t>
            </a:r>
            <a:r>
              <a:rPr lang="en-US" sz="3000" dirty="0" smtClean="0"/>
              <a:t>wear a uniform. </a:t>
            </a:r>
          </a:p>
          <a:p>
            <a:pPr marL="342900" indent="-342900">
              <a:buAutoNum type="arabicPeriod"/>
            </a:pPr>
            <a:r>
              <a:rPr lang="en-US" sz="3000" dirty="0" smtClean="0"/>
              <a:t> I’</a:t>
            </a:r>
            <a:r>
              <a:rPr lang="en-US" sz="3000" b="1" dirty="0" smtClean="0"/>
              <a:t>ll </a:t>
            </a:r>
            <a:r>
              <a:rPr lang="en-US" sz="3000" b="1" dirty="0"/>
              <a:t>have to </a:t>
            </a:r>
            <a:r>
              <a:rPr lang="en-US" sz="3000" dirty="0"/>
              <a:t>buy a new pen.</a:t>
            </a:r>
            <a:r>
              <a:rPr lang="ru-RU" sz="3000" dirty="0"/>
              <a:t> </a:t>
            </a:r>
            <a:endParaRPr lang="en-US" sz="2800" i="1" dirty="0" smtClean="0"/>
          </a:p>
          <a:p>
            <a:pPr marL="342900" indent="-342900">
              <a:buAutoNum type="arabicPeriod"/>
            </a:pPr>
            <a:r>
              <a:rPr lang="ru-RU" sz="2800" dirty="0" smtClean="0"/>
              <a:t> </a:t>
            </a:r>
            <a:r>
              <a:rPr lang="en-US" sz="3000" dirty="0"/>
              <a:t>My friend </a:t>
            </a:r>
            <a:r>
              <a:rPr lang="en-US" sz="3000" b="1" dirty="0"/>
              <a:t>will have to </a:t>
            </a:r>
            <a:r>
              <a:rPr lang="ru-RU" sz="3000" b="1" dirty="0" smtClean="0"/>
              <a:t>с</a:t>
            </a:r>
            <a:r>
              <a:rPr lang="en-US" sz="3000" b="1" dirty="0" err="1" smtClean="0"/>
              <a:t>ome</a:t>
            </a:r>
            <a:r>
              <a:rPr lang="en-US" sz="3000" b="1" dirty="0" smtClean="0"/>
              <a:t> to </a:t>
            </a:r>
            <a:r>
              <a:rPr lang="en-US" sz="3000" dirty="0" smtClean="0"/>
              <a:t>my </a:t>
            </a:r>
            <a:r>
              <a:rPr lang="en-US" sz="3000" dirty="0"/>
              <a:t>place.</a:t>
            </a:r>
            <a:r>
              <a:rPr lang="ru-RU" sz="3000" dirty="0"/>
              <a:t> </a:t>
            </a:r>
            <a:endParaRPr lang="en-US" sz="2800" i="1" dirty="0" smtClean="0"/>
          </a:p>
          <a:p>
            <a:pPr marL="342900" indent="-342900">
              <a:buAutoNum type="arabicPeriod"/>
            </a:pPr>
            <a:r>
              <a:rPr lang="ru-RU" sz="2800" dirty="0" smtClean="0"/>
              <a:t> </a:t>
            </a:r>
            <a:r>
              <a:rPr lang="en-US" sz="3000" dirty="0" err="1"/>
              <a:t>Mum’</a:t>
            </a:r>
            <a:r>
              <a:rPr lang="en-US" sz="3000" b="1" dirty="0" err="1"/>
              <a:t>ll</a:t>
            </a:r>
            <a:r>
              <a:rPr lang="en-US" sz="3000" b="1" dirty="0"/>
              <a:t> have to </a:t>
            </a:r>
            <a:r>
              <a:rPr lang="en-US" sz="3000" dirty="0"/>
              <a:t>go to work on Saturday.</a:t>
            </a:r>
            <a:r>
              <a:rPr lang="ru-RU" sz="3000" dirty="0"/>
              <a:t> </a:t>
            </a:r>
            <a:endParaRPr lang="en-US" sz="2800" i="1" dirty="0" smtClean="0"/>
          </a:p>
          <a:p>
            <a:pPr marL="342900" indent="-342900">
              <a:buAutoNum type="arabicPeriod"/>
            </a:pPr>
            <a:r>
              <a:rPr lang="ru-RU" sz="2800" dirty="0" smtClean="0"/>
              <a:t> </a:t>
            </a:r>
            <a:r>
              <a:rPr lang="en-US" sz="3000" dirty="0"/>
              <a:t>I’</a:t>
            </a:r>
            <a:r>
              <a:rPr lang="en-US" sz="3000" b="1" dirty="0"/>
              <a:t>ll have to </a:t>
            </a:r>
            <a:r>
              <a:rPr lang="en-US" sz="3000" dirty="0"/>
              <a:t>do my homework.</a:t>
            </a:r>
            <a:r>
              <a:rPr lang="ru-RU" sz="3000" dirty="0"/>
              <a:t> </a:t>
            </a:r>
            <a:endParaRPr lang="en-US" sz="2800" i="1" dirty="0" smtClean="0"/>
          </a:p>
          <a:p>
            <a:pPr marL="342900" indent="-342900">
              <a:buAutoNum type="arabicPeriod"/>
            </a:pPr>
            <a:r>
              <a:rPr lang="ru-RU" sz="2800" dirty="0" smtClean="0"/>
              <a:t> </a:t>
            </a:r>
            <a:r>
              <a:rPr lang="en-US" sz="3000" dirty="0"/>
              <a:t>You’</a:t>
            </a:r>
            <a:r>
              <a:rPr lang="en-US" sz="3000" b="1" dirty="0"/>
              <a:t>ll have to </a:t>
            </a:r>
            <a:r>
              <a:rPr lang="en-US" sz="3000" dirty="0"/>
              <a:t>come with us.</a:t>
            </a:r>
            <a:r>
              <a:rPr lang="ru-RU" sz="3000" dirty="0"/>
              <a:t> </a:t>
            </a:r>
            <a:endParaRPr lang="ru-RU" sz="28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310602" y="378209"/>
            <a:ext cx="3312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SB. ex.1</a:t>
            </a:r>
            <a:r>
              <a:rPr lang="ru-RU" sz="3200" b="1" dirty="0" smtClean="0"/>
              <a:t> </a:t>
            </a:r>
            <a:r>
              <a:rPr lang="en-US" sz="3200" b="1" dirty="0" smtClean="0"/>
              <a:t>p.80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687964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495309"/>
            <a:ext cx="799288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u="sng" dirty="0" smtClean="0"/>
              <a:t>YOUR HOMEWORK</a:t>
            </a:r>
          </a:p>
          <a:p>
            <a:pPr algn="ctr"/>
            <a:endParaRPr lang="en-US" b="1" dirty="0" smtClean="0"/>
          </a:p>
          <a:p>
            <a:pPr algn="ctr"/>
            <a:r>
              <a:rPr lang="en-US" sz="4400" b="1" dirty="0" smtClean="0"/>
              <a:t>WB. p. 42 ex.1-3</a:t>
            </a:r>
            <a:r>
              <a:rPr lang="ru-RU" sz="4400" b="1" smtClean="0"/>
              <a:t>,</a:t>
            </a:r>
          </a:p>
          <a:p>
            <a:pPr algn="ctr"/>
            <a:r>
              <a:rPr lang="ru-RU" sz="4400" b="1" smtClean="0"/>
              <a:t> </a:t>
            </a:r>
            <a:r>
              <a:rPr lang="ru-RU" sz="4400" b="1" dirty="0" smtClean="0"/>
              <a:t>выучить слова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130605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3532</TotalTime>
  <Words>285</Words>
  <Application>Microsoft Office PowerPoint</Application>
  <PresentationFormat>Экран (4:3)</PresentationFormat>
  <Paragraphs>70</Paragraphs>
  <Slides>10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Гордеева Татьна Александровна</dc:creator>
  <cp:lastModifiedBy>111</cp:lastModifiedBy>
  <cp:revision>65</cp:revision>
  <dcterms:created xsi:type="dcterms:W3CDTF">2017-11-25T08:36:39Z</dcterms:created>
  <dcterms:modified xsi:type="dcterms:W3CDTF">2018-03-25T04:20:11Z</dcterms:modified>
</cp:coreProperties>
</file>