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7" r:id="rId2"/>
    <p:sldId id="258" r:id="rId3"/>
    <p:sldId id="259" r:id="rId4"/>
    <p:sldId id="261" r:id="rId5"/>
    <p:sldId id="262" r:id="rId6"/>
    <p:sldId id="260" r:id="rId7"/>
    <p:sldId id="271" r:id="rId8"/>
    <p:sldId id="263" r:id="rId9"/>
    <p:sldId id="264" r:id="rId10"/>
    <p:sldId id="272" r:id="rId11"/>
    <p:sldId id="273" r:id="rId12"/>
    <p:sldId id="274" r:id="rId13"/>
    <p:sldId id="265" r:id="rId14"/>
    <p:sldId id="266" r:id="rId15"/>
    <p:sldId id="267" r:id="rId16"/>
    <p:sldId id="268" r:id="rId17"/>
    <p:sldId id="269" r:id="rId18"/>
    <p:sldId id="27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6CFE70-5FD9-4150-B438-F72AC2A46210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178D7-70D2-46B7-8E86-B995FFFA88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6079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E178D7-70D2-46B7-8E86-B995FFFA88CC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7898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E178D7-70D2-46B7-8E86-B995FFFA88CC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2677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9C54F-7354-48E3-BD69-4B6D4D417E91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CCE17-6C3F-48AB-BC75-D5DAB1FAE5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9C54F-7354-48E3-BD69-4B6D4D417E91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CCE17-6C3F-48AB-BC75-D5DAB1FAE5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9C54F-7354-48E3-BD69-4B6D4D417E91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CCE17-6C3F-48AB-BC75-D5DAB1FAE5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9C54F-7354-48E3-BD69-4B6D4D417E91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CCE17-6C3F-48AB-BC75-D5DAB1FAE5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9C54F-7354-48E3-BD69-4B6D4D417E91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CCE17-6C3F-48AB-BC75-D5DAB1FAE5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9C54F-7354-48E3-BD69-4B6D4D417E91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CCE17-6C3F-48AB-BC75-D5DAB1FAE5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9C54F-7354-48E3-BD69-4B6D4D417E91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CCE17-6C3F-48AB-BC75-D5DAB1FAE5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9C54F-7354-48E3-BD69-4B6D4D417E91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CCE17-6C3F-48AB-BC75-D5DAB1FAE5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9C54F-7354-48E3-BD69-4B6D4D417E91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CCE17-6C3F-48AB-BC75-D5DAB1FAE58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9C54F-7354-48E3-BD69-4B6D4D417E91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CCE17-6C3F-48AB-BC75-D5DAB1FAE5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09C54F-7354-48E3-BD69-4B6D4D417E91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9CCE17-6C3F-48AB-BC75-D5DAB1FAE5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509C54F-7354-48E3-BD69-4B6D4D417E91}" type="datetimeFigureOut">
              <a:rPr lang="ru-RU" smtClean="0"/>
              <a:pPr/>
              <a:t>25.03.2018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C9CCE17-6C3F-48AB-BC75-D5DAB1FAE58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sdelaysam-svoimirukami.ru/kanzashi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delaysam-svoimirukami.ru/3828-georgina-iz-atlasnyh-lent.html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54868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 Декоративное оформление интерьера»</a:t>
            </a:r>
            <a:b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Цветок « Георгин»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717032"/>
            <a:ext cx="6400800" cy="175260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Работу выполнила: Семенова Екатерина, учащаяся 6 класса,</a:t>
            </a:r>
          </a:p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МБОУ Кутейниковской СОШ</a:t>
            </a:r>
          </a:p>
          <a:p>
            <a:endParaRPr lang="ru-RU" sz="1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технологии: </a:t>
            </a:r>
            <a:r>
              <a:rPr lang="ru-RU" sz="18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Шиян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Н.А.</a:t>
            </a:r>
          </a:p>
          <a:p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2018 год</a:t>
            </a:r>
            <a:endParaRPr lang="ru-RU" sz="1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3965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7705"/>
    </mc:Choice>
    <mc:Fallback>
      <p:transition spd="slow" advTm="7705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0312" y="4985590"/>
            <a:ext cx="1306488" cy="10515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332656"/>
            <a:ext cx="4525192" cy="4464496"/>
          </a:xfrm>
        </p:spPr>
        <p:txBody>
          <a:bodyPr/>
          <a:lstStyle/>
          <a:p>
            <a:pPr marL="0" indent="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275463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 descr="F:\Катя и 23 февраля, цветы\IMG_20180221_14093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396"/>
          <a:stretch/>
        </p:blipFill>
        <p:spPr bwMode="auto">
          <a:xfrm rot="5400000">
            <a:off x="1439652" y="-781067"/>
            <a:ext cx="6120680" cy="83529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67544" y="44624"/>
            <a:ext cx="646246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Цель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:  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практике продемонстрировать мастер класс по изготовлению броши, заколки в виде цветка георгина. </a:t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b="1" dirty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endParaRPr lang="ru-RU" b="1" dirty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endParaRPr lang="ru-RU" b="1" dirty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endParaRPr lang="ru-RU" b="1" dirty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endParaRPr lang="ru-RU" b="1" dirty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endParaRPr lang="ru-RU" b="1" dirty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endParaRPr lang="ru-RU" b="1" dirty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Задачи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:  </a:t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b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Передача личного опыта путем прямого и комментированного показа последовательности действий, приемов и форм.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0130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5113"/>
    </mc:Choice>
    <mc:Fallback>
      <p:transition spd="slow" advTm="15113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661248"/>
            <a:ext cx="7823840" cy="1008111"/>
          </a:xfrm>
        </p:spPr>
        <p:txBody>
          <a:bodyPr>
            <a:normAutofit fontScale="90000"/>
          </a:bodyPr>
          <a:lstStyle/>
          <a:p>
            <a:pPr lvl="0">
              <a:spcBef>
                <a:spcPts val="250"/>
              </a:spcBef>
            </a:pPr>
            <a:r>
              <a:rPr lang="ru-RU" sz="1800" b="0" dirty="0" smtClean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  <a:t/>
            </a:r>
            <a:br>
              <a:rPr lang="ru-RU" sz="1800" b="0" dirty="0" smtClean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</a:br>
            <a:r>
              <a:rPr lang="ru-RU" sz="1800" b="0" dirty="0" smtClean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  <a:t/>
            </a:r>
            <a:br>
              <a:rPr lang="ru-RU" sz="1800" b="0" dirty="0" smtClean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</a:br>
            <a:r>
              <a:rPr lang="ru-RU" sz="1800" b="0" dirty="0" smtClean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  <a:t/>
            </a:r>
            <a:br>
              <a:rPr lang="ru-RU" sz="1800" b="0" dirty="0" smtClean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</a:br>
            <a:r>
              <a:rPr lang="ru-RU" sz="1800" b="0" dirty="0" smtClean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  <a:t/>
            </a:r>
            <a:br>
              <a:rPr lang="ru-RU" sz="1800" b="0" dirty="0" smtClean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</a:br>
            <a:r>
              <a:rPr lang="ru-RU" sz="1800" b="0" dirty="0" smtClean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  <a:t/>
            </a:r>
            <a:br>
              <a:rPr lang="ru-RU" sz="1800" b="0" dirty="0" smtClean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</a:br>
            <a:r>
              <a:rPr lang="ru-RU" sz="1800" b="0" dirty="0" smtClean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  <a:t/>
            </a:r>
            <a:br>
              <a:rPr lang="ru-RU" sz="1800" b="0" dirty="0" smtClean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</a:br>
            <a:r>
              <a:rPr lang="ru-RU" sz="1800" b="0" dirty="0" smtClean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  <a:t/>
            </a:r>
            <a:br>
              <a:rPr lang="ru-RU" sz="1800" b="0" dirty="0" smtClean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</a:br>
            <a:r>
              <a:rPr lang="ru-RU" sz="1800" b="0" dirty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  <a:t/>
            </a:r>
            <a:br>
              <a:rPr lang="ru-RU" sz="1800" b="0" dirty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</a:br>
            <a:r>
              <a:rPr lang="ru-RU" sz="1800" b="0" dirty="0" smtClean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  <a:t/>
            </a:r>
            <a:br>
              <a:rPr lang="ru-RU" sz="1800" b="0" dirty="0" smtClean="0">
                <a:solidFill>
                  <a:srgbClr val="000000"/>
                </a:solidFill>
                <a:effectLst/>
                <a:latin typeface="Arial"/>
                <a:ea typeface="Calibri"/>
                <a:cs typeface="+mn-cs"/>
              </a:rPr>
            </a:br>
            <a:r>
              <a:rPr lang="ru-RU" sz="1800" b="0" dirty="0" smtClean="0">
                <a:solidFill>
                  <a:srgbClr val="0070C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Мастер класс предназначен для учащихся 4- 6 класса МБОУ Кутейниковской СОШ; для тех, кто любит заниматься рукоделием.</a:t>
            </a:r>
            <a:br>
              <a:rPr lang="ru-RU" sz="1800" b="0" dirty="0" smtClean="0">
                <a:solidFill>
                  <a:srgbClr val="0070C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1800" b="0" dirty="0" smtClean="0">
                <a:solidFill>
                  <a:srgbClr val="0070C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Дата проведения: 16.02.2018г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31146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7504" y="530352"/>
            <a:ext cx="2736304" cy="3186680"/>
          </a:xfrm>
        </p:spPr>
        <p:txBody>
          <a:bodyPr>
            <a:normAutofit/>
          </a:bodyPr>
          <a:lstStyle/>
          <a:p>
            <a:pPr lvl="0">
              <a:lnSpc>
                <a:spcPct val="115000"/>
              </a:lnSpc>
              <a:buClr>
                <a:srgbClr val="F07F09"/>
              </a:buClr>
            </a:pP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Георгина из атласных лент в технике </a:t>
            </a:r>
            <a:r>
              <a:rPr lang="ru-RU" sz="1400" b="1" u="sng" dirty="0" err="1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2"/>
              </a:rPr>
              <a:t>канзаши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– изысканное украшение, которое можно использовать в качестве декора на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заколку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ru-RU" sz="1400" b="1" dirty="0" smtClean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lvl="0" indent="0">
              <a:lnSpc>
                <a:spcPct val="115000"/>
              </a:lnSpc>
              <a:buClr>
                <a:srgbClr val="F07F09"/>
              </a:buClr>
              <a:buNone/>
            </a:pP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 Резинку 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для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волос.</a:t>
            </a:r>
          </a:p>
          <a:p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user12\Desktop\Катя\начало 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64492"/>
            <a:ext cx="3168352" cy="4012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12\Desktop\Катя\начало 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3" y="1052736"/>
            <a:ext cx="3123421" cy="4392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12\Desktop\Катя\начало 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52936"/>
            <a:ext cx="2592288" cy="288032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5652120" y="478180"/>
            <a:ext cx="31683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Прикрепить на грудь как брошь/бутоньерку или пришить на пояс в виде праздничного элемента. Независимо от сферы применения, смотрится такое украшение весьма стильно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25693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4410"/>
    </mc:Choice>
    <mc:Fallback>
      <p:transition spd="slow" advTm="3441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i="1" dirty="0">
                <a:solidFill>
                  <a:srgbClr val="0070C0"/>
                </a:solidFill>
                <a:effectLst/>
                <a:latin typeface="Tahoma"/>
                <a:ea typeface="Times New Roman"/>
              </a:rPr>
              <a:t>Уровень – легкий. Время на изготовление – </a:t>
            </a:r>
            <a:r>
              <a:rPr lang="ru-RU" sz="2000" i="1" dirty="0" smtClean="0">
                <a:solidFill>
                  <a:srgbClr val="0070C0"/>
                </a:solidFill>
                <a:effectLst/>
                <a:latin typeface="Tahoma"/>
                <a:ea typeface="Times New Roman"/>
              </a:rPr>
              <a:t>2 </a:t>
            </a:r>
            <a:r>
              <a:rPr lang="ru-RU" sz="2000" i="1" dirty="0">
                <a:solidFill>
                  <a:srgbClr val="0070C0"/>
                </a:solidFill>
                <a:effectLst/>
                <a:latin typeface="Tahoma"/>
                <a:ea typeface="Times New Roman"/>
              </a:rPr>
              <a:t>часа.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buClr>
                <a:srgbClr val="F07F09"/>
              </a:buClr>
              <a:buNone/>
            </a:pP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Материалы и инструменты:  </a:t>
            </a:r>
            <a:b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1800" b="1" dirty="0" smtClean="0">
              <a:solidFill>
                <a:srgbClr val="0070C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lvl="0" indent="0">
              <a:buClr>
                <a:srgbClr val="F07F09"/>
              </a:buClr>
              <a:buNone/>
            </a:pP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1.Лента атласная: красная, желтая, розовая, белая 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шириной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2,5см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Линейка.</a:t>
            </a:r>
            <a:b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4. Ножницы.</a:t>
            </a:r>
            <a:b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5. Фетр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белый, ткань. 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6. Клей момент 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прозрачный, </a:t>
            </a:r>
            <a:r>
              <a:rPr lang="ru-RU" sz="1800" b="1" dirty="0" err="1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клеевый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пистолет.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7. Булавка для броши.</a:t>
            </a:r>
            <a:b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8</a:t>
            </a: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Зажигалка.</a:t>
            </a:r>
          </a:p>
          <a:p>
            <a:pPr marL="0" lvl="0" indent="0">
              <a:buClr>
                <a:srgbClr val="F07F09"/>
              </a:buClr>
              <a:buNone/>
            </a:pP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9. Бусинка 1см в диаметре.</a:t>
            </a:r>
          </a:p>
          <a:p>
            <a:pPr marL="0" lvl="0" indent="0">
              <a:buClr>
                <a:srgbClr val="F07F09"/>
              </a:buClr>
              <a:buNone/>
            </a:pPr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10.Клей-пистолет.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18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1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 descr="C:\Users\user12\Desktop\IMG_20180221_133429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30224"/>
            <a:ext cx="3363466" cy="52750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26726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4411"/>
    </mc:Choice>
    <mc:Fallback>
      <p:transition spd="slow" advTm="2441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1530496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8000" b="1" dirty="0" smtClean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Первый этап</a:t>
            </a:r>
            <a:endParaRPr lang="ru-RU" sz="8000" b="1" dirty="0">
              <a:solidFill>
                <a:srgbClr val="C0000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62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Последовательность </a:t>
            </a:r>
            <a:r>
              <a:rPr lang="ru-RU" sz="62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изготовления </a:t>
            </a:r>
            <a:r>
              <a:rPr lang="ru-RU" sz="62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:</a:t>
            </a:r>
            <a:r>
              <a:rPr lang="ru-RU" sz="62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br>
              <a:rPr lang="ru-RU" sz="62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62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Взять </a:t>
            </a:r>
            <a:r>
              <a:rPr lang="ru-RU" sz="62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атласную ленту шириной </a:t>
            </a:r>
            <a:r>
              <a:rPr lang="ru-RU" sz="62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2,5 </a:t>
            </a:r>
            <a:r>
              <a:rPr lang="ru-RU" sz="62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см. Нарезать 15 отрезков по </a:t>
            </a:r>
            <a:r>
              <a:rPr lang="ru-RU" sz="62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15 см, а затем еще пополам (по 7,5 см)  одного цвета </a:t>
            </a:r>
            <a:r>
              <a:rPr lang="ru-RU" sz="62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(</a:t>
            </a:r>
            <a:r>
              <a:rPr lang="ru-RU" sz="62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32 отрезка)</a:t>
            </a:r>
            <a:r>
              <a:rPr lang="ru-RU" sz="62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br>
              <a:rPr lang="ru-RU" sz="62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62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62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6200" b="1" dirty="0">
              <a:solidFill>
                <a:srgbClr val="0070C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4" name="Рисунок 3" descr="C:\Users\user12\Desktop\IMG_20180221_13345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3168352" cy="4437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user12\Desktop\IMG_20180221_13360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213000"/>
            <a:ext cx="3312368" cy="4896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12\Desktop\IMG_20180221_13381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204864"/>
            <a:ext cx="3384376" cy="46531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087553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6975"/>
    </mc:Choice>
    <mc:Fallback>
      <p:transition spd="slow" advTm="16975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8306120" cy="4389120"/>
          </a:xfrm>
        </p:spPr>
        <p:txBody>
          <a:bodyPr>
            <a:normAutofit/>
          </a:bodyPr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Clr>
                <a:srgbClr val="F07F09"/>
              </a:buClr>
              <a:buNone/>
            </a:pPr>
            <a:r>
              <a:rPr lang="ru-RU" sz="1600" b="1" dirty="0" smtClean="0">
                <a:solidFill>
                  <a:srgbClr val="C00000"/>
                </a:solidFill>
                <a:latin typeface="Arial"/>
                <a:ea typeface="Calibri"/>
                <a:cs typeface="Times New Roman"/>
              </a:rPr>
              <a:t>Второй этап:</a:t>
            </a: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Clr>
                <a:srgbClr val="F07F09"/>
              </a:buClr>
              <a:buNone/>
            </a:pPr>
            <a:r>
              <a:rPr lang="ru-RU" sz="16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1</a:t>
            </a:r>
            <a:r>
              <a:rPr lang="ru-RU" sz="1600" b="1" dirty="0" smtClean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. </a:t>
            </a:r>
            <a:r>
              <a:rPr lang="ru-RU" sz="16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Берем по одному отрезку, складываем пополам лицевой стороной вовнутрь </a:t>
            </a:r>
            <a:r>
              <a:rPr lang="ru-RU" sz="1600" b="1" dirty="0" smtClean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/>
            </a:r>
            <a:br>
              <a:rPr lang="ru-RU" sz="1600" b="1" dirty="0" smtClean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sz="1600" b="1" dirty="0" smtClean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/>
            </a:r>
            <a:br>
              <a:rPr lang="ru-RU" sz="1600" b="1" dirty="0" smtClean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sz="1600" b="1" dirty="0" smtClean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2. </a:t>
            </a:r>
            <a:r>
              <a:rPr lang="ru-RU" sz="16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В месте сгиба срезаем угол </a:t>
            </a:r>
            <a:r>
              <a:rPr lang="ru-RU" sz="1600" b="1" dirty="0" smtClean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45 градусов.</a:t>
            </a:r>
            <a:r>
              <a:rPr lang="ru-RU" sz="16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/>
            </a:r>
            <a:br>
              <a:rPr lang="ru-RU" sz="16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endParaRPr lang="ru-RU" sz="1600" b="1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5" name="Объект 4" descr="C:\Users\user12\Desktop\IMG_20180221_134018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80927"/>
            <a:ext cx="3096344" cy="334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12\Desktop\IMG_20180221_13404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356303"/>
            <a:ext cx="2356485" cy="314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user12\Desktop\IMG_20180221_13404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3440" y="2348880"/>
            <a:ext cx="1713865" cy="228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66582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9538"/>
    </mc:Choice>
    <mc:Fallback>
      <p:transition spd="slow" advTm="9538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 smtClean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Путем </a:t>
            </a:r>
            <a:r>
              <a:rPr lang="ru-RU" sz="16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обжига зажигалкой, спаиваем срезанные края. </a:t>
            </a:r>
            <a:br>
              <a:rPr lang="ru-RU" sz="16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r>
              <a:rPr lang="ru-RU" sz="16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/>
            </a:r>
            <a:br>
              <a:rPr lang="ru-RU" sz="1600" b="1" dirty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</a:br>
            <a:endParaRPr lang="ru-RU" sz="1600" b="1" dirty="0">
              <a:solidFill>
                <a:srgbClr val="0070C0"/>
              </a:solidFill>
            </a:endParaRPr>
          </a:p>
        </p:txBody>
      </p:sp>
      <p:pic>
        <p:nvPicPr>
          <p:cNvPr id="5" name="Рисунок 4" descr="C:\Users\user12\Desktop\IMG_20180221_13462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4248472" cy="5256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12\Desktop\IMG_20180221_13464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620688"/>
            <a:ext cx="4032448" cy="554461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67003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730"/>
    </mc:Choice>
    <mc:Fallback>
      <p:transition spd="slow" advTm="473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7260" y="476672"/>
            <a:ext cx="8241204" cy="52672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Третий этап: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1.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Разворачиваем наш листочек, складываем два конца под небольшим углом и спаиванием их. И так проделываем с каждым отрезком нарезанной ленты.</a:t>
            </a:r>
            <a:b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1772816"/>
            <a:ext cx="3931920" cy="314665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C:\Users\user12\Desktop\Катя\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083725"/>
            <a:ext cx="3096344" cy="4171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12\Desktop\Катя\первая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794" y="2083725"/>
            <a:ext cx="3096344" cy="4228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12\Desktop\Катя\слайд 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083725"/>
            <a:ext cx="3303132" cy="42283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4078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1952"/>
    </mc:Choice>
    <mc:Fallback>
      <p:transition spd="slow" advTm="11952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F07F09"/>
              </a:buClr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Четвертый этап:</a:t>
            </a:r>
          </a:p>
          <a:p>
            <a:pPr marL="0" lvl="0" indent="0">
              <a:buClr>
                <a:srgbClr val="F07F09"/>
              </a:buClr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1. Рисуем круг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диаметром 3- 4 см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на ткани</a:t>
            </a:r>
          </a:p>
          <a:p>
            <a:pPr marL="0" lvl="0" indent="0">
              <a:buClr>
                <a:srgbClr val="F07F09"/>
              </a:buClr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 Вырезаем основу для сборки цветка</a:t>
            </a:r>
            <a:r>
              <a:rPr lang="ru-RU" sz="1100" dirty="0" smtClean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>.</a:t>
            </a:r>
          </a:p>
          <a:p>
            <a:pPr marL="0" lvl="0" indent="0">
              <a:buClr>
                <a:srgbClr val="F07F09"/>
              </a:buClr>
              <a:buNone/>
            </a:pPr>
            <a:r>
              <a:rPr lang="ru-RU" sz="1100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/>
            </a:r>
            <a:br>
              <a:rPr lang="ru-RU" sz="1100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4" name="Рисунок 3" descr="C:\Users\user12\Desktop\Катя\круг основы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2758186" cy="365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user12\Desktop\Катя\вырез. круг основы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4077" y="2420888"/>
            <a:ext cx="3146470" cy="3796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12\Desktop\Катя\вырезанная основа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48680"/>
            <a:ext cx="3240360" cy="5328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12730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215"/>
    </mc:Choice>
    <mc:Fallback>
      <p:transition spd="slow" advTm="10215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76672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Этап пятый: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Полученные 32 лепестка наклеиваем по кругу на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ткань, фетр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(картон) круглой формы диаметром 3- 4 см.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 descr="C:\Users\user12\Desktop\Катя\готовая листик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356" y="1828424"/>
            <a:ext cx="3140868" cy="418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12\Desktop\Катя\слайд 9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348880"/>
            <a:ext cx="2713990" cy="3619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883461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1464"/>
    </mc:Choice>
    <mc:Fallback>
      <p:transition spd="slow" advTm="11464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476672"/>
            <a:ext cx="4572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Приклеиваем лепестки в три ряда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: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Первый ряд клеим по кругу.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6" name="Объект 5" descr="C:\Users\user12\Desktop\Катя\слайд 91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2430016" cy="3044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12\Desktop\Катя\слайд 9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3" y="2204864"/>
            <a:ext cx="3024336" cy="367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Объект 7" descr="C:\Users\user12\Desktop\Катя\слай 10 второй ряд.jpg"/>
          <p:cNvPicPr>
            <a:picLocks noGrp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30224"/>
            <a:ext cx="3651498" cy="5419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53157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876"/>
    </mc:Choice>
    <mc:Fallback>
      <p:transition spd="slow" advTm="5876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 Начинаем приклеивать второй ряд лепестков 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user12\Desktop\фото март 2018\IMG_20180221_14013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51952"/>
            <a:ext cx="2649220" cy="353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user12\Desktop\фото март 2018\IMG_20180221_14033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41792"/>
            <a:ext cx="2657475" cy="3543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12\Desktop\фото март 2018\IMG_20180221_14031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556792"/>
            <a:ext cx="3147695" cy="41979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32879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060"/>
    </mc:Choice>
    <mc:Fallback>
      <p:transition spd="slow" advTm="406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789207"/>
            <a:ext cx="8183880" cy="1051560"/>
          </a:xfrm>
        </p:spPr>
        <p:txBody>
          <a:bodyPr>
            <a:normAutofit fontScale="90000"/>
          </a:bodyPr>
          <a:lstStyle/>
          <a:p>
            <a:pPr lvl="0">
              <a:spcBef>
                <a:spcPts val="250"/>
              </a:spcBef>
            </a:pPr>
            <a:r>
              <a:rPr lang="ru-RU" sz="2200" dirty="0" smtClean="0">
                <a:solidFill>
                  <a:srgbClr val="0070C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br>
              <a:rPr lang="ru-RU" sz="2200" dirty="0" smtClean="0">
                <a:solidFill>
                  <a:srgbClr val="0070C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200" dirty="0">
                <a:solidFill>
                  <a:srgbClr val="0070C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200" dirty="0">
                <a:solidFill>
                  <a:srgbClr val="0070C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200" dirty="0" smtClean="0">
                <a:solidFill>
                  <a:srgbClr val="0070C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0070C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200" dirty="0">
                <a:solidFill>
                  <a:srgbClr val="0070C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200" dirty="0">
                <a:solidFill>
                  <a:srgbClr val="0070C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200" dirty="0" smtClean="0">
                <a:solidFill>
                  <a:srgbClr val="0070C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В </a:t>
            </a:r>
            <a:r>
              <a:rPr lang="ru-RU" sz="2200" dirty="0">
                <a:solidFill>
                  <a:srgbClr val="0070C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серединку готового цветка вклеить декоративные украшения</a:t>
            </a:r>
            <a:r>
              <a:rPr lang="ru-RU" sz="2200" dirty="0" smtClean="0">
                <a:solidFill>
                  <a:srgbClr val="0070C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br>
              <a:rPr lang="ru-RU" sz="2200" dirty="0" smtClean="0">
                <a:solidFill>
                  <a:srgbClr val="0070C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200" dirty="0" smtClean="0">
                <a:solidFill>
                  <a:srgbClr val="0070C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( бусинку</a:t>
            </a:r>
            <a:r>
              <a:rPr lang="ru-RU" sz="2200" dirty="0" smtClean="0">
                <a:solidFill>
                  <a:srgbClr val="0070C0"/>
                </a:solidFill>
                <a:effectLst/>
                <a:latin typeface="Arial"/>
                <a:ea typeface="Calibri"/>
                <a:cs typeface="Times New Roman"/>
              </a:rPr>
              <a:t>)</a:t>
            </a:r>
            <a:r>
              <a:rPr lang="ru-RU" sz="2200" dirty="0">
                <a:solidFill>
                  <a:srgbClr val="0070C0"/>
                </a:solidFill>
                <a:effectLst/>
                <a:latin typeface="Arial"/>
                <a:ea typeface="Calibri"/>
                <a:cs typeface="Times New Roman"/>
              </a:rPr>
              <a:t/>
            </a:r>
            <a:br>
              <a:rPr lang="ru-RU" sz="2200" dirty="0">
                <a:solidFill>
                  <a:srgbClr val="0070C0"/>
                </a:solidFill>
                <a:effectLst/>
                <a:latin typeface="Arial"/>
                <a:ea typeface="Calibri"/>
                <a:cs typeface="Times New Roman"/>
              </a:rPr>
            </a:br>
            <a:r>
              <a:rPr lang="ru-RU" sz="2200" dirty="0">
                <a:solidFill>
                  <a:srgbClr val="0070C0"/>
                </a:solidFill>
                <a:effectLst/>
                <a:ea typeface="+mn-ea"/>
                <a:cs typeface="+mn-cs"/>
              </a:rPr>
              <a:t/>
            </a:r>
            <a:br>
              <a:rPr lang="ru-RU" sz="2200" dirty="0">
                <a:solidFill>
                  <a:srgbClr val="0070C0"/>
                </a:solidFill>
                <a:effectLst/>
                <a:ea typeface="+mn-ea"/>
                <a:cs typeface="+mn-cs"/>
              </a:rPr>
            </a:br>
            <a:endParaRPr lang="ru-RU" sz="2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F07F09"/>
              </a:buClr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Этап шестой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:</a:t>
            </a:r>
          </a:p>
        </p:txBody>
      </p:sp>
      <p:pic>
        <p:nvPicPr>
          <p:cNvPr id="4" name="Рисунок 3" descr="C:\Users\user12\Desktop\Катя\бусенка на руке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250" y="1340768"/>
            <a:ext cx="2592288" cy="3698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user12\Desktop\Катя\клеем бьусенку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07758"/>
            <a:ext cx="3744416" cy="500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12\Desktop\Катя\бусенка 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2026" y="404664"/>
            <a:ext cx="3582462" cy="46712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24030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7480"/>
    </mc:Choice>
    <mc:Fallback>
      <p:transition spd="slow" advTm="748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F07F09"/>
              </a:buClr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Arial"/>
                <a:ea typeface="Calibri"/>
                <a:cs typeface="Times New Roman"/>
              </a:rPr>
              <a:t>Седьмой этап:</a:t>
            </a:r>
          </a:p>
          <a:p>
            <a:pPr marL="0" lvl="0" indent="0">
              <a:buClr>
                <a:srgbClr val="F07F09"/>
              </a:buClr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Булавку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для броши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наклеить на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готовый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цветочек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r>
              <a:rPr lang="ru-RU" sz="1100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/>
            </a:r>
            <a:br>
              <a:rPr lang="ru-RU" sz="1100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</a:br>
            <a:r>
              <a:rPr lang="ru-RU" sz="1100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  <a:t/>
            </a:r>
            <a:br>
              <a:rPr lang="ru-RU" sz="1100" dirty="0">
                <a:solidFill>
                  <a:srgbClr val="000000"/>
                </a:solidFill>
                <a:latin typeface="Arial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4" name="Рисунок 3" descr="C:\Users\user12\Desktop\Катя\начало застедки крепление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4344"/>
          <a:stretch/>
        </p:blipFill>
        <p:spPr bwMode="auto">
          <a:xfrm>
            <a:off x="718285" y="1304291"/>
            <a:ext cx="3565683" cy="21931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Рисунок 4" descr="C:\Users\user12\Desktop\Катя\примерка застежки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5580"/>
          <a:stretch/>
        </p:blipFill>
        <p:spPr bwMode="auto">
          <a:xfrm>
            <a:off x="5450121" y="1229366"/>
            <a:ext cx="3263900" cy="22584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955138" y="3197209"/>
            <a:ext cx="24752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  <a:latin typeface="Calibri"/>
              </a:rPr>
              <a:t>Примерка застежки на цветке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69780" y="3220485"/>
            <a:ext cx="13960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  <a:latin typeface="Calibri"/>
              </a:rPr>
              <a:t>Берём застёжку</a:t>
            </a:r>
          </a:p>
        </p:txBody>
      </p:sp>
      <p:pic>
        <p:nvPicPr>
          <p:cNvPr id="8" name="Рисунок 7" descr="C:\Users\user12\Desktop\Катя\клеем застежку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2174"/>
          <a:stretch/>
        </p:blipFill>
        <p:spPr bwMode="auto">
          <a:xfrm>
            <a:off x="718284" y="3717031"/>
            <a:ext cx="3565684" cy="22718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403648" y="5697090"/>
            <a:ext cx="22146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  <a:latin typeface="Calibri"/>
              </a:rPr>
              <a:t>Наносим клей на застёжку</a:t>
            </a:r>
          </a:p>
        </p:txBody>
      </p:sp>
      <p:pic>
        <p:nvPicPr>
          <p:cNvPr id="10" name="Рисунок 9" descr="C:\Users\user12\Desktop\Катя\конец обратная сторона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9082"/>
          <a:stretch/>
        </p:blipFill>
        <p:spPr bwMode="auto">
          <a:xfrm>
            <a:off x="5450121" y="3645024"/>
            <a:ext cx="3263900" cy="23042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092633" y="5666258"/>
            <a:ext cx="22759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  <a:latin typeface="Calibri"/>
              </a:rPr>
              <a:t>Крепим застёжку на цветке</a:t>
            </a:r>
          </a:p>
        </p:txBody>
      </p:sp>
    </p:spTree>
    <p:extLst>
      <p:ext uri="{BB962C8B-B14F-4D97-AF65-F5344CB8AC3E}">
        <p14:creationId xmlns:p14="http://schemas.microsoft.com/office/powerpoint/2010/main" xmlns="" val="250592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4126"/>
    </mc:Choice>
    <mc:Fallback>
      <p:transition spd="slow" advTm="14126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373216"/>
            <a:ext cx="8147248" cy="1093872"/>
          </a:xfrm>
        </p:spPr>
        <p:txBody>
          <a:bodyPr>
            <a:normAutofit fontScale="90000"/>
          </a:bodyPr>
          <a:lstStyle/>
          <a:p>
            <a:pPr lvl="0">
              <a:spcBef>
                <a:spcPts val="250"/>
              </a:spcBef>
            </a:pPr>
            <a:r>
              <a:rPr lang="ru-RU" sz="2200" dirty="0">
                <a:solidFill>
                  <a:srgbClr val="0070C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Выставка работ участников занятия</a:t>
            </a:r>
            <a:r>
              <a:rPr lang="ru-RU" sz="1100" b="0" dirty="0">
                <a:solidFill>
                  <a:srgbClr val="000000"/>
                </a:solidFill>
                <a:effectLst/>
                <a:latin typeface="Arial"/>
                <a:ea typeface="Calibri"/>
                <a:cs typeface="Times New Roman"/>
              </a:rPr>
              <a:t>.</a:t>
            </a:r>
            <a:r>
              <a:rPr lang="ru-RU" sz="26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/>
            </a:r>
            <a:br>
              <a:rPr lang="ru-RU" sz="2600" b="0" dirty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r>
              <a:rPr lang="ru-RU" sz="2800" b="0" dirty="0">
                <a:solidFill>
                  <a:prstClr val="black"/>
                </a:solidFill>
                <a:effectLst/>
                <a:ea typeface="+mn-ea"/>
                <a:cs typeface="+mn-cs"/>
              </a:rPr>
              <a:t/>
            </a:r>
            <a:br>
              <a:rPr lang="ru-RU" sz="2800" b="0" dirty="0">
                <a:solidFill>
                  <a:prstClr val="black"/>
                </a:solidFill>
                <a:effectLst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4" name="Объект 3" descr="C:\Users\user12\Desktop\Катя\конец работы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45948"/>
            <a:ext cx="3321645" cy="4439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user12\Desktop\Катя\конец.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3456384" cy="4464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3428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814"/>
    </mc:Choice>
    <mc:Fallback>
      <p:transition spd="slow" advTm="4814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76672"/>
            <a:ext cx="8183880" cy="418795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Рисунок 3" descr="C:\Users\user12\Desktop\март премия\IMG_20180302_19420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263" y="512676"/>
            <a:ext cx="8208912" cy="55086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39552" y="512676"/>
            <a:ext cx="8208912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ru-RU" sz="2400" b="1" dirty="0">
                <a:solidFill>
                  <a:schemeClr val="bg1"/>
                </a:solidFill>
                <a:latin typeface="Tahoma"/>
                <a:ea typeface="Times New Roman"/>
                <a:cs typeface="Times New Roman"/>
              </a:rPr>
              <a:t>Очаровательная георгина из атласных лент в технике </a:t>
            </a:r>
            <a:r>
              <a:rPr lang="ru-RU" sz="2400" b="1" dirty="0" err="1">
                <a:solidFill>
                  <a:schemeClr val="bg1"/>
                </a:solidFill>
                <a:latin typeface="Tahoma"/>
                <a:ea typeface="Times New Roman"/>
                <a:cs typeface="Times New Roman"/>
              </a:rPr>
              <a:t>канзаши</a:t>
            </a:r>
            <a:r>
              <a:rPr lang="ru-RU" sz="2400" b="1" dirty="0">
                <a:solidFill>
                  <a:schemeClr val="bg1"/>
                </a:solidFill>
                <a:latin typeface="Tahoma"/>
                <a:ea typeface="Times New Roman"/>
                <a:cs typeface="Times New Roman"/>
              </a:rPr>
              <a:t> своими руками готова! </a:t>
            </a:r>
            <a:endParaRPr lang="ru-RU" sz="2400" b="1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6271" y="4937914"/>
            <a:ext cx="8064896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ru-RU" sz="2400" b="1" dirty="0" smtClean="0">
                <a:solidFill>
                  <a:schemeClr val="bg1"/>
                </a:solidFill>
                <a:latin typeface="Tahoma"/>
                <a:ea typeface="Times New Roman"/>
                <a:cs typeface="Times New Roman"/>
              </a:rPr>
              <a:t>Надеемся, вам понравился наш мастер-класс? Удачных вам поделок!</a:t>
            </a:r>
            <a:endParaRPr lang="ru-RU" sz="2400" b="1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695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7380"/>
    </mc:Choice>
    <mc:Fallback>
      <p:transition spd="slow" advTm="1738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Clr>
                <a:srgbClr val="F07F09"/>
              </a:buClr>
              <a:buNone/>
            </a:pPr>
            <a:r>
              <a:rPr lang="ru-RU" sz="2400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 </a:t>
            </a:r>
          </a:p>
          <a:p>
            <a:endParaRPr lang="ru-RU" dirty="0"/>
          </a:p>
        </p:txBody>
      </p:sp>
      <p:pic>
        <p:nvPicPr>
          <p:cNvPr id="4" name="Рисунок 3" descr="C:\Users\user12\Desktop\IMG_20180316_11585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5328592" cy="590465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627007" y="317379"/>
            <a:ext cx="3265473" cy="379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ru-RU" sz="2800" u="sng" dirty="0">
                <a:solidFill>
                  <a:srgbClr val="008080"/>
                </a:solidFill>
                <a:latin typeface="Tahoma"/>
                <a:ea typeface="Times New Roman"/>
                <a:cs typeface="Times New Roman"/>
              </a:rPr>
              <a:t>Источник: </a:t>
            </a:r>
            <a:endParaRPr lang="ru-RU" sz="2800" u="sng" dirty="0" smtClean="0">
              <a:solidFill>
                <a:srgbClr val="008080"/>
              </a:solidFill>
              <a:latin typeface="Tahoma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ru-RU" sz="2800" u="sng" dirty="0" smtClean="0">
                <a:solidFill>
                  <a:srgbClr val="000000"/>
                </a:solidFill>
                <a:latin typeface="Tahoma"/>
                <a:ea typeface="Times New Roman"/>
                <a:cs typeface="Times New Roman"/>
                <a:hlinkClick r:id="rId3"/>
              </a:rPr>
              <a:t>https</a:t>
            </a:r>
            <a:r>
              <a:rPr lang="ru-RU" sz="2800" u="sng" dirty="0">
                <a:solidFill>
                  <a:srgbClr val="000000"/>
                </a:solidFill>
                <a:latin typeface="Tahoma"/>
                <a:ea typeface="Times New Roman"/>
                <a:cs typeface="Times New Roman"/>
                <a:hlinkClick r:id="rId3"/>
              </a:rPr>
              <a:t>://</a:t>
            </a:r>
            <a:r>
              <a:rPr lang="ru-RU" sz="2800" u="sng" dirty="0" smtClean="0">
                <a:solidFill>
                  <a:srgbClr val="000000"/>
                </a:solidFill>
                <a:latin typeface="Tahoma"/>
                <a:ea typeface="Times New Roman"/>
                <a:cs typeface="Times New Roman"/>
                <a:hlinkClick r:id="rId3"/>
              </a:rPr>
              <a:t>sdelaysam-</a:t>
            </a:r>
          </a:p>
          <a:p>
            <a:pPr lvl="0">
              <a:lnSpc>
                <a:spcPct val="115000"/>
              </a:lnSpc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ru-RU" sz="2800" u="sng" dirty="0" smtClean="0">
                <a:solidFill>
                  <a:srgbClr val="000000"/>
                </a:solidFill>
                <a:latin typeface="Tahoma"/>
                <a:ea typeface="Times New Roman"/>
                <a:cs typeface="Times New Roman"/>
                <a:hlinkClick r:id="rId3"/>
              </a:rPr>
              <a:t>svoimirukami.ru/38</a:t>
            </a:r>
          </a:p>
          <a:p>
            <a:pPr lvl="0">
              <a:lnSpc>
                <a:spcPct val="115000"/>
              </a:lnSpc>
              <a:spcBef>
                <a:spcPts val="250"/>
              </a:spcBef>
              <a:buClr>
                <a:srgbClr val="F07F09"/>
              </a:buClr>
              <a:buSzPct val="80000"/>
            </a:pPr>
            <a:endParaRPr lang="ru-RU" sz="2800" u="sng" dirty="0">
              <a:solidFill>
                <a:srgbClr val="000000"/>
              </a:solidFill>
              <a:latin typeface="Tahoma"/>
              <a:ea typeface="Times New Roman"/>
              <a:cs typeface="Times New Roman"/>
              <a:hlinkClick r:id="rId3"/>
            </a:endParaRPr>
          </a:p>
          <a:p>
            <a:pPr lvl="0">
              <a:lnSpc>
                <a:spcPct val="115000"/>
              </a:lnSpc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ru-RU" sz="2800" u="sng" dirty="0" smtClean="0">
                <a:solidFill>
                  <a:srgbClr val="000000"/>
                </a:solidFill>
                <a:latin typeface="Tahoma"/>
                <a:ea typeface="Times New Roman"/>
                <a:cs typeface="Times New Roman"/>
                <a:hlinkClick r:id="rId3"/>
              </a:rPr>
              <a:t>28-georgina-iz-</a:t>
            </a:r>
          </a:p>
          <a:p>
            <a:pPr lvl="0">
              <a:lnSpc>
                <a:spcPct val="115000"/>
              </a:lnSpc>
              <a:spcBef>
                <a:spcPts val="250"/>
              </a:spcBef>
              <a:buClr>
                <a:srgbClr val="F07F09"/>
              </a:buClr>
              <a:buSzPct val="80000"/>
            </a:pPr>
            <a:endParaRPr lang="ru-RU" sz="2800" u="sng" dirty="0">
              <a:solidFill>
                <a:srgbClr val="000000"/>
              </a:solidFill>
              <a:latin typeface="Tahoma"/>
              <a:ea typeface="Times New Roman"/>
              <a:cs typeface="Times New Roman"/>
              <a:hlinkClick r:id="rId3"/>
            </a:endParaRPr>
          </a:p>
          <a:p>
            <a:pPr lvl="0">
              <a:lnSpc>
                <a:spcPct val="115000"/>
              </a:lnSpc>
              <a:spcBef>
                <a:spcPts val="250"/>
              </a:spcBef>
              <a:buClr>
                <a:srgbClr val="F07F09"/>
              </a:buClr>
              <a:buSzPct val="80000"/>
            </a:pPr>
            <a:r>
              <a:rPr lang="ru-RU" sz="2800" u="sng" dirty="0" smtClean="0">
                <a:solidFill>
                  <a:srgbClr val="000000"/>
                </a:solidFill>
                <a:latin typeface="Tahoma"/>
                <a:ea typeface="Times New Roman"/>
                <a:cs typeface="Times New Roman"/>
                <a:hlinkClick r:id="rId3"/>
              </a:rPr>
              <a:t>atlasnyh-lent.html</a:t>
            </a:r>
            <a:endParaRPr lang="ru-RU" sz="2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87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1621"/>
    </mc:Choice>
    <mc:Fallback>
      <p:transition spd="slow" advTm="11621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19552" y="3717033"/>
            <a:ext cx="3580640" cy="3060828"/>
          </a:xfrm>
        </p:spPr>
        <p:txBody>
          <a:bodyPr>
            <a:normAutofit/>
          </a:bodyPr>
          <a:lstStyle/>
          <a:p>
            <a:pPr marR="0" lvl="0">
              <a:buClrTx/>
              <a:buSzTx/>
            </a:pP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Таким цветочком можно и заколку украсить, и сумочку, и на футболку нашить, в общем, применений много. 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C:\Users\user12\Desktop\IMG_20180316_12011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-216060"/>
            <a:ext cx="2880320" cy="378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12\Desktop\IMG_20180316_12013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-289404"/>
            <a:ext cx="2593171" cy="3862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12\Desktop\IMG_20180316_12014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3003" y="-196628"/>
            <a:ext cx="2905125" cy="3769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12\Desktop\IMG_20180316_120006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4823" y="3573016"/>
            <a:ext cx="2402840" cy="3204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user12\Desktop\IMG_20180316_115913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603" y="3580887"/>
            <a:ext cx="2473960" cy="327711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467544" y="2996952"/>
            <a:ext cx="26642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Calibri"/>
              </a:rPr>
              <a:t>Бант на первое </a:t>
            </a:r>
            <a:r>
              <a:rPr lang="ru-RU" sz="1400" b="1" dirty="0" smtClean="0">
                <a:solidFill>
                  <a:schemeClr val="bg1"/>
                </a:solidFill>
                <a:latin typeface="Calibri"/>
              </a:rPr>
              <a:t>сентября.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7600" y="3069509"/>
            <a:ext cx="26305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solidFill>
                  <a:schemeClr val="bg1"/>
                </a:solidFill>
                <a:latin typeface="Calibri"/>
              </a:rPr>
              <a:t>Подарок маме 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714858" y="3100287"/>
            <a:ext cx="18495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400" b="1" dirty="0">
                <a:solidFill>
                  <a:schemeClr val="bg1"/>
                </a:solidFill>
                <a:latin typeface="Calibri"/>
              </a:rPr>
              <a:t>Украшение к платью.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55576" y="6309320"/>
            <a:ext cx="15485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b="1" dirty="0">
                <a:solidFill>
                  <a:schemeClr val="bg1"/>
                </a:solidFill>
                <a:latin typeface="Calibri"/>
              </a:rPr>
              <a:t>«Букет ветерану»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566378" y="6340098"/>
            <a:ext cx="21819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b="1" dirty="0">
                <a:solidFill>
                  <a:schemeClr val="bg1"/>
                </a:solidFill>
                <a:latin typeface="Calibri"/>
              </a:rPr>
              <a:t>Сюрприз на день </a:t>
            </a:r>
            <a:r>
              <a:rPr lang="ru-RU" sz="1400" b="1" dirty="0" smtClean="0">
                <a:solidFill>
                  <a:schemeClr val="bg1"/>
                </a:solidFill>
                <a:latin typeface="Calibri"/>
              </a:rPr>
              <a:t>матери.</a:t>
            </a:r>
            <a:endParaRPr lang="ru-RU" sz="1400" b="1" dirty="0">
              <a:solidFill>
                <a:schemeClr val="bg1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8860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1967"/>
    </mc:Choice>
    <mc:Fallback>
      <p:transition spd="slow" advTm="21967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330</TotalTime>
  <Words>297</Words>
  <Application>Microsoft Office PowerPoint</Application>
  <PresentationFormat>Экран (4:3)</PresentationFormat>
  <Paragraphs>76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Аспект</vt:lpstr>
      <vt:lpstr>« Декоративное оформление интерьера» Цветок « Георгин»</vt:lpstr>
      <vt:lpstr>Слайд 2</vt:lpstr>
      <vt:lpstr>         Мастер класс предназначен для учащихся 4- 6 класса МБОУ Кутейниковской СОШ; для тех, кто любит заниматься рукоделием. Дата проведения: 16.02.2018г</vt:lpstr>
      <vt:lpstr>Уровень – легкий. Время на изготовление – 2 часа.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     В серединку готового цветка вклеить декоративные украшения. ( бусинку)  </vt:lpstr>
      <vt:lpstr>Слайд 14</vt:lpstr>
      <vt:lpstr>Выставка работ участников занятия.  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 Декоративное оформление интерьера» Цветок « Георгин»</dc:title>
  <dc:creator>user12</dc:creator>
  <cp:lastModifiedBy>shiyan</cp:lastModifiedBy>
  <cp:revision>32</cp:revision>
  <dcterms:created xsi:type="dcterms:W3CDTF">2009-04-13T00:01:03Z</dcterms:created>
  <dcterms:modified xsi:type="dcterms:W3CDTF">2018-03-25T13:59:57Z</dcterms:modified>
</cp:coreProperties>
</file>