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7" r:id="rId2"/>
    <p:sldId id="258" r:id="rId3"/>
    <p:sldId id="259" r:id="rId4"/>
    <p:sldId id="260" r:id="rId5"/>
    <p:sldId id="256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42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0F3C2-E62D-489F-8EC1-F0C0DE3088E8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ED384F-4C7F-4AB3-AA13-28E0EFDA64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7886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4EFF8-6039-40F3-A9F2-1B690B73E563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87704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D384F-4C7F-4AB3-AA13-28E0EFDA64C4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0616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02FC-9193-4FD3-A97B-53E93AA2C717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DE37-D796-4F2F-BB08-CA3BF63569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02FC-9193-4FD3-A97B-53E93AA2C717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DE37-D796-4F2F-BB08-CA3BF6356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02FC-9193-4FD3-A97B-53E93AA2C717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DE37-D796-4F2F-BB08-CA3BF6356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02FC-9193-4FD3-A97B-53E93AA2C717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DE37-D796-4F2F-BB08-CA3BF6356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02FC-9193-4FD3-A97B-53E93AA2C717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DE37-D796-4F2F-BB08-CA3BF6356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02FC-9193-4FD3-A97B-53E93AA2C717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DE37-D796-4F2F-BB08-CA3BF6356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02FC-9193-4FD3-A97B-53E93AA2C717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DE37-D796-4F2F-BB08-CA3BF6356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02FC-9193-4FD3-A97B-53E93AA2C717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DE37-D796-4F2F-BB08-CA3BF63569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02FC-9193-4FD3-A97B-53E93AA2C717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DE37-D796-4F2F-BB08-CA3BF63569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02FC-9193-4FD3-A97B-53E93AA2C717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DE37-D796-4F2F-BB08-CA3BF6356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602FC-9193-4FD3-A97B-53E93AA2C717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0DE37-D796-4F2F-BB08-CA3BF6356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B5602FC-9193-4FD3-A97B-53E93AA2C717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7E0DE37-D796-4F2F-BB08-CA3BF635698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6.xml"/><Relationship Id="rId1" Type="http://schemas.openxmlformats.org/officeDocument/2006/relationships/video" Target="NULL" TargetMode="External"/><Relationship Id="rId5" Type="http://schemas.openxmlformats.org/officeDocument/2006/relationships/image" Target="../media/image2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E:\&#1083;&#1077;&#1085;&#1072;\&#1063;&#1072;&#1081;&#1082;&#1086;&#1074;&#1089;&#1082;&#1080;&#1081;%20-%20&#1042;&#1088;&#1077;&#1084;&#1077;&#1085;&#1072;%20&#1075;&#1086;&#1076;&#1072;%20&#1054;&#1082;&#1090;&#1103;&#1073;&#1088;&#1100;%20&#1054;&#1089;&#1077;&#1085;&#1085;&#1103;&#1103;%20&#1087;&#1077;&#1089;&#1085;&#1103;%20(mp3ostrov.com)%20(2).mp3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E:\&#1083;&#1077;&#1085;&#1072;\&#1063;&#1072;&#1081;&#1082;&#1086;&#1074;&#1089;&#1082;&#1080;&#1081;%20-%20&#1042;&#1088;&#1077;&#1084;&#1077;&#1085;&#1072;%20&#1075;&#1086;&#1076;&#1072;%20&#1054;&#1082;&#1090;&#1103;&#1073;&#1088;&#1100;%20&#1054;&#1089;&#1077;&#1085;&#1085;&#1103;&#1103;%20&#1087;&#1077;&#1089;&#1085;&#1103;%20(mp3ostrov.com)%20(2).mp3" TargetMode="External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4.bp.blogspot.com/-cC03_Y2bMZ8/UQj8fadqafI/AAAAAAAABAI/1hJoXva1nkg/s1600/IMG_0020.jpg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4.bp.blogspot.com/-_DSnE562IS0/UQj8hLTTeDI/AAAAAAAABAQ/BnYzoHSjIZA/s1600/IMG_0021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sher.ru/" TargetMode="External"/><Relationship Id="rId2" Type="http://schemas.openxmlformats.org/officeDocument/2006/relationships/hyperlink" Target="http://pictures.live4fun.ru/last/joke/14589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etskiychas.ru/" TargetMode="External"/><Relationship Id="rId5" Type="http://schemas.openxmlformats.org/officeDocument/2006/relationships/hyperlink" Target="http://www.prozagadki.ru/" TargetMode="External"/><Relationship Id="rId4" Type="http://schemas.openxmlformats.org/officeDocument/2006/relationships/hyperlink" Target="http://www.operkor.wordpres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5753794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53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Как звери готовятся к зиме</a:t>
            </a:r>
            <a:br>
              <a:rPr lang="ru-RU" sz="53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53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ru-RU" sz="53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53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ru-RU" sz="53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pic>
        <p:nvPicPr>
          <p:cNvPr id="1026" name="Picture 2" descr="Белка 224 / VFL.Ru это, фотохостинг без регистрации, и быстрый хостинг изображений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54" b="2591"/>
          <a:stretch/>
        </p:blipFill>
        <p:spPr bwMode="auto">
          <a:xfrm>
            <a:off x="-34712" y="0"/>
            <a:ext cx="9178712" cy="687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34712" y="4653136"/>
            <a:ext cx="8999200" cy="1107996"/>
          </a:xfrm>
          <a:prstGeom prst="rect">
            <a:avLst/>
          </a:prstGeom>
        </p:spPr>
        <p:txBody>
          <a:bodyPr wrap="square">
            <a:prstTxWarp prst="textChevronInverted">
              <a:avLst/>
            </a:prstTxWarp>
            <a:spAutoFit/>
          </a:bodyPr>
          <a:lstStyle/>
          <a:p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Как звери готовятся к зиме</a:t>
            </a: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71472" y="5715016"/>
            <a:ext cx="82385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F0"/>
                </a:solidFill>
                <a:latin typeface="Book Antiqua" pitchFamily="18" charset="0"/>
              </a:rPr>
              <a:t>Автор работы: воспитатель старшей группы Вербина Людмила Анатольевна</a:t>
            </a:r>
            <a:endParaRPr lang="ru-RU" sz="2800" b="1" dirty="0">
              <a:solidFill>
                <a:srgbClr val="00B0F0"/>
              </a:solidFill>
              <a:latin typeface="Book Antiqu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7224" y="285728"/>
            <a:ext cx="795281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Муниципальное бюджетное   общеобразовательное учреждение </a:t>
            </a:r>
          </a:p>
          <a:p>
            <a:pPr algn="ctr"/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 Крюковская средняя общеобразовательная школа </a:t>
            </a:r>
          </a:p>
          <a:p>
            <a:pPr algn="ctr"/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eorgia" pitchFamily="18" charset="0"/>
              </a:rPr>
              <a:t>дошкольная группа</a:t>
            </a:r>
            <a:endParaRPr lang="ru-RU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" name="muzyka_na_konkurs_-_dlya_prezentacii_(xMusic.me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6059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10000">
        <p:pull dir="r"/>
      </p:transition>
    </mc:Choice>
    <mc:Fallback>
      <p:transition spd="slow" advClick="0" advTm="10000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sam.kg/uploads/posts/2008-08/1219005295_451287-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Чайковский - Времена года Октябрь Осенняя песня (mp3ostrov.com) (2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676456" y="188640"/>
            <a:ext cx="304800" cy="3048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71472" y="928670"/>
            <a:ext cx="7643866" cy="428628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</a:bodyPr>
          <a:lstStyle/>
          <a:p>
            <a:pPr algn="ctr"/>
            <a:r>
              <a:rPr lang="ru-RU" sz="8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Путешествие </a:t>
            </a:r>
          </a:p>
          <a:p>
            <a:pPr algn="ctr"/>
            <a:r>
              <a:rPr lang="ru-RU" sz="8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в осенний лес</a:t>
            </a:r>
            <a:endParaRPr lang="ru-RU" sz="8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9232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10000">
        <p:pull dir="r"/>
      </p:transition>
    </mc:Choice>
    <mc:Fallback>
      <p:transition spd="slow" advClick="0" advTm="10000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Чайковский - Времена года Октябрь Осенняя песня (mp3ostrov.com) (2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839200" y="357166"/>
            <a:ext cx="304800" cy="304800"/>
          </a:xfrm>
          <a:prstGeom prst="rect">
            <a:avLst/>
          </a:prstGeom>
        </p:spPr>
      </p:pic>
      <p:pic>
        <p:nvPicPr>
          <p:cNvPr id="1027" name="Picture 3" descr="C:\Users\Евгений\Downloads\02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7504" y="476672"/>
            <a:ext cx="903649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solidFill>
                  <a:srgbClr val="002060"/>
                </a:solidFill>
              </a:rPr>
              <a:t>      Скоро наступит зима, </a:t>
            </a:r>
          </a:p>
          <a:p>
            <a:r>
              <a:rPr lang="ru-RU" sz="4400" b="1" i="1" dirty="0" smtClean="0">
                <a:solidFill>
                  <a:srgbClr val="002060"/>
                </a:solidFill>
              </a:rPr>
              <a:t>выпадет снег </a:t>
            </a:r>
          </a:p>
          <a:p>
            <a:r>
              <a:rPr lang="ru-RU" sz="4400" b="1" i="1" dirty="0" smtClean="0">
                <a:solidFill>
                  <a:srgbClr val="002060"/>
                </a:solidFill>
              </a:rPr>
              <a:t>и зверям трудно будет найти еду.</a:t>
            </a:r>
          </a:p>
          <a:p>
            <a:r>
              <a:rPr lang="ru-RU" sz="4400" b="1" i="1" dirty="0" smtClean="0">
                <a:solidFill>
                  <a:srgbClr val="002060"/>
                </a:solidFill>
              </a:rPr>
              <a:t>Не будет ни травы, ни грибов, </a:t>
            </a:r>
          </a:p>
          <a:p>
            <a:r>
              <a:rPr lang="ru-RU" sz="4400" b="1" i="1" dirty="0" smtClean="0">
                <a:solidFill>
                  <a:srgbClr val="002060"/>
                </a:solidFill>
              </a:rPr>
              <a:t>ни ягод. </a:t>
            </a:r>
          </a:p>
          <a:p>
            <a:r>
              <a:rPr lang="ru-RU" sz="4400" b="1" i="1" dirty="0" smtClean="0">
                <a:solidFill>
                  <a:srgbClr val="002060"/>
                </a:solidFill>
              </a:rPr>
              <a:t>     Давайте узнаем как, звери готовятся к зиме? </a:t>
            </a:r>
          </a:p>
          <a:p>
            <a:r>
              <a:rPr lang="ru-RU" sz="4400" b="1" i="1" dirty="0" smtClean="0">
                <a:solidFill>
                  <a:srgbClr val="002060"/>
                </a:solidFill>
              </a:rPr>
              <a:t>А для этого отправимся в лес.</a:t>
            </a:r>
          </a:p>
          <a:p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xmlns="" val="274993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20000">
        <p:pull dir="r"/>
      </p:transition>
    </mc:Choice>
    <mc:Fallback>
      <p:transition spd="slow" advClick="0" advTm="20000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6" name="Picture 4" descr="http://s58.radikal.ru/i161/1004/d1/90e5204fb34c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15616" y="548680"/>
            <a:ext cx="748883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</a:rPr>
              <a:t>По тропинке в лес пойдем</a:t>
            </a:r>
            <a:br>
              <a:rPr lang="ru-RU" sz="3600" b="1" i="1" dirty="0" smtClean="0">
                <a:solidFill>
                  <a:srgbClr val="002060"/>
                </a:solidFill>
              </a:rPr>
            </a:br>
            <a:r>
              <a:rPr lang="ru-RU" sz="3600" b="1" i="1" dirty="0" smtClean="0">
                <a:solidFill>
                  <a:srgbClr val="002060"/>
                </a:solidFill>
              </a:rPr>
              <a:t>Лужи мимо обойдем</a:t>
            </a:r>
            <a:br>
              <a:rPr lang="ru-RU" sz="3600" b="1" i="1" dirty="0" smtClean="0">
                <a:solidFill>
                  <a:srgbClr val="002060"/>
                </a:solidFill>
              </a:rPr>
            </a:br>
            <a:r>
              <a:rPr lang="ru-RU" sz="3600" b="1" i="1" dirty="0" smtClean="0">
                <a:solidFill>
                  <a:srgbClr val="002060"/>
                </a:solidFill>
              </a:rPr>
              <a:t>Посмотрим вверх на солнышко</a:t>
            </a:r>
            <a:br>
              <a:rPr lang="ru-RU" sz="3600" b="1" i="1" dirty="0" smtClean="0">
                <a:solidFill>
                  <a:srgbClr val="002060"/>
                </a:solidFill>
              </a:rPr>
            </a:br>
            <a:r>
              <a:rPr lang="ru-RU" sz="3600" b="1" i="1" dirty="0" smtClean="0">
                <a:solidFill>
                  <a:srgbClr val="002060"/>
                </a:solidFill>
              </a:rPr>
              <a:t>Посмотрим вниз на травку</a:t>
            </a:r>
            <a:br>
              <a:rPr lang="ru-RU" sz="3600" b="1" i="1" dirty="0" smtClean="0">
                <a:solidFill>
                  <a:srgbClr val="002060"/>
                </a:solidFill>
              </a:rPr>
            </a:br>
            <a:r>
              <a:rPr lang="ru-RU" sz="3600" b="1" i="1" dirty="0" smtClean="0">
                <a:solidFill>
                  <a:srgbClr val="002060"/>
                </a:solidFill>
              </a:rPr>
              <a:t>Перепрыгнем ручеек</a:t>
            </a:r>
            <a:br>
              <a:rPr lang="ru-RU" sz="3600" b="1" i="1" dirty="0" smtClean="0">
                <a:solidFill>
                  <a:srgbClr val="002060"/>
                </a:solidFill>
              </a:rPr>
            </a:br>
            <a:r>
              <a:rPr lang="ru-RU" sz="3600" b="1" i="1" dirty="0" smtClean="0">
                <a:solidFill>
                  <a:srgbClr val="002060"/>
                </a:solidFill>
              </a:rPr>
              <a:t>Прыг-скок, прыг- скок.</a:t>
            </a:r>
          </a:p>
          <a:p>
            <a:endParaRPr lang="ru-RU" sz="3600" b="1" i="1" dirty="0" smtClean="0">
              <a:solidFill>
                <a:srgbClr val="002060"/>
              </a:solidFill>
            </a:endParaRPr>
          </a:p>
          <a:p>
            <a:r>
              <a:rPr lang="ru-RU" sz="3600" b="1" i="1" dirty="0" smtClean="0">
                <a:solidFill>
                  <a:srgbClr val="002060"/>
                </a:solidFill>
              </a:rPr>
              <a:t>Вот мы с вами и оказались в лесу, давайте присядем на пеньки и будем вести себя тихо-тихо, чтобы звери не испугались нас</a:t>
            </a:r>
            <a:r>
              <a:rPr lang="ru-RU" sz="3200" b="1" i="1" dirty="0" smtClean="0">
                <a:solidFill>
                  <a:srgbClr val="002060"/>
                </a:solidFill>
              </a:rPr>
              <a:t>.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1607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20000">
        <p:pull dir="r"/>
      </p:transition>
    </mc:Choice>
    <mc:Fallback>
      <p:transition spd="slow" advClick="0" advTm="20000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HQ Stock Photo - Winter Christmas Tree Зимние елки &quot; ALLDAY - народный сайт о дизайн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3184" y="0"/>
            <a:ext cx="91771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80280" y="428178"/>
            <a:ext cx="595840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00FF"/>
                </a:solidFill>
              </a:rPr>
              <a:t>Пальчиковая гимнастика</a:t>
            </a:r>
          </a:p>
          <a:p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 smtClean="0"/>
          </a:p>
          <a:p>
            <a:r>
              <a:rPr lang="ru-RU" sz="3600" b="1" dirty="0" smtClean="0">
                <a:solidFill>
                  <a:srgbClr val="7030A0"/>
                </a:solidFill>
              </a:rPr>
              <a:t>Мальчик- пальчик, где ты был?</a:t>
            </a:r>
            <a:br>
              <a:rPr lang="ru-RU" sz="3600" b="1" dirty="0" smtClean="0">
                <a:solidFill>
                  <a:srgbClr val="7030A0"/>
                </a:solidFill>
              </a:rPr>
            </a:br>
            <a:r>
              <a:rPr lang="ru-RU" sz="3600" b="1" dirty="0" smtClean="0">
                <a:solidFill>
                  <a:srgbClr val="7030A0"/>
                </a:solidFill>
              </a:rPr>
              <a:t>Долго по лесу бродил.</a:t>
            </a:r>
            <a:br>
              <a:rPr lang="ru-RU" sz="3600" b="1" dirty="0" smtClean="0">
                <a:solidFill>
                  <a:srgbClr val="7030A0"/>
                </a:solidFill>
              </a:rPr>
            </a:br>
            <a:r>
              <a:rPr lang="ru-RU" sz="3600" b="1" dirty="0" smtClean="0">
                <a:solidFill>
                  <a:srgbClr val="7030A0"/>
                </a:solidFill>
              </a:rPr>
              <a:t>Встретил я медведя, волка,</a:t>
            </a:r>
            <a:br>
              <a:rPr lang="ru-RU" sz="3600" b="1" dirty="0" smtClean="0">
                <a:solidFill>
                  <a:srgbClr val="7030A0"/>
                </a:solidFill>
              </a:rPr>
            </a:br>
            <a:r>
              <a:rPr lang="ru-RU" sz="3600" b="1" dirty="0" smtClean="0">
                <a:solidFill>
                  <a:srgbClr val="7030A0"/>
                </a:solidFill>
              </a:rPr>
              <a:t>зайку, ежика в иголках,</a:t>
            </a:r>
            <a:br>
              <a:rPr lang="ru-RU" sz="3600" b="1" dirty="0" smtClean="0">
                <a:solidFill>
                  <a:srgbClr val="7030A0"/>
                </a:solidFill>
              </a:rPr>
            </a:br>
            <a:r>
              <a:rPr lang="ru-RU" sz="3600" b="1" dirty="0" smtClean="0">
                <a:solidFill>
                  <a:srgbClr val="7030A0"/>
                </a:solidFill>
              </a:rPr>
              <a:t>Встретил белочку, лисичку,</a:t>
            </a:r>
            <a:br>
              <a:rPr lang="ru-RU" sz="3600" b="1" dirty="0" smtClean="0">
                <a:solidFill>
                  <a:srgbClr val="7030A0"/>
                </a:solidFill>
              </a:rPr>
            </a:br>
            <a:r>
              <a:rPr lang="ru-RU" sz="3600" b="1" dirty="0" smtClean="0">
                <a:solidFill>
                  <a:srgbClr val="7030A0"/>
                </a:solidFill>
              </a:rPr>
              <a:t>Встретил лося и синичку,</a:t>
            </a:r>
            <a:br>
              <a:rPr lang="ru-RU" sz="3600" b="1" dirty="0" smtClean="0">
                <a:solidFill>
                  <a:srgbClr val="7030A0"/>
                </a:solidFill>
              </a:rPr>
            </a:br>
            <a:r>
              <a:rPr lang="ru-RU" sz="3600" b="1" dirty="0" smtClean="0">
                <a:solidFill>
                  <a:srgbClr val="7030A0"/>
                </a:solidFill>
              </a:rPr>
              <a:t>Всем подарки подарил,</a:t>
            </a:r>
            <a:br>
              <a:rPr lang="ru-RU" sz="3600" b="1" dirty="0" smtClean="0">
                <a:solidFill>
                  <a:srgbClr val="7030A0"/>
                </a:solidFill>
              </a:rPr>
            </a:br>
            <a:r>
              <a:rPr lang="en-US" sz="3600" b="1" dirty="0" err="1" smtClean="0">
                <a:solidFill>
                  <a:srgbClr val="7030A0"/>
                </a:solidFill>
              </a:rPr>
              <a:t>Всяк</a:t>
            </a:r>
            <a:r>
              <a:rPr lang="en-US" sz="3600" b="1" dirty="0" smtClean="0">
                <a:solidFill>
                  <a:srgbClr val="7030A0"/>
                </a:solidFill>
              </a:rPr>
              <a:t> </a:t>
            </a:r>
            <a:r>
              <a:rPr lang="ru-RU" sz="3600" b="1" dirty="0" smtClean="0">
                <a:solidFill>
                  <a:srgbClr val="7030A0"/>
                </a:solidFill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</a:rPr>
              <a:t>меня</a:t>
            </a:r>
            <a:r>
              <a:rPr lang="en-US" sz="3600" b="1" dirty="0" smtClean="0">
                <a:solidFill>
                  <a:srgbClr val="7030A0"/>
                </a:solidFill>
              </a:rPr>
              <a:t> </a:t>
            </a:r>
            <a:r>
              <a:rPr lang="ru-RU" sz="3600" b="1" dirty="0" smtClean="0">
                <a:solidFill>
                  <a:srgbClr val="7030A0"/>
                </a:solidFill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</a:rPr>
              <a:t>благодарил</a:t>
            </a:r>
            <a:r>
              <a:rPr lang="ru-RU" sz="3600" b="1" dirty="0" smtClean="0">
                <a:solidFill>
                  <a:srgbClr val="7030A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456259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20000">
        <p:pull dir="r"/>
      </p:transition>
    </mc:Choice>
    <mc:Fallback>
      <p:transition spd="slow" advClick="0" advTm="20000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0-tub-ru.yandex.net/i?id=3c2e2a072db66ec3d7e944acd5bf615a-129-144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204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7494"/>
            <a:ext cx="8496944" cy="128929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  <a:effectLst/>
              </a:rPr>
              <a:t>На ветке не птичка – зверёк невеличка, </a:t>
            </a:r>
            <a:br>
              <a:rPr lang="ru-RU" sz="3200" b="1" dirty="0" smtClean="0">
                <a:solidFill>
                  <a:srgbClr val="FFFF00"/>
                </a:solidFill>
                <a:effectLst/>
              </a:rPr>
            </a:br>
            <a:r>
              <a:rPr lang="ru-RU" sz="3200" b="1" dirty="0" smtClean="0">
                <a:solidFill>
                  <a:srgbClr val="FFFF00"/>
                </a:solidFill>
                <a:effectLst/>
              </a:rPr>
              <a:t>Мех тёплый, как грелка. Кто же это?</a:t>
            </a:r>
            <a:endParaRPr lang="ru-RU" sz="3200" b="1" dirty="0">
              <a:solidFill>
                <a:srgbClr val="FFFF00"/>
              </a:solidFill>
              <a:effectLst/>
            </a:endParaRPr>
          </a:p>
        </p:txBody>
      </p:sp>
      <p:pic>
        <p:nvPicPr>
          <p:cNvPr id="3" name="Рисунок 2" descr="https://encrypted-tbn3.gstatic.com/images?q=tbn:ANd9GcRiKh5hWsNxkua-4t2gH47DfomdhBeYNFLV77MGxdioWujqzKzd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28800"/>
            <a:ext cx="7704856" cy="4896544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215406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10000">
        <p:pull dir="r"/>
      </p:transition>
    </mc:Choice>
    <mc:Fallback>
      <p:transition spd="slow" advClick="0" advTm="10000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festival.1september.ru/articles/633586/presentation/img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38784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20000">
        <p:pull dir="r"/>
      </p:transition>
    </mc:Choice>
    <mc:Fallback>
      <p:transition spd="slow" advClick="0" advTm="20000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encrypted-tbn1.gstatic.com/images?q=tbn:ANd9GcRg_rP-1efAFuYlwDPQ8WcpUOg11uDrnIwL9As8bUe8oWueWUbR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83568" y="836712"/>
            <a:ext cx="7920880" cy="5879341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23528" y="260649"/>
            <a:ext cx="8424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В холодное время белки прячутся в дупла, </a:t>
            </a:r>
          </a:p>
          <a:p>
            <a:pPr algn="ctr"/>
            <a:r>
              <a:rPr lang="ru-RU" sz="2400" b="1" dirty="0" smtClean="0"/>
              <a:t>выдолбленные   дятлом, или </a:t>
            </a:r>
            <a:r>
              <a:rPr lang="ru-RU" sz="2400" b="1" dirty="0" smtClean="0">
                <a:effectLst/>
              </a:rPr>
              <a:t>поселяются</a:t>
            </a:r>
            <a:r>
              <a:rPr lang="ru-RU" sz="2400" b="1" dirty="0" smtClean="0"/>
              <a:t> в собственных шарообразных гнездах, называемых «</a:t>
            </a:r>
            <a:r>
              <a:rPr lang="ru-RU" sz="2400" b="1" dirty="0" err="1" smtClean="0"/>
              <a:t>гайно</a:t>
            </a:r>
            <a:r>
              <a:rPr lang="ru-RU" sz="2400" b="1" dirty="0" smtClean="0"/>
              <a:t>».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136575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10000">
        <p:pull dir="r"/>
      </p:transition>
    </mc:Choice>
    <mc:Fallback>
      <p:transition spd="slow" advClick="0" advTm="10000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encrypted-tbn3.gstatic.com/images?q=tbn:ANd9GcSDPQV6gGxXzR-Hei3xnLImP2zx37Nh3Acw_VCTDQW9pNrioUX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48680"/>
            <a:ext cx="7200800" cy="5760640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478006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10000">
        <p:pull dir="r"/>
      </p:transition>
    </mc:Choice>
    <mc:Fallback>
      <p:transition spd="slow" advClick="0" advTm="10000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festival.1september.ru/articles/633586/presentation/img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55284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10000">
        <p:pull dir="r"/>
      </p:transition>
    </mc:Choice>
    <mc:Fallback>
      <p:transition spd="slow" advClick="0" advTm="10000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48680"/>
            <a:ext cx="8856984" cy="2160240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solidFill>
                  <a:schemeClr val="tx1"/>
                </a:solidFill>
                <a:effectLst/>
              </a:rPr>
              <a:t>    Как готовит себе корм на зиму белка, знают почти все дети, ведь во всех мультфильмах показано, как она развешивает на ветках деревьев грибы, сушит их на пнях. </a:t>
            </a:r>
            <a:br>
              <a:rPr lang="ru-RU" sz="2400" b="1" dirty="0" smtClean="0">
                <a:solidFill>
                  <a:schemeClr val="tx1"/>
                </a:solidFill>
                <a:effectLst/>
              </a:rPr>
            </a:br>
            <a:r>
              <a:rPr lang="ru-RU" sz="2400" b="1" dirty="0" smtClean="0">
                <a:solidFill>
                  <a:schemeClr val="tx1"/>
                </a:solidFill>
                <a:effectLst/>
              </a:rPr>
              <a:t>    А еще она собирает орехи, желуди, шишки. </a:t>
            </a:r>
            <a:br>
              <a:rPr lang="ru-RU" sz="2400" b="1" dirty="0" smtClean="0">
                <a:solidFill>
                  <a:schemeClr val="tx1"/>
                </a:solidFill>
                <a:effectLst/>
              </a:rPr>
            </a:br>
            <a:r>
              <a:rPr lang="ru-RU" sz="2400" b="1" dirty="0" smtClean="0">
                <a:solidFill>
                  <a:schemeClr val="tx1"/>
                </a:solidFill>
                <a:effectLst/>
              </a:rPr>
              <a:t>    Куда же белочка их прячет? </a:t>
            </a:r>
            <a:br>
              <a:rPr lang="ru-RU" sz="2400" b="1" dirty="0" smtClean="0">
                <a:solidFill>
                  <a:schemeClr val="tx1"/>
                </a:solidFill>
                <a:effectLst/>
              </a:rPr>
            </a:br>
            <a:r>
              <a:rPr lang="ru-RU" sz="2400" b="1" dirty="0" smtClean="0">
                <a:solidFill>
                  <a:schemeClr val="tx1"/>
                </a:solidFill>
                <a:effectLst/>
              </a:rPr>
              <a:t>    Под пни, под корни деревьев, в дупла, в мох.</a:t>
            </a:r>
            <a:r>
              <a:rPr lang="ru-RU" sz="2400" b="1" dirty="0" smtClean="0">
                <a:solidFill>
                  <a:schemeClr val="tx1"/>
                </a:solidFill>
              </a:rPr>
              <a:t/>
            </a:r>
            <a:br>
              <a:rPr lang="ru-RU" sz="2400" b="1" dirty="0" smtClean="0">
                <a:solidFill>
                  <a:schemeClr val="tx1"/>
                </a:solidFill>
              </a:rPr>
            </a:b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3" name="Рисунок 2" descr="http://festival.1september.ru/articles/633586/presentation/img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420888"/>
            <a:ext cx="6066556" cy="3960440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9300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20000">
        <p:pull dir="r"/>
      </p:transition>
    </mc:Choice>
    <mc:Fallback>
      <p:transition spd="slow" advClick="0" advTm="20000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лена\Новая папка\кар 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410" y="0"/>
            <a:ext cx="9164410" cy="684276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55576" y="260648"/>
            <a:ext cx="7056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Пальчиковая гимнастика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1340768"/>
            <a:ext cx="774323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Встанем, надо отдохнуть,</a:t>
            </a:r>
          </a:p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Наши пальчики встряхнуть.</a:t>
            </a:r>
          </a:p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Поднимайтесь, ручки, вверх,</a:t>
            </a:r>
          </a:p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Шевелитесь, пальчики, –</a:t>
            </a:r>
          </a:p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Так шевелят ушками</a:t>
            </a:r>
          </a:p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Серенькие зайчики.</a:t>
            </a:r>
          </a:p>
          <a:p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042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25000">
        <p:pull dir="r"/>
      </p:transition>
    </mc:Choice>
    <mc:Fallback>
      <p:transition spd="slow" advClick="0" advTm="25000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festival.1september.ru/articles/633586/presentation/img1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72816"/>
            <a:ext cx="7488832" cy="4896544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683568" y="404664"/>
            <a:ext cx="82089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Маленький, беленький. </a:t>
            </a:r>
          </a:p>
          <a:p>
            <a:pPr algn="ctr"/>
            <a:r>
              <a:rPr lang="ru-RU" sz="2800" b="1" dirty="0" smtClean="0"/>
              <a:t>По лесочку прыг, прыг. </a:t>
            </a:r>
          </a:p>
          <a:p>
            <a:pPr algn="ctr"/>
            <a:r>
              <a:rPr lang="ru-RU" sz="2800" b="1" dirty="0" smtClean="0"/>
              <a:t>По снежочку тык, тык.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457589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10000">
        <p:pull dir="r"/>
      </p:transition>
    </mc:Choice>
    <mc:Fallback>
      <p:transition spd="slow" advClick="0" advTm="10000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festival.1september.ru/articles/633586/presentation/img1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12967" cy="6480720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623721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20000">
        <p:pull dir="r"/>
      </p:transition>
    </mc:Choice>
    <mc:Fallback>
      <p:transition spd="slow" advClick="0" advTm="20000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festival.1september.ru/articles/633586/presentation/img1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890548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encrypted-tbn3.gstatic.com/images?q=tbn:ANd9GcSH9nYOnEmbnqA5E6fBGIy_c6thxjbIP40aOHdsUjO2LNB2hGvGdQ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93274"/>
            <a:ext cx="7632848" cy="5160061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331640" y="476672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Заячья нора имеет два входа.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2039408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09157" y="332656"/>
            <a:ext cx="7896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Летом ходит без дороги возле </a:t>
            </a:r>
            <a:r>
              <a:rPr lang="ru-RU" sz="2400" b="1" dirty="0"/>
              <a:t>с</a:t>
            </a:r>
            <a:r>
              <a:rPr lang="ru-RU" sz="2400" b="1" dirty="0" smtClean="0"/>
              <a:t>осен и берёз ,</a:t>
            </a:r>
          </a:p>
          <a:p>
            <a:r>
              <a:rPr lang="ru-RU" sz="2400" b="1" dirty="0" smtClean="0"/>
              <a:t>А зимой он спит в берлоге, от мороза прячет нос.</a:t>
            </a:r>
          </a:p>
          <a:p>
            <a:pPr algn="ctr"/>
            <a:r>
              <a:rPr lang="ru-RU" sz="2400" b="1" dirty="0" smtClean="0"/>
              <a:t>Кто это?</a:t>
            </a:r>
            <a:endParaRPr lang="ru-RU" sz="2400" b="1" dirty="0"/>
          </a:p>
        </p:txBody>
      </p:sp>
      <p:pic>
        <p:nvPicPr>
          <p:cNvPr id="4" name="Рисунок 3" descr="https://encrypted-tbn2.gstatic.com/images?q=tbn:ANd9GcRwpgPpjpnbB7ms256WoSXDjwvyTZPULhCt_dWRyHN8TLfJFQesPw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9157" y="1532985"/>
            <a:ext cx="7488832" cy="5064367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196713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899592" y="284185"/>
            <a:ext cx="763284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Медведь готовится к зиме с лета, запасает жир, готовит себе уютную берлогу. Своими острыми когтями медведь отрывает с сосны и ели полоски коры и перемешивает их со мхом, такую мягкую постель готовит себе медведь в какой - нибудь яме, которую накроет потом веточками. Надумает медведь спать укладываться, раздвинет лапами в хвое оконце, свернется калачиком и уснет до весны.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E:\лена\Новая папка\кар 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38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67544" y="908720"/>
            <a:ext cx="806489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Медведь готовится к зиме с лета, запасает жир, готовит себе уютную берлогу. Своими острыми когтями медведь отрывает с сосны и ели полоски коры и перемешивает их со мхом.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Такую мягкую постель готовит себе медведь в какой-нибудь яме, которую накроет потом веточками. Надумает медведь спать укладываться, раздвинет лапами в хвое оконце, свернется калачиком и уснет до весны.</a:t>
            </a:r>
            <a:endParaRPr lang="ru-RU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8529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encrypted-tbn2.gstatic.com/images?q=tbn:ANd9GcTw1wC-Rk9TxYqPmXVb2serlkZH3psDsd2pTPRMuniENTgb-MYYWw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8136904" cy="5976664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975467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festival.1september.ru/articles/633586/presentation/img1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8640"/>
            <a:ext cx="8784976" cy="6480720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890285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332656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Кто осенью холодной, </a:t>
            </a:r>
          </a:p>
          <a:p>
            <a:pPr algn="ctr"/>
            <a:r>
              <a:rPr lang="ru-RU" sz="2800" b="1" dirty="0" smtClean="0"/>
              <a:t>ходит хмурый и голодный?</a:t>
            </a:r>
            <a:endParaRPr lang="ru-RU" sz="2800" b="1" dirty="0"/>
          </a:p>
        </p:txBody>
      </p:sp>
      <p:pic>
        <p:nvPicPr>
          <p:cNvPr id="5" name="Рисунок 4" descr="https://encrypted-tbn0.gstatic.com/images?q=tbn:ANd9GcQr2NzY8E6WpQevKWqrq4ik8lI0tjr6i1vOADMpWdUDnyr2zwkyGQ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1" y="1412776"/>
            <a:ext cx="6480720" cy="5184576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462470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4.bp.blogspot.com/-cC03_Y2bMZ8/UQj8fadqafI/AAAAAAAABAI/1hJoXva1nkg/s400/IMG_0020.jp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8208911" cy="5400600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27584" y="404664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ВОЛЧЬЕ ЖИЛЬЁ НАЗЫВАЕТСЯ ЛОГОВО.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1782492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www.harunyahya.com/image/pains_of_false_world/wolf_pac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40768"/>
            <a:ext cx="7920880" cy="5256584"/>
          </a:xfrm>
          <a:prstGeom prst="round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9512" y="188640"/>
            <a:ext cx="89644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Волки живут стаями. </a:t>
            </a:r>
          </a:p>
          <a:p>
            <a:r>
              <a:rPr lang="ru-RU" sz="3200" b="1" dirty="0" smtClean="0"/>
              <a:t>Самого опытного волка выбирают вожаком стаи.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xmlns="" val="1505930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odrobnosti.ua/upload/news/2012/08/15/852556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204864"/>
            <a:ext cx="6336704" cy="4392488"/>
          </a:xfrm>
          <a:prstGeom prst="round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99592" y="260648"/>
            <a:ext cx="67687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Мех пушистый, </a:t>
            </a:r>
          </a:p>
          <a:p>
            <a:pPr algn="ctr"/>
            <a:r>
              <a:rPr lang="ru-RU" sz="2800" b="1" dirty="0" smtClean="0"/>
              <a:t>Хвост золотистый</a:t>
            </a:r>
          </a:p>
          <a:p>
            <a:pPr algn="ctr"/>
            <a:r>
              <a:rPr lang="ru-RU" sz="2800" b="1" dirty="0" smtClean="0"/>
              <a:t>По лесу гуляет, </a:t>
            </a:r>
          </a:p>
          <a:p>
            <a:pPr algn="ctr"/>
            <a:r>
              <a:rPr lang="ru-RU" sz="2800" b="1" dirty="0" smtClean="0"/>
              <a:t>Зайчиков пугает.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2610044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givotnie.com/wp-content/uploads/2011/04/lisa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140968"/>
            <a:ext cx="4608512" cy="3456384"/>
          </a:xfrm>
          <a:prstGeom prst="round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07504" y="260648"/>
            <a:ext cx="8784975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2000" b="1" dirty="0" smtClean="0">
                <a:solidFill>
                  <a:schemeClr val="bg1"/>
                </a:solidFill>
              </a:rPr>
              <a:t>      </a:t>
            </a:r>
            <a:r>
              <a:rPr lang="ru-RU" sz="2300" b="1" dirty="0" smtClean="0"/>
              <a:t>Лисы отличаются большой сообразительностью, хитростью.</a:t>
            </a:r>
            <a:br>
              <a:rPr lang="ru-RU" sz="2300" b="1" dirty="0" smtClean="0"/>
            </a:br>
            <a:r>
              <a:rPr lang="ru-RU" sz="2300" b="1" dirty="0" smtClean="0"/>
              <a:t>Слух у этого зверька – великолепный. Зимой лиса внимательно прислушивается к различным звукам и безошибочно определяет, где под снегом возится мышь. Лисица тут же разгребает снег и настигает добычу. Говорят, что лисица «мышкует».</a:t>
            </a:r>
          </a:p>
          <a:p>
            <a:pPr fontAlgn="base"/>
            <a:r>
              <a:rPr lang="ru-RU" sz="2300" b="1" dirty="0" smtClean="0"/>
              <a:t>     Лиса – типичный хищник. В летнюю пору рацион лисицы составляют лягушки, мелкие птички, зверьки. А уж повадится бегать на ферму – берегись! Будет таскать курочек да петушков.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81630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4.bp.blogspot.com/-_DSnE562IS0/UQj8hLTTeDI/AAAAAAAABAQ/BnYzoHSjIZA/s400/IMG_0021.jpg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08920"/>
            <a:ext cx="4320480" cy="4005064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95536" y="260648"/>
            <a:ext cx="84249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  Лиса, готовясь вывести детёнышей, на время становится настоящим строителем. Она роет (строит) длинные, мудрёные норы с несколькими выходами. Мало ли что? </a:t>
            </a:r>
          </a:p>
          <a:p>
            <a:r>
              <a:rPr lang="ru-RU" sz="2400" b="1" dirty="0" smtClean="0"/>
              <a:t>   Но иногда лиса ленится. Ничего не строя, пользуется готовой норой, той, что выкопал барсук или другой какой зверь.</a:t>
            </a:r>
            <a:endParaRPr lang="ru-RU" sz="2400" b="1" dirty="0"/>
          </a:p>
        </p:txBody>
      </p:sp>
      <p:pic>
        <p:nvPicPr>
          <p:cNvPr id="6146" name="Picture 2" descr="http://fotoohota.spb.ru/g2/main.php/d/2387-2/17LisicyNora7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2708920"/>
            <a:ext cx="4226802" cy="3960440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29020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Лисы живут семьями. </a:t>
            </a:r>
          </a:p>
          <a:p>
            <a:r>
              <a:rPr lang="ru-RU" sz="2400" b="1" dirty="0" smtClean="0"/>
              <a:t>Папа-лис и мама-лисичка – заботливые родители. </a:t>
            </a:r>
          </a:p>
          <a:p>
            <a:r>
              <a:rPr lang="ru-RU" sz="2400" b="1" dirty="0" smtClean="0"/>
              <a:t>Самец заботится о самке с детёнышами.</a:t>
            </a:r>
            <a:endParaRPr lang="ru-RU" sz="2400" b="1" dirty="0"/>
          </a:p>
        </p:txBody>
      </p:sp>
      <p:pic>
        <p:nvPicPr>
          <p:cNvPr id="56322" name="Picture 2" descr="http://www.artleo.com/large/201303/43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00808"/>
            <a:ext cx="7640960" cy="4775600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50482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E:\лена\Новая папка\кар 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1"/>
            <a:ext cx="9144000" cy="682751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11560" y="332656"/>
            <a:ext cx="813690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Вот и посмотрели мы, как звери готовятся к зиме. Пора нам возвращаться в детский сад.</a:t>
            </a:r>
          </a:p>
          <a:p>
            <a:endParaRPr lang="ru-RU" sz="2800" b="1" dirty="0" smtClean="0">
              <a:solidFill>
                <a:schemeClr val="bg1"/>
              </a:solidFill>
            </a:endParaRPr>
          </a:p>
          <a:p>
            <a:r>
              <a:rPr lang="ru-RU" sz="2800" b="1" dirty="0" smtClean="0">
                <a:solidFill>
                  <a:schemeClr val="bg1"/>
                </a:solidFill>
              </a:rPr>
              <a:t>По тропинке в сад пойдем</a:t>
            </a:r>
            <a:br>
              <a:rPr lang="ru-RU" sz="2800" b="1" dirty="0" smtClean="0">
                <a:solidFill>
                  <a:schemeClr val="bg1"/>
                </a:solidFill>
              </a:rPr>
            </a:br>
            <a:r>
              <a:rPr lang="ru-RU" sz="2800" b="1" dirty="0" smtClean="0">
                <a:solidFill>
                  <a:schemeClr val="bg1"/>
                </a:solidFill>
              </a:rPr>
              <a:t>Лужи мимо обойдем</a:t>
            </a:r>
            <a:br>
              <a:rPr lang="ru-RU" sz="2800" b="1" dirty="0" smtClean="0">
                <a:solidFill>
                  <a:schemeClr val="bg1"/>
                </a:solidFill>
              </a:rPr>
            </a:br>
            <a:r>
              <a:rPr lang="ru-RU" sz="2800" b="1" dirty="0" smtClean="0">
                <a:solidFill>
                  <a:schemeClr val="bg1"/>
                </a:solidFill>
              </a:rPr>
              <a:t>Посмотрим вверх на солнышко</a:t>
            </a:r>
            <a:br>
              <a:rPr lang="ru-RU" sz="2800" b="1" dirty="0" smtClean="0">
                <a:solidFill>
                  <a:schemeClr val="bg1"/>
                </a:solidFill>
              </a:rPr>
            </a:br>
            <a:r>
              <a:rPr lang="ru-RU" sz="2800" b="1" dirty="0" smtClean="0">
                <a:solidFill>
                  <a:schemeClr val="bg1"/>
                </a:solidFill>
              </a:rPr>
              <a:t>Посмотрим вниз на травку</a:t>
            </a:r>
            <a:br>
              <a:rPr lang="ru-RU" sz="2800" b="1" dirty="0" smtClean="0">
                <a:solidFill>
                  <a:schemeClr val="bg1"/>
                </a:solidFill>
              </a:rPr>
            </a:br>
            <a:r>
              <a:rPr lang="ru-RU" sz="2800" b="1" dirty="0" smtClean="0">
                <a:solidFill>
                  <a:schemeClr val="bg1"/>
                </a:solidFill>
              </a:rPr>
              <a:t>Перепрыгнем ручеек</a:t>
            </a:r>
            <a:br>
              <a:rPr lang="ru-RU" sz="2800" b="1" dirty="0" smtClean="0">
                <a:solidFill>
                  <a:schemeClr val="bg1"/>
                </a:solidFill>
              </a:rPr>
            </a:br>
            <a:r>
              <a:rPr lang="ru-RU" sz="2800" b="1" dirty="0" smtClean="0">
                <a:solidFill>
                  <a:schemeClr val="bg1"/>
                </a:solidFill>
              </a:rPr>
              <a:t>Прыг-скок, прыг-скок.</a:t>
            </a:r>
          </a:p>
          <a:p>
            <a:endParaRPr lang="ru-RU" sz="2800" b="1" dirty="0" smtClean="0">
              <a:solidFill>
                <a:schemeClr val="bg1"/>
              </a:solidFill>
            </a:endParaRPr>
          </a:p>
          <a:p>
            <a:r>
              <a:rPr lang="ru-RU" sz="2800" b="1" dirty="0" smtClean="0">
                <a:solidFill>
                  <a:schemeClr val="bg1"/>
                </a:solidFill>
              </a:rPr>
              <a:t>Ну вот мы и в садик вернулись. 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Вы сегодня много узнали о зимовье зверей?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Давайте проверим, поиграем.</a:t>
            </a:r>
          </a:p>
        </p:txBody>
      </p:sp>
    </p:spTree>
    <p:extLst>
      <p:ext uri="{BB962C8B-B14F-4D97-AF65-F5344CB8AC3E}">
        <p14:creationId xmlns:p14="http://schemas.microsoft.com/office/powerpoint/2010/main" xmlns="" val="1436839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E:\лена\Новая папка\кар 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"/>
            <a:ext cx="9144000" cy="6827520"/>
          </a:xfrm>
          <a:prstGeom prst="rect">
            <a:avLst/>
          </a:prstGeom>
          <a:noFill/>
        </p:spPr>
      </p:pic>
      <p:pic>
        <p:nvPicPr>
          <p:cNvPr id="3" name="Рисунок 2" descr="http://image.slidesharecdn.com/random-121021033634-phpapp01/95/slide-20-638.jpg?135080867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7920879" cy="5256583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693359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E:\лена\Новая папка\кар 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412" y="0"/>
            <a:ext cx="9164411" cy="6842760"/>
          </a:xfrm>
          <a:prstGeom prst="rect">
            <a:avLst/>
          </a:prstGeom>
          <a:noFill/>
        </p:spPr>
      </p:pic>
      <p:pic>
        <p:nvPicPr>
          <p:cNvPr id="3" name="Рисунок 2" descr="http://image.slidesharecdn.com/random-121021033634-phpapp01/95/slide-21-638.jpg?135080867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764704"/>
            <a:ext cx="7848872" cy="5328592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814973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E:\лена\Новая папка\кар 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"/>
            <a:ext cx="9164411" cy="6842760"/>
          </a:xfrm>
          <a:prstGeom prst="rect">
            <a:avLst/>
          </a:prstGeom>
          <a:noFill/>
        </p:spPr>
      </p:pic>
      <p:pic>
        <p:nvPicPr>
          <p:cNvPr id="3" name="Рисунок 2" descr="http://image.slidesharecdn.com/random-121021033634-phpapp01/95/slide-22-638.jpg?135080867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548680"/>
            <a:ext cx="7488832" cy="5616624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58516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E:\лена\Новая папка\кар 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"/>
            <a:ext cx="9144000" cy="6827520"/>
          </a:xfrm>
          <a:prstGeom prst="rect">
            <a:avLst/>
          </a:prstGeom>
          <a:noFill/>
        </p:spPr>
      </p:pic>
      <p:pic>
        <p:nvPicPr>
          <p:cNvPr id="3" name="Рисунок 2" descr="http://image.slidesharecdn.com/random-121021033634-phpapp01/95/slide-19-638.jpg?135080867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548680"/>
            <a:ext cx="7632847" cy="5616624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33073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76672"/>
            <a:ext cx="85689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Полезные ресурсы: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u="sng" dirty="0" smtClean="0">
                <a:solidFill>
                  <a:schemeClr val="bg2">
                    <a:lumMod val="50000"/>
                    <a:lumOff val="50000"/>
                  </a:schemeClr>
                </a:solidFill>
              </a:rPr>
              <a:t>www.</a:t>
            </a:r>
            <a:r>
              <a:rPr lang="en-US" sz="2800" b="1" u="sng" dirty="0" smtClean="0">
                <a:solidFill>
                  <a:schemeClr val="bg2">
                    <a:lumMod val="50000"/>
                    <a:lumOff val="50000"/>
                  </a:schemeClr>
                </a:solidFill>
                <a:hlinkClick r:id="rId2"/>
              </a:rPr>
              <a:t>p</a:t>
            </a:r>
            <a:r>
              <a:rPr lang="en-US" sz="2800" b="1" dirty="0" smtClean="0">
                <a:hlinkClick r:id="rId2"/>
              </a:rPr>
              <a:t>ictures.live4fun.ru</a:t>
            </a:r>
            <a:r>
              <a:rPr lang="en-US" sz="2800" b="1" dirty="0" smtClean="0"/>
              <a:t> </a:t>
            </a:r>
            <a:r>
              <a:rPr lang="ru-RU" sz="2800" b="1" dirty="0" smtClean="0"/>
              <a:t> </a:t>
            </a:r>
            <a:endParaRPr lang="en-US" sz="28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hlinkClick r:id="rId3"/>
              </a:rPr>
              <a:t>www.fresher.ru</a:t>
            </a:r>
            <a:r>
              <a:rPr lang="en-US" sz="2800" b="1" dirty="0" smtClean="0"/>
              <a:t> </a:t>
            </a:r>
            <a:r>
              <a:rPr lang="ru-RU" sz="2800" b="1" dirty="0" smtClean="0"/>
              <a:t> </a:t>
            </a:r>
            <a:endParaRPr lang="en-US" sz="28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hlinkClick r:id="rId4"/>
              </a:rPr>
              <a:t>www.operkor.wordpress.com</a:t>
            </a:r>
            <a:r>
              <a:rPr lang="en-US" sz="2800" b="1" dirty="0" smtClean="0"/>
              <a:t> </a:t>
            </a:r>
            <a:endParaRPr lang="ru-RU" sz="28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hlinkClick r:id="rId5"/>
              </a:rPr>
              <a:t>www.prozagadki.ru</a:t>
            </a:r>
            <a:r>
              <a:rPr lang="en-US" sz="2800" b="1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hlinkClick r:id="rId6"/>
              </a:rPr>
              <a:t>www.detskiychas.ru</a:t>
            </a:r>
            <a:endParaRPr lang="ru-RU" sz="28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187109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:pull dir="r"/>
      </p:transition>
    </mc:Choice>
    <mc:Fallback>
      <p:transition spd="slow">
        <p:pull dir="r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85</TotalTime>
  <Words>499</Words>
  <Application>Microsoft Office PowerPoint</Application>
  <PresentationFormat>Экран (4:3)</PresentationFormat>
  <Paragraphs>73</Paragraphs>
  <Slides>33</Slides>
  <Notes>2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Паркет</vt:lpstr>
      <vt:lpstr>   Как звери готовятся к зиме       </vt:lpstr>
      <vt:lpstr>Слайд 2</vt:lpstr>
      <vt:lpstr>Слайд 3</vt:lpstr>
      <vt:lpstr>Слайд 4</vt:lpstr>
      <vt:lpstr>Слайд 5</vt:lpstr>
      <vt:lpstr>На ветке не птичка – зверёк невеличка,  Мех тёплый, как грелка. Кто же это?</vt:lpstr>
      <vt:lpstr>Слайд 7</vt:lpstr>
      <vt:lpstr>Слайд 8</vt:lpstr>
      <vt:lpstr>Слайд 9</vt:lpstr>
      <vt:lpstr>Слайд 10</vt:lpstr>
      <vt:lpstr>    Как готовит себе корм на зиму белка, знают почти все дети, ведь во всех мультфильмах показано, как она развешивает на ветках деревьев грибы, сушит их на пнях.      А еще она собирает орехи, желуди, шишки.      Куда же белочка их прячет?      Под пни, под корни деревьев, в дупла, в мох. 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Как звери готовятся к зиме       </dc:title>
  <dc:creator>Admin</dc:creator>
  <cp:lastModifiedBy>Detsad</cp:lastModifiedBy>
  <cp:revision>15</cp:revision>
  <dcterms:created xsi:type="dcterms:W3CDTF">2014-11-06T03:31:07Z</dcterms:created>
  <dcterms:modified xsi:type="dcterms:W3CDTF">2017-03-17T04:44:05Z</dcterms:modified>
</cp:coreProperties>
</file>