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81" r:id="rId2"/>
    <p:sldId id="282" r:id="rId3"/>
    <p:sldId id="259" r:id="rId4"/>
    <p:sldId id="280" r:id="rId5"/>
    <p:sldId id="261" r:id="rId6"/>
    <p:sldId id="262" r:id="rId7"/>
    <p:sldId id="264" r:id="rId8"/>
    <p:sldId id="265" r:id="rId9"/>
    <p:sldId id="266" r:id="rId10"/>
    <p:sldId id="267" r:id="rId11"/>
    <p:sldId id="269" r:id="rId12"/>
    <p:sldId id="277" r:id="rId13"/>
    <p:sldId id="278" r:id="rId14"/>
    <p:sldId id="27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68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27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34BD742A-83FA-4238-874C-2FCFD26F32C0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4761C020-19D7-4FEB-AE9E-4508A47C28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E65D4DA-865A-40AB-88A7-BBFE975C78E9}" type="slidenum">
              <a:rPr lang="ru-RU" sz="1200"/>
              <a:pPr algn="r"/>
              <a:t>2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393CD-6B40-440A-A3B3-32708B6E5929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1EE97-FD31-40B0-8531-0E378338F4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B9330-FEF6-4F8F-BDE9-FD1EEB181112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A004B-B0CD-43B0-BDB6-9BF30CDC59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8C046-8C63-4F43-813D-A7D093BD60B1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08E34-6023-410B-9424-47C7CD9018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01207-E31B-4891-B5EE-E3A565A91264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E5F1B-EE7F-460F-8518-33903017E6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4F93A-0ACF-4A3E-B35A-0BD162EC315A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3616B-608A-4B35-9FEB-1FD280E50E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F91C2-659C-4A36-8334-8F5449179E39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165C1-7329-4638-AB83-5B74D5FCA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D6E09-9633-431E-B786-B65CF308DFBE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8C1BE-2A30-49CA-B75B-2CDE1349BF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E5D34-FC73-499C-8E14-769A09013EBB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28F83-9D31-460B-A0E4-5938A65F51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41F3F-83A2-4EB2-9087-410992DEE764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39BEB-F7DB-4093-BB24-1CEF6AB502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CC245-1C2B-4054-A27A-33FB3BF88514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5E113-6155-473C-B507-2A12444534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8BF17-A411-4B29-A11D-D624ED2D2427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5C69B-8D4E-4C3E-BA10-437218647B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344C22-AD1C-4EAA-A27C-C5E07E132BFC}" type="datetimeFigureOut">
              <a:rPr lang="ru-RU"/>
              <a:pPr>
                <a:defRPr/>
              </a:pPr>
              <a:t>26.01.2016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A897DD-370A-414E-8BEC-F1621CB24C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4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23.jpeg"/><Relationship Id="rId9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229600" cy="4389437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5400" b="1" smtClean="0">
                <a:effectLst>
                  <a:outerShdw blurRad="38100" dist="38100" dir="2700000" algn="tl">
                    <a:srgbClr val="04617B"/>
                  </a:outerShdw>
                </a:effectLst>
              </a:rPr>
              <a:t>Нормативно-правовое обеспечение ОДОД</a:t>
            </a:r>
          </a:p>
        </p:txBody>
      </p:sp>
      <p:pic>
        <p:nvPicPr>
          <p:cNvPr id="3" name="Picture 8" descr="D:\Рабочий стол\2011-2012\Август 2012\Площадка\logo без фон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1052736"/>
            <a:ext cx="998538" cy="7858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ъект 2"/>
          <p:cNvSpPr>
            <a:spLocks noGrp="1"/>
          </p:cNvSpPr>
          <p:nvPr>
            <p:ph idx="4294967295"/>
          </p:nvPr>
        </p:nvSpPr>
        <p:spPr>
          <a:xfrm>
            <a:off x="457200" y="115888"/>
            <a:ext cx="8229600" cy="6626225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400" b="1" smtClean="0">
                <a:solidFill>
                  <a:srgbClr val="FFCC00"/>
                </a:solidFill>
              </a:rPr>
              <a:t>Нормативно-правовое обеспечение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400" b="1" smtClean="0">
                <a:solidFill>
                  <a:srgbClr val="FFCC00"/>
                </a:solidFill>
              </a:rPr>
              <a:t> учебно-воспитательного процесса методистов и педагогов дополнительного образования детей в ОДОД: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000" smtClean="0"/>
              <a:t>ОБЩИЕ ДОКУМЕНТЫ: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1800" smtClean="0"/>
              <a:t>Конституция РФ</a:t>
            </a:r>
          </a:p>
          <a:p>
            <a:pPr marL="0" indent="0" algn="just" eaLnBrk="1" hangingPunct="1">
              <a:buFont typeface="Wingdings" pitchFamily="2" charset="2"/>
              <a:buChar char="v"/>
            </a:pPr>
            <a:r>
              <a:rPr lang="ru-RU" altLang="ru-RU" sz="1800" smtClean="0"/>
              <a:t>Национальная доктрина образования в РФ (на период до 2025 года)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1800" smtClean="0"/>
              <a:t>Федеральный Закон «Об образовании в РФ», 2014</a:t>
            </a:r>
          </a:p>
          <a:p>
            <a:pPr marL="0" indent="0" algn="just" eaLnBrk="1" hangingPunct="1">
              <a:buFont typeface="Wingdings" pitchFamily="2" charset="2"/>
              <a:buChar char="v"/>
            </a:pPr>
            <a:r>
              <a:rPr lang="ru-RU" altLang="ru-RU" sz="1800" smtClean="0"/>
              <a:t>Конвенция ООН о правах ребенка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1800" smtClean="0"/>
              <a:t>ФЗ «Об основных гарантиях прав ребенка в РФ»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sz="1800" smtClean="0"/>
              <a:t>Концепция модернизации российского образования на период до 2020г., 2010г.</a:t>
            </a:r>
            <a:endParaRPr lang="ru-RU" altLang="ru-RU" sz="1800" smtClean="0"/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1800" smtClean="0"/>
              <a:t>Санитарно-эпидемиологические требования 2003, 2010 гг.</a:t>
            </a:r>
          </a:p>
          <a:p>
            <a:pPr marL="0" indent="0" algn="just" eaLnBrk="1" hangingPunct="1">
              <a:buFont typeface="Wingdings" pitchFamily="2" charset="2"/>
              <a:buChar char="v"/>
            </a:pPr>
            <a:r>
              <a:rPr lang="ru-RU" altLang="ru-RU" sz="1800" smtClean="0"/>
              <a:t>Приказы, письма Минобразования РФ, областных и муниципальных органов управления образования о работе ОДОД</a:t>
            </a:r>
          </a:p>
          <a:p>
            <a:pPr marL="0" indent="0" algn="just" eaLnBrk="1" hangingPunct="1">
              <a:buFont typeface="Wingdings" pitchFamily="2" charset="2"/>
              <a:buChar char="v"/>
            </a:pPr>
            <a:r>
              <a:rPr lang="ru-RU" sz="1800" smtClean="0"/>
              <a:t>Типовое Положение об организации дополнительного образования детей </a:t>
            </a:r>
            <a:endParaRPr lang="ru-RU" altLang="ru-RU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ъект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848350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400" b="1" smtClean="0">
                <a:solidFill>
                  <a:srgbClr val="FFCC00"/>
                </a:solidFill>
              </a:rPr>
              <a:t>Нормативно-правовое обеспечение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400" b="1" smtClean="0">
                <a:solidFill>
                  <a:srgbClr val="FFCC00"/>
                </a:solidFill>
              </a:rPr>
              <a:t> учебно-воспитательного процесса методистов и педагогов дополнительного образования детей в ОДОД:</a:t>
            </a:r>
            <a:endParaRPr lang="ru-RU" altLang="ru-RU" sz="2400" smtClean="0">
              <a:solidFill>
                <a:srgbClr val="FFCC00"/>
              </a:solidFill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000" b="1" smtClean="0"/>
              <a:t>ЛОКАЛЬНЫЕ  ДОКУМЕНТЫ: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2000" b="1" smtClean="0"/>
              <a:t>Устав учреждения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2000" b="1" smtClean="0"/>
              <a:t>Приказы директора ОДОД  по основной деятельности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2000" b="1" smtClean="0"/>
              <a:t>Положение об Общем собрании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2000" b="1" smtClean="0"/>
              <a:t>Положение о Совете учреждения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2000" b="1" smtClean="0"/>
              <a:t>Положение о родительском собрании (попечительском совете)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2000" b="1" smtClean="0"/>
              <a:t>Программа развития учреждения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2000" b="1" smtClean="0"/>
              <a:t>Правила внутреннего распорядка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2000" b="1" smtClean="0"/>
              <a:t>Трудовой договор работников учреждения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2000" b="1" smtClean="0"/>
              <a:t>Должностные инструкции работников учреждения</a:t>
            </a:r>
          </a:p>
          <a:p>
            <a:pPr marL="0" indent="0" eaLnBrk="1" hangingPunct="1">
              <a:buFont typeface="Wingdings" pitchFamily="2" charset="2"/>
              <a:buChar char="v"/>
            </a:pPr>
            <a:r>
              <a:rPr lang="ru-RU" altLang="ru-RU" sz="2000" b="1" smtClean="0"/>
              <a:t>Положение об аттестации педагогических и руководящих работниках государственных и муниципальных ОО</a:t>
            </a:r>
            <a:endParaRPr lang="ru-RU" altLang="ru-RU" sz="2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ъект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848350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ru-RU" sz="2400" b="1" dirty="0" smtClean="0">
                <a:solidFill>
                  <a:srgbClr val="FFC000"/>
                </a:solidFill>
              </a:rPr>
              <a:t>Градация локальных актов </a:t>
            </a:r>
            <a:r>
              <a:rPr lang="ru-RU" altLang="ru-RU" sz="2400" b="1" dirty="0" smtClean="0">
                <a:solidFill>
                  <a:srgbClr val="FFCC00"/>
                </a:solidFill>
              </a:rPr>
              <a:t>:</a:t>
            </a:r>
            <a:endParaRPr lang="ru-RU" altLang="ru-RU" sz="2400" dirty="0" smtClean="0">
              <a:solidFill>
                <a:srgbClr val="FFCC00"/>
              </a:solidFill>
            </a:endParaRPr>
          </a:p>
          <a:p>
            <a:pPr marL="0" indent="0" algn="ctr" eaLnBrk="1" hangingPunct="1">
              <a:buFont typeface="Wingdings 2" pitchFamily="18" charset="2"/>
              <a:buNone/>
              <a:defRPr/>
            </a:pPr>
            <a:r>
              <a:rPr lang="ru-RU" altLang="ru-RU" sz="2000" dirty="0" smtClean="0"/>
              <a:t> </a:t>
            </a:r>
          </a:p>
          <a:p>
            <a:pPr eaLnBrk="1" hangingPunct="1">
              <a:defRPr/>
            </a:pPr>
            <a:r>
              <a:rPr lang="ru-RU" sz="2400" dirty="0" smtClean="0"/>
              <a:t>Положения, регламентирующие управление Центром</a:t>
            </a:r>
          </a:p>
          <a:p>
            <a:pPr eaLnBrk="1" hangingPunct="1">
              <a:defRPr/>
            </a:pPr>
            <a:r>
              <a:rPr lang="ru-RU" sz="2400" dirty="0" smtClean="0"/>
              <a:t>Положения, регламентирующие права участников учебно-воспитательного процесса</a:t>
            </a:r>
          </a:p>
          <a:p>
            <a:pPr eaLnBrk="1" hangingPunct="1">
              <a:defRPr/>
            </a:pPr>
            <a:r>
              <a:rPr lang="ru-RU" sz="2400" dirty="0" smtClean="0"/>
              <a:t>Положения по регламентации прав администрации и педагогических работников</a:t>
            </a:r>
          </a:p>
          <a:p>
            <a:pPr eaLnBrk="1" hangingPunct="1">
              <a:defRPr/>
            </a:pPr>
            <a:r>
              <a:rPr lang="ru-RU" sz="2400" dirty="0" smtClean="0"/>
              <a:t>Положения о смотрах, конкурсах, соревнованиях, массовых мероприятиях</a:t>
            </a:r>
          </a:p>
          <a:p>
            <a:pPr eaLnBrk="1" hangingPunct="1">
              <a:defRPr/>
            </a:pPr>
            <a:r>
              <a:rPr lang="ru-RU" sz="2400" dirty="0" smtClean="0"/>
              <a:t>Протоколы</a:t>
            </a:r>
          </a:p>
          <a:p>
            <a:pPr eaLnBrk="1" hangingPunct="1">
              <a:defRPr/>
            </a:pPr>
            <a:r>
              <a:rPr lang="ru-RU" sz="2400" dirty="0" smtClean="0"/>
              <a:t>Инструкции и акты по охране труда и технике безопасности</a:t>
            </a:r>
          </a:p>
          <a:p>
            <a:pPr eaLnBrk="1" hangingPunct="1">
              <a:defRPr/>
            </a:pPr>
            <a:r>
              <a:rPr lang="ru-RU" sz="2400" dirty="0" smtClean="0"/>
              <a:t>Приказы директора Центра</a:t>
            </a:r>
            <a:endParaRPr lang="ru-RU" altLang="ru-RU" sz="2400" dirty="0" smtClean="0"/>
          </a:p>
          <a:p>
            <a:pPr marL="0" indent="0" eaLnBrk="1" hangingPunct="1">
              <a:buFont typeface="Wingdings" pitchFamily="2" charset="2"/>
              <a:buChar char="v"/>
              <a:defRPr/>
            </a:pPr>
            <a:endParaRPr lang="ru-RU" altLang="ru-RU" sz="2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ъект 2"/>
          <p:cNvSpPr>
            <a:spLocks noGrp="1"/>
          </p:cNvSpPr>
          <p:nvPr>
            <p:ph idx="1"/>
          </p:nvPr>
        </p:nvSpPr>
        <p:spPr>
          <a:xfrm>
            <a:off x="111125" y="908050"/>
            <a:ext cx="8642350" cy="5559425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1400" smtClean="0">
              <a:solidFill>
                <a:schemeClr val="bg1"/>
              </a:solidFill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400" smtClean="0">
                <a:solidFill>
                  <a:schemeClr val="bg1"/>
                </a:solidFill>
              </a:rPr>
              <a:t>               </a:t>
            </a:r>
            <a:r>
              <a:rPr lang="ru-RU" altLang="ru-RU" sz="2400" smtClean="0">
                <a:solidFill>
                  <a:srgbClr val="FFCC00"/>
                </a:solidFill>
              </a:rPr>
              <a:t>ДОКУМЕНТЫ ПО ОРГАНИЗАЦИИ 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400" smtClean="0">
                <a:solidFill>
                  <a:srgbClr val="FFCC00"/>
                </a:solidFill>
              </a:rPr>
              <a:t>            МЕТОДИЧЕСКОЙ РАБОТЫ</a:t>
            </a:r>
            <a:r>
              <a:rPr lang="ru-RU" altLang="ru-RU" sz="2000" smtClean="0">
                <a:solidFill>
                  <a:srgbClr val="FFCC00"/>
                </a:solidFill>
              </a:rPr>
              <a:t>:</a:t>
            </a:r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1400" smtClean="0">
              <a:solidFill>
                <a:srgbClr val="FFCC00"/>
              </a:solidFill>
            </a:endParaRPr>
          </a:p>
        </p:txBody>
      </p:sp>
      <p:graphicFrame>
        <p:nvGraphicFramePr>
          <p:cNvPr id="8227" name="Group 35"/>
          <p:cNvGraphicFramePr>
            <a:graphicFrameLocks noGrp="1"/>
          </p:cNvGraphicFramePr>
          <p:nvPr/>
        </p:nvGraphicFramePr>
        <p:xfrm>
          <a:off x="250825" y="2133600"/>
          <a:ext cx="8497888" cy="4117936"/>
        </p:xfrm>
        <a:graphic>
          <a:graphicData uri="http://schemas.openxmlformats.org/drawingml/2006/table">
            <a:tbl>
              <a:tblPr/>
              <a:tblGrid>
                <a:gridCol w="1008063"/>
                <a:gridCol w="5976937"/>
                <a:gridCol w="1512888"/>
              </a:tblGrid>
              <a:tr h="10080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Индекс дела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Наименование дела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Срок хранения документа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39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05.01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Положение о методическом совете учреждения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8239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05.02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Программно-целевой план деятельности методической работы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1 год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639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05.03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План – график курсов повышения квалификации педагогов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1 год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05.04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Протоколы заседания методического совета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10 лет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639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05.05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Положение о конкурсе педагогического мастерства педагогов учреждения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До замены новыми</a:t>
                      </a:r>
                    </a:p>
                  </a:txBody>
                  <a:tcPr marL="91449" marR="91449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  <p:pic>
        <p:nvPicPr>
          <p:cNvPr id="19488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715963"/>
            <a:ext cx="17907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1"/>
          <p:cNvSpPr>
            <a:spLocks noGrp="1" noChangeArrowheads="1"/>
          </p:cNvSpPr>
          <p:nvPr>
            <p:ph idx="1"/>
          </p:nvPr>
        </p:nvSpPr>
        <p:spPr>
          <a:xfrm>
            <a:off x="468313" y="620713"/>
            <a:ext cx="8229600" cy="2374900"/>
          </a:xfrm>
        </p:spPr>
        <p:txBody>
          <a:bodyPr>
            <a:spAutoFit/>
          </a:bodyPr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000" smtClean="0">
                <a:solidFill>
                  <a:srgbClr val="FFCC00"/>
                </a:solidFill>
              </a:rPr>
              <a:t>ТЕМАТИЧЕСКИЕ ПАПКИ  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ru-RU" altLang="ru-RU" sz="2000" smtClean="0">
                <a:solidFill>
                  <a:srgbClr val="FFCC00"/>
                </a:solidFill>
              </a:rPr>
              <a:t>ПО ОРГАНИЗАЦИИ МЕТОДИЧЕСКОЙ РАБОТЫ</a:t>
            </a:r>
            <a:r>
              <a:rPr lang="ru-RU" altLang="ru-RU" sz="2800" smtClean="0">
                <a:solidFill>
                  <a:srgbClr val="FFCC00"/>
                </a:solidFill>
              </a:rPr>
              <a:t>:</a:t>
            </a:r>
          </a:p>
          <a:p>
            <a:pPr marL="0" indent="0" algn="ctr" eaLnBrk="1" hangingPunct="1">
              <a:buFont typeface="Wingdings 2" pitchFamily="18" charset="2"/>
              <a:buNone/>
            </a:pPr>
            <a:endParaRPr lang="ru-RU" altLang="ru-RU" sz="2800" smtClean="0">
              <a:solidFill>
                <a:srgbClr val="FFCC00"/>
              </a:solidFill>
            </a:endParaRPr>
          </a:p>
          <a:p>
            <a:pPr marL="0" indent="0"/>
            <a:endParaRPr lang="ru-RU" altLang="ru-RU" b="1" i="1" smtClean="0">
              <a:solidFill>
                <a:schemeClr val="bg1"/>
              </a:solidFill>
            </a:endParaRPr>
          </a:p>
          <a:p>
            <a:pPr marL="0" indent="0"/>
            <a:endParaRPr lang="ru-RU" altLang="ru-RU" b="1" i="1" smtClean="0">
              <a:solidFill>
                <a:schemeClr val="bg1"/>
              </a:solidFill>
            </a:endParaRPr>
          </a:p>
        </p:txBody>
      </p:sp>
      <p:graphicFrame>
        <p:nvGraphicFramePr>
          <p:cNvPr id="9254" name="Group 38"/>
          <p:cNvGraphicFramePr>
            <a:graphicFrameLocks noGrp="1"/>
          </p:cNvGraphicFramePr>
          <p:nvPr/>
        </p:nvGraphicFramePr>
        <p:xfrm>
          <a:off x="539750" y="1773238"/>
          <a:ext cx="8064500" cy="4632346"/>
        </p:xfrm>
        <a:graphic>
          <a:graphicData uri="http://schemas.openxmlformats.org/drawingml/2006/table">
            <a:tbl>
              <a:tblPr/>
              <a:tblGrid>
                <a:gridCol w="1223963"/>
                <a:gridCol w="5256212"/>
                <a:gridCol w="1584325"/>
              </a:tblGrid>
              <a:tr h="914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Индекс дела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Наименование дела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Срок хранения документа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889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05.06.01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Материалы по аттестации педагогов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639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05.06.02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Материалы по работе с молодыми специалистами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365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05.06.03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Банк диагностических методик 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639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05.06.04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Материалы по подготовке 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 методсоветов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8429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05.06.05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Материалы по организации инновационной и опытно-экспериментальной деятельности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639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05.06.06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Банк методических разработок</a:t>
                      </a: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1436" marR="9143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755650" y="692150"/>
            <a:ext cx="76327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>
                <a:solidFill>
                  <a:srgbClr val="FFCC00"/>
                </a:solidFill>
              </a:rPr>
              <a:t>ДОКУМЕНТЫ ПО ОРГАНИЗАЦИИ </a:t>
            </a:r>
          </a:p>
          <a:p>
            <a:pPr algn="ctr"/>
            <a:r>
              <a:rPr lang="ru-RU" altLang="ru-RU" sz="2400">
                <a:solidFill>
                  <a:srgbClr val="FFCC00"/>
                </a:solidFill>
              </a:rPr>
              <a:t>ДИАГНОСТИКИ И КОНТРОЛЯ</a:t>
            </a:r>
          </a:p>
        </p:txBody>
      </p:sp>
      <p:graphicFrame>
        <p:nvGraphicFramePr>
          <p:cNvPr id="10282" name="Group 42"/>
          <p:cNvGraphicFramePr>
            <a:graphicFrameLocks noGrp="1"/>
          </p:cNvGraphicFramePr>
          <p:nvPr/>
        </p:nvGraphicFramePr>
        <p:xfrm>
          <a:off x="250825" y="1773238"/>
          <a:ext cx="8713788" cy="4673600"/>
        </p:xfrm>
        <a:graphic>
          <a:graphicData uri="http://schemas.openxmlformats.org/drawingml/2006/table">
            <a:tbl>
              <a:tblPr/>
              <a:tblGrid>
                <a:gridCol w="1233488"/>
                <a:gridCol w="5918200"/>
                <a:gridCol w="1562100"/>
              </a:tblGrid>
              <a:tr h="914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Индекс дела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Наименование дела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Срок хранения документа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39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06.01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Положение о контроле учебной деятельности в учреждении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06.02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Годовой план – график посещения занятий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1 год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06.03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Справки по итогам проверки журналов объединений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1 год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06.04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Книга учета дипломов и грамот обучающихся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06.05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Книга учетов дипломов и грамот педагогов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  <a:tr h="914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06.06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Портфолио педагогов (характеристики, данные по повышению квалификации, анализ занятий, личная карта педмастерства и др.)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</a:tr>
              <a:tr h="639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06.07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Папка «Материалы по контролю за качеством ЗУН обучающихся» </a:t>
                      </a: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eorg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eorgia" pitchFamily="18" charset="0"/>
                        </a:rPr>
                        <a:t>Постоянно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91449" marR="91449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3"/>
          <p:cNvSpPr txBox="1">
            <a:spLocks noChangeArrowheads="1"/>
          </p:cNvSpPr>
          <p:nvPr/>
        </p:nvSpPr>
        <p:spPr bwMode="auto">
          <a:xfrm>
            <a:off x="730250" y="2708275"/>
            <a:ext cx="7993063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ru-RU" altLang="ru-RU" sz="2800"/>
              <a:t>Трудовой договор</a:t>
            </a:r>
          </a:p>
          <a:p>
            <a:pPr marL="342900" indent="-342900">
              <a:buFont typeface="Arial" charset="0"/>
              <a:buChar char="•"/>
            </a:pPr>
            <a:r>
              <a:rPr lang="ru-RU" altLang="ru-RU" sz="2800"/>
              <a:t>Должностная инструкция</a:t>
            </a:r>
          </a:p>
          <a:p>
            <a:pPr marL="342900" indent="-342900">
              <a:buFont typeface="Arial" charset="0"/>
              <a:buChar char="•"/>
            </a:pPr>
            <a:r>
              <a:rPr lang="ru-RU" altLang="ru-RU" sz="2800"/>
              <a:t>Инструкция по ведению журнала учета работы творческого объединения</a:t>
            </a:r>
          </a:p>
          <a:p>
            <a:pPr marL="342900" indent="-342900">
              <a:buFont typeface="Arial" charset="0"/>
              <a:buChar char="•"/>
            </a:pPr>
            <a:r>
              <a:rPr lang="ru-RU" altLang="ru-RU" sz="2800"/>
              <a:t>Журнал учета работы творческого объединения</a:t>
            </a:r>
          </a:p>
          <a:p>
            <a:pPr marL="342900" indent="-342900">
              <a:buFont typeface="Arial" charset="0"/>
              <a:buChar char="•"/>
            </a:pPr>
            <a:r>
              <a:rPr lang="ru-RU" altLang="ru-RU" sz="2800"/>
              <a:t>Дополнительная образовательная программа</a:t>
            </a:r>
          </a:p>
        </p:txBody>
      </p:sp>
      <p:pic>
        <p:nvPicPr>
          <p:cNvPr id="22530" name="Picture 6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423863"/>
            <a:ext cx="223202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3348038" y="765175"/>
            <a:ext cx="53752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/>
              <a:t>ДОКУМЕНТЫ  ПО  ОРГАНИЗАЦИИ  РАБОТЫ ПЕДАГОГА   ДОПОЛНИТЕЛЬНОГО ОБРАЗОВАНИЯ ДЕТЕЙ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2"/>
          <p:cNvSpPr txBox="1">
            <a:spLocks noChangeArrowheads="1"/>
          </p:cNvSpPr>
          <p:nvPr/>
        </p:nvSpPr>
        <p:spPr bwMode="auto">
          <a:xfrm>
            <a:off x="900113" y="2565400"/>
            <a:ext cx="7569200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ru-RU" altLang="ru-RU" sz="2800"/>
              <a:t>План учебно-тематической работы по программе объединения на текущий год</a:t>
            </a:r>
          </a:p>
          <a:p>
            <a:pPr marL="342900" indent="-342900">
              <a:buFont typeface="Arial" charset="0"/>
              <a:buChar char="•"/>
            </a:pPr>
            <a:r>
              <a:rPr lang="ru-RU" altLang="ru-RU" sz="2800"/>
              <a:t>Тематический план работы педагога по программе объединения на текущий год</a:t>
            </a:r>
          </a:p>
          <a:p>
            <a:pPr marL="342900" indent="-342900">
              <a:buFont typeface="Arial" charset="0"/>
              <a:buChar char="•"/>
            </a:pPr>
            <a:r>
              <a:rPr lang="ru-RU" altLang="ru-RU" sz="2800"/>
              <a:t>План методической работы педагога </a:t>
            </a:r>
          </a:p>
          <a:p>
            <a:pPr marL="342900" indent="-342900">
              <a:buFont typeface="Arial" charset="0"/>
              <a:buChar char="•"/>
            </a:pPr>
            <a:r>
              <a:rPr lang="ru-RU" altLang="ru-RU" sz="2800"/>
              <a:t>План воспитательной работы педагога в объединении</a:t>
            </a:r>
          </a:p>
          <a:p>
            <a:pPr marL="342900" indent="-342900">
              <a:buFont typeface="Arial" charset="0"/>
              <a:buChar char="•"/>
            </a:pPr>
            <a:r>
              <a:rPr lang="ru-RU" altLang="ru-RU" sz="2800"/>
              <a:t>Анализ деятельности объединения за год.</a:t>
            </a:r>
          </a:p>
          <a:p>
            <a:pPr marL="342900" indent="-342900">
              <a:buFont typeface="Arial" charset="0"/>
              <a:buChar char="•"/>
            </a:pPr>
            <a:endParaRPr lang="ru-RU" altLang="ru-RU" sz="2800"/>
          </a:p>
        </p:txBody>
      </p:sp>
      <p:sp>
        <p:nvSpPr>
          <p:cNvPr id="4" name="Прямоугольник 3"/>
          <p:cNvSpPr/>
          <p:nvPr/>
        </p:nvSpPr>
        <p:spPr>
          <a:xfrm>
            <a:off x="419372" y="404664"/>
            <a:ext cx="2146018" cy="1773630"/>
          </a:xfrm>
          <a:prstGeom prst="rect">
            <a:avLst/>
          </a:prstGeom>
          <a:blipFill>
            <a:blip r:embed="rId2" cstate="print">
              <a:biLevel thresh="25000"/>
              <a:extLst>
                <a:ext uri="{28A0092B-C50C-407E-A947-70E740481C1C}"/>
              </a:extLst>
            </a:blip>
            <a:srcRect/>
            <a:stretch>
              <a:fillRect l="-2000" r="-2000"/>
            </a:stretch>
          </a:blip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</p:sp>
      <p:sp>
        <p:nvSpPr>
          <p:cNvPr id="23557" name="TextBox 2"/>
          <p:cNvSpPr txBox="1">
            <a:spLocks noChangeArrowheads="1"/>
          </p:cNvSpPr>
          <p:nvPr/>
        </p:nvSpPr>
        <p:spPr bwMode="auto">
          <a:xfrm>
            <a:off x="2916238" y="620713"/>
            <a:ext cx="55530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ДОКУМЕНТЫ ПО ОБЕСПЕЧЕНИЮ УЧЕБНО-ВОСПИТАТЕЛЬНОГО ПРОЦЕССА В ОБЪЕДИНЕНИИ</a:t>
            </a:r>
          </a:p>
          <a:p>
            <a:endParaRPr lang="ru-RU" altLang="ru-RU" sz="2400" b="1">
              <a:solidFill>
                <a:srgbClr val="FF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2"/>
          <p:cNvSpPr txBox="1">
            <a:spLocks noChangeArrowheads="1"/>
          </p:cNvSpPr>
          <p:nvPr/>
        </p:nvSpPr>
        <p:spPr bwMode="auto">
          <a:xfrm>
            <a:off x="1889125" y="1935163"/>
            <a:ext cx="54006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/>
              <a:t>ТЕМАТИЧЕСКИЕ ПАПКИ:</a:t>
            </a:r>
          </a:p>
        </p:txBody>
      </p:sp>
      <p:sp>
        <p:nvSpPr>
          <p:cNvPr id="24578" name="TextBox 3"/>
          <p:cNvSpPr txBox="1">
            <a:spLocks noChangeArrowheads="1"/>
          </p:cNvSpPr>
          <p:nvPr/>
        </p:nvSpPr>
        <p:spPr bwMode="auto">
          <a:xfrm>
            <a:off x="520700" y="2457450"/>
            <a:ext cx="8137525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ru-RU" altLang="ru-RU" sz="2000"/>
              <a:t>Материалы по аттестации педагога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000"/>
              <a:t>Материалы по подготовке открытых занятий, мастер-классов, досуговых мероприятий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000"/>
              <a:t>Материалы по подготовке выступлений на педсоветах, методсоветах и др.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000"/>
              <a:t>Материалы по организации инновационной и опытно-экспериментальной деятельности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000"/>
              <a:t>Материалы по диагностике знаний, умений, навыков обучающихся в объединении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000"/>
              <a:t>Банк методических разработок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000"/>
              <a:t>Портфолио обучающихся: характеристики, данные по участию в конкурсах, учет дипломов и грамот обучающихся.</a:t>
            </a:r>
          </a:p>
          <a:p>
            <a:pPr marL="342900" indent="-342900" algn="just"/>
            <a:endParaRPr lang="ru-RU" altLang="ru-RU" sz="2000"/>
          </a:p>
        </p:txBody>
      </p:sp>
      <p:pic>
        <p:nvPicPr>
          <p:cNvPr id="24579" name="Picture 5" descr="C:\Program Files\Microsoft Office\MEDIA\CAGCAT10\j0297749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700" y="438150"/>
            <a:ext cx="18510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2"/>
          <p:cNvSpPr txBox="1">
            <a:spLocks noChangeArrowheads="1"/>
          </p:cNvSpPr>
          <p:nvPr/>
        </p:nvSpPr>
        <p:spPr bwMode="auto">
          <a:xfrm>
            <a:off x="2555875" y="365125"/>
            <a:ext cx="57324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ДОКУМЕНТЫ   ПО ОБЕСПЕЧЕНИЮ УЧЕБНО-ВОСПИТАТЕЛЬНОГО ПРОЦЕССА В ОБЪЕДИНЕНИИ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1"/>
          <p:cNvSpPr txBox="1">
            <a:spLocks noChangeArrowheads="1"/>
          </p:cNvSpPr>
          <p:nvPr/>
        </p:nvSpPr>
        <p:spPr bwMode="auto">
          <a:xfrm>
            <a:off x="684213" y="765175"/>
            <a:ext cx="7991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>
                <a:solidFill>
                  <a:srgbClr val="FFCC00"/>
                </a:solidFill>
              </a:rPr>
              <a:t>ПОРТФОЛИО ПЕДАГОГА ДОПОЛНИТЕЛЬНОГО ОБРАЗОВАНИЯ ДЕТЕЙ</a:t>
            </a:r>
          </a:p>
        </p:txBody>
      </p:sp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384175" y="2900363"/>
            <a:ext cx="8569325" cy="374967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ru-RU" altLang="ru-RU" sz="2000" i="1"/>
              <a:t>ПРЕДСТАВЛЯЕТ  СОБОЙ  ИНДИВИДУАЛЬНУЮ  ПАПКУ,  В КОТОРОЙ НАКАПЛИВАЮТСЯ ИНДИВИДУАЛЬНЫЕ ДОСТИЖЕНИЯ ПЕДАГОГА ДОПОЛНИТЕЛЬНОГО ОБРАЗОВАНИЯ ЗА ОПРЕДЕЛЕННЫЙ ПРОМЕЖУТОК  ВРЕМЕНИ  В  РАЗЛИЧНЫХ ВИДАХ ДЕЯТЕЛЬНОСТИ;</a:t>
            </a:r>
          </a:p>
          <a:p>
            <a:pPr marL="342900" indent="-342900" algn="just"/>
            <a:endParaRPr lang="ru-RU" altLang="ru-RU" sz="2000" i="1"/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000" i="1"/>
              <a:t>ВКЛЮЧАЕТ В СЕБЯ НАБОР МАТЕРИАЛОВ, КОТОРЫЕ ДЕМОНСТРИРУЮТ УМЕНИЯ ПЕДАГОГА ДОПОЛНИТЕЛЬНОГО ОБРАЗОВАНИЯ ОПРЕДЕЛЯТЬ СТРАТЕГИЮ И ТАКТИКУ ВЕДЕНИЯ ОБРАЗОВАТЕЛЬНОГО ПРОЦЕССА И ПРЕДНАЗНАЧЕНО ДЛЯ ОЦЕНКИ УРОВНЯ ПРОФЕССИОНАЛИЗМА ПЕДАГОГА ДОПОЛНИТЕЛЬНОГО  ОБРАЗОВАНИЯ  ДЕТЕЙ.</a:t>
            </a:r>
          </a:p>
        </p:txBody>
      </p:sp>
      <p:pic>
        <p:nvPicPr>
          <p:cNvPr id="25603" name="Picture 6" descr="C:\Program Files\Microsoft Office\MEDIA\CAGCAT10\j019640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1223963"/>
            <a:ext cx="1695450" cy="181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Box 1"/>
          <p:cNvSpPr txBox="1">
            <a:spLocks noChangeArrowheads="1"/>
          </p:cNvSpPr>
          <p:nvPr/>
        </p:nvSpPr>
        <p:spPr bwMode="auto">
          <a:xfrm>
            <a:off x="357188" y="1628775"/>
            <a:ext cx="6015037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600" b="1" i="1">
                <a:solidFill>
                  <a:schemeClr val="bg1"/>
                </a:solidFill>
              </a:rPr>
              <a:t>     </a:t>
            </a:r>
            <a:r>
              <a:rPr lang="ru-RU" altLang="ru-RU" sz="2600" b="1" i="1"/>
              <a:t>Основная идея портфолио – </a:t>
            </a:r>
          </a:p>
          <a:p>
            <a:pPr algn="ctr"/>
            <a:r>
              <a:rPr lang="ru-RU" altLang="ru-RU" sz="2600" b="1" i="1"/>
              <a:t>    </a:t>
            </a:r>
            <a:r>
              <a:rPr lang="ru-RU" altLang="ru-RU" sz="2600" i="1"/>
              <a:t>«показать все на что ты способен»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Box 1"/>
          <p:cNvSpPr txBox="1">
            <a:spLocks noChangeArrowheads="1"/>
          </p:cNvSpPr>
          <p:nvPr/>
        </p:nvSpPr>
        <p:spPr bwMode="auto">
          <a:xfrm>
            <a:off x="1279525" y="908050"/>
            <a:ext cx="6821488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ЦЕЛЬ    ПОРТФОЛИО: </a:t>
            </a:r>
          </a:p>
          <a:p>
            <a:pPr algn="just"/>
            <a:r>
              <a:rPr lang="ru-RU" altLang="ru-RU" sz="2400"/>
              <a:t>Оценивание и самооценка качества деятельности педагога учреждения дополнительного образования детей по приложенным усилиям и материализованным продуктам посредством разработки и внедрения структурированной, целостной системы аутичного оценивания результатов в ходе образовательной, творческой, социальной и других видов деятельности, демонстрирующая готовность педагога к самореализации, его развитие и достижения для присвоения первой или высшей квалификационной категории на основе комплексного подхода и объективных показателей. </a:t>
            </a:r>
          </a:p>
        </p:txBody>
      </p:sp>
      <p:pic>
        <p:nvPicPr>
          <p:cNvPr id="26626" name="Picture 3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" y="692150"/>
            <a:ext cx="1100138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1"/>
          <p:cNvSpPr txBox="1">
            <a:spLocks noChangeArrowheads="1"/>
          </p:cNvSpPr>
          <p:nvPr/>
        </p:nvSpPr>
        <p:spPr bwMode="auto">
          <a:xfrm>
            <a:off x="1187450" y="620713"/>
            <a:ext cx="6697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ЗАДАЧИ ПОРТФОЛИО:</a:t>
            </a:r>
          </a:p>
        </p:txBody>
      </p:sp>
      <p:sp>
        <p:nvSpPr>
          <p:cNvPr id="27650" name="TextBox 2"/>
          <p:cNvSpPr txBox="1">
            <a:spLocks noChangeArrowheads="1"/>
          </p:cNvSpPr>
          <p:nvPr/>
        </p:nvSpPr>
        <p:spPr bwMode="auto">
          <a:xfrm>
            <a:off x="919163" y="1276350"/>
            <a:ext cx="7345362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v"/>
            </a:pPr>
            <a:r>
              <a:rPr lang="ru-RU" altLang="ru-RU" sz="2400"/>
              <a:t>Осуществлять постоянный мониторинг соответствия персонала выполняемым должностным обязанностям, определять перспективы по обучению и перемещению персонала, проводить внутренний аудит;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altLang="ru-RU" sz="2400"/>
              <a:t>Формировать здоровую конкурентную среду, определяющую условия эффективной профессиональной карьеры;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altLang="ru-RU" sz="2400"/>
              <a:t>Мотивировать персонал на повышение качества профессиональных обязанностей и выстраивание стратегии личностного роста, стимулировать своевременное повышение квалификации сотрудников, творческий рост педагогов, особенно при подготовке к аттестации;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Прямоугольник 1"/>
          <p:cNvSpPr>
            <a:spLocks noChangeArrowheads="1"/>
          </p:cNvSpPr>
          <p:nvPr/>
        </p:nvSpPr>
        <p:spPr bwMode="auto">
          <a:xfrm>
            <a:off x="2725738" y="620713"/>
            <a:ext cx="3694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ЗАДАЧИ ПОРТФОЛИО:</a:t>
            </a:r>
          </a:p>
        </p:txBody>
      </p:sp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919163" y="1276350"/>
            <a:ext cx="7345362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v"/>
            </a:pPr>
            <a:r>
              <a:rPr lang="ru-RU" altLang="ru-RU" sz="2400"/>
              <a:t>Обеспечить объективность, периодичность, открытость ведения оценки педагогического персонала;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altLang="ru-RU" sz="2400"/>
              <a:t>Способствовать разработке индивидуальной траектории, программ и проектов развития сотрудников;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altLang="ru-RU" sz="2400"/>
              <a:t>Обеспечивать эффективную аттестацию педагогов, представление к наградам и выстраивание карьерного роста.</a:t>
            </a:r>
          </a:p>
        </p:txBody>
      </p:sp>
      <p:pic>
        <p:nvPicPr>
          <p:cNvPr id="28675" name="Picture 4" descr="C:\Program Files\Microsoft Office\MEDIA\CAGCAT10\j0299171.wmf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3995738" y="4508500"/>
            <a:ext cx="1535112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1"/>
          <p:cNvSpPr txBox="1">
            <a:spLocks noChangeArrowheads="1"/>
          </p:cNvSpPr>
          <p:nvPr/>
        </p:nvSpPr>
        <p:spPr bwMode="auto">
          <a:xfrm>
            <a:off x="1797050" y="690563"/>
            <a:ext cx="6048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СТРУКТУРА ПОРТФОЛИО:</a:t>
            </a:r>
          </a:p>
        </p:txBody>
      </p:sp>
      <p:sp>
        <p:nvSpPr>
          <p:cNvPr id="29698" name="TextBox 2"/>
          <p:cNvSpPr txBox="1">
            <a:spLocks noChangeArrowheads="1"/>
          </p:cNvSpPr>
          <p:nvPr/>
        </p:nvSpPr>
        <p:spPr bwMode="auto">
          <a:xfrm>
            <a:off x="1423988" y="1412875"/>
            <a:ext cx="6408737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Общие сведения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Самообразование педагога дополнительного образования детей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Достижения педагога дополнительного образования детей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Методическая работа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Распространение передового опыта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Достижения обучающихся в объединении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Воспитательная деятельность</a:t>
            </a:r>
          </a:p>
        </p:txBody>
      </p:sp>
      <p:pic>
        <p:nvPicPr>
          <p:cNvPr id="29699" name="Picture 4" descr="C:\Program Files\Microsoft Office\MEDIA\CAGCAT10\j014948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8088" y="4829175"/>
            <a:ext cx="2144712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1"/>
          <p:cNvSpPr txBox="1">
            <a:spLocks noChangeArrowheads="1"/>
          </p:cNvSpPr>
          <p:nvPr/>
        </p:nvSpPr>
        <p:spPr bwMode="auto">
          <a:xfrm>
            <a:off x="1752600" y="735013"/>
            <a:ext cx="5759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Раздел </a:t>
            </a:r>
            <a:r>
              <a:rPr lang="ru-RU" altLang="ru-RU" sz="2400">
                <a:solidFill>
                  <a:srgbClr val="FFCC00"/>
                </a:solidFill>
              </a:rPr>
              <a:t>«</a:t>
            </a:r>
            <a:r>
              <a:rPr lang="ru-RU" altLang="ru-RU" sz="2400" b="1">
                <a:solidFill>
                  <a:srgbClr val="FFCC00"/>
                </a:solidFill>
              </a:rPr>
              <a:t>ОБЩИЕ СВЕДЕНИЯ</a:t>
            </a:r>
            <a:r>
              <a:rPr lang="ru-RU" altLang="ru-RU" sz="2400">
                <a:solidFill>
                  <a:srgbClr val="FFCC00"/>
                </a:solidFill>
              </a:rPr>
              <a:t>»</a:t>
            </a:r>
          </a:p>
        </p:txBody>
      </p:sp>
      <p:sp>
        <p:nvSpPr>
          <p:cNvPr id="30722" name="TextBox 2"/>
          <p:cNvSpPr txBox="1">
            <a:spLocks noChangeArrowheads="1"/>
          </p:cNvSpPr>
          <p:nvPr/>
        </p:nvSpPr>
        <p:spPr bwMode="auto">
          <a:xfrm>
            <a:off x="1022350" y="1403350"/>
            <a:ext cx="727392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Фамилия, имя, отчество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Образование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Специальность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Квалификация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Стаж педагогической работы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Занимаемая должность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Преподаваемые дисциплины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Нагрузка </a:t>
            </a:r>
          </a:p>
        </p:txBody>
      </p:sp>
      <p:pic>
        <p:nvPicPr>
          <p:cNvPr id="30723" name="Picture 4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4076700"/>
            <a:ext cx="266382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Прямоугольник 2"/>
          <p:cNvSpPr>
            <a:spLocks noChangeArrowheads="1"/>
          </p:cNvSpPr>
          <p:nvPr/>
        </p:nvSpPr>
        <p:spPr bwMode="auto">
          <a:xfrm>
            <a:off x="1319213" y="836613"/>
            <a:ext cx="65071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Раздел «САМООБРАЗОВАНИЕ ПЕДАГОГА </a:t>
            </a:r>
          </a:p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ДОПОЛНИТЕЛЬНОГО ОБРАЗОВАНИЯ»</a:t>
            </a:r>
          </a:p>
        </p:txBody>
      </p:sp>
      <p:sp>
        <p:nvSpPr>
          <p:cNvPr id="31746" name="Прямоугольник 3"/>
          <p:cNvSpPr>
            <a:spLocks noChangeArrowheads="1"/>
          </p:cNvSpPr>
          <p:nvPr/>
        </p:nvSpPr>
        <p:spPr bwMode="auto">
          <a:xfrm>
            <a:off x="250825" y="1852613"/>
            <a:ext cx="64087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Тема самообразования и материалы по теме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Курсы повышения квалификации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Творческие работы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Участие в круглых столах, конференциях, выставках</a:t>
            </a:r>
          </a:p>
        </p:txBody>
      </p:sp>
      <p:sp>
        <p:nvSpPr>
          <p:cNvPr id="31747" name="Прямоугольник 4"/>
          <p:cNvSpPr>
            <a:spLocks noChangeArrowheads="1"/>
          </p:cNvSpPr>
          <p:nvPr/>
        </p:nvSpPr>
        <p:spPr bwMode="auto">
          <a:xfrm>
            <a:off x="574675" y="3819525"/>
            <a:ext cx="741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Раздел «ДОСТИЖЕНИЯ  ПЕДАГОГА </a:t>
            </a:r>
          </a:p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ДОПОЛНИТЕЛЬНОГО ОБРАЗОВАНИЯ»</a:t>
            </a:r>
          </a:p>
        </p:txBody>
      </p:sp>
      <p:sp>
        <p:nvSpPr>
          <p:cNvPr id="31748" name="TextBox 5"/>
          <p:cNvSpPr txBox="1">
            <a:spLocks noChangeArrowheads="1"/>
          </p:cNvSpPr>
          <p:nvPr/>
        </p:nvSpPr>
        <p:spPr bwMode="auto">
          <a:xfrm>
            <a:off x="947738" y="4651375"/>
            <a:ext cx="69135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Награды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Благодарности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Грамоты </a:t>
            </a:r>
          </a:p>
          <a:p>
            <a:pPr marL="342900" indent="-342900" algn="just">
              <a:buFont typeface="Arial" charset="0"/>
              <a:buChar char="•"/>
            </a:pPr>
            <a:endParaRPr lang="ru-RU" altLang="ru-RU" sz="2400"/>
          </a:p>
        </p:txBody>
      </p:sp>
      <p:pic>
        <p:nvPicPr>
          <p:cNvPr id="31749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7750" y="4657725"/>
            <a:ext cx="86995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3288" y="4784725"/>
            <a:ext cx="89535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Рисунок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4697413"/>
            <a:ext cx="936625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Рисунок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22725" y="5289550"/>
            <a:ext cx="1330325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Рисунок 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7663" y="5216525"/>
            <a:ext cx="930275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Рисунок 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9225" y="5235575"/>
            <a:ext cx="1763713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Прямоугольник 2"/>
          <p:cNvSpPr>
            <a:spLocks noChangeArrowheads="1"/>
          </p:cNvSpPr>
          <p:nvPr/>
        </p:nvSpPr>
        <p:spPr bwMode="auto">
          <a:xfrm>
            <a:off x="1906588" y="898525"/>
            <a:ext cx="6408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Раздел «МЕТОДИЧЕСКАЯ  РАБОТА»</a:t>
            </a:r>
          </a:p>
        </p:txBody>
      </p:sp>
      <p:sp>
        <p:nvSpPr>
          <p:cNvPr id="32770" name="Прямоугольник 3"/>
          <p:cNvSpPr>
            <a:spLocks noChangeArrowheads="1"/>
          </p:cNvSpPr>
          <p:nvPr/>
        </p:nvSpPr>
        <p:spPr bwMode="auto">
          <a:xfrm>
            <a:off x="900113" y="1412875"/>
            <a:ext cx="74168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Авторские рабочие программы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Планы и анализ занятий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Методические  разработки педагога дополнительного образования детей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Презентации занятий</a:t>
            </a:r>
          </a:p>
        </p:txBody>
      </p:sp>
      <p:sp>
        <p:nvSpPr>
          <p:cNvPr id="32771" name="Прямоугольник 4"/>
          <p:cNvSpPr>
            <a:spLocks noChangeArrowheads="1"/>
          </p:cNvSpPr>
          <p:nvPr/>
        </p:nvSpPr>
        <p:spPr bwMode="auto">
          <a:xfrm>
            <a:off x="501650" y="3687763"/>
            <a:ext cx="8212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Раздел «РАСПРОСТРАНЕНИЕ ПЕРЕДОВОГО ОПЫТА»</a:t>
            </a:r>
          </a:p>
        </p:txBody>
      </p:sp>
      <p:sp>
        <p:nvSpPr>
          <p:cNvPr id="32772" name="Прямоугольник 5"/>
          <p:cNvSpPr>
            <a:spLocks noChangeArrowheads="1"/>
          </p:cNvSpPr>
          <p:nvPr/>
        </p:nvSpPr>
        <p:spPr bwMode="auto">
          <a:xfrm>
            <a:off x="925513" y="4365625"/>
            <a:ext cx="74183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Конспекты открытых уроков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Анализ проведения открытых уроков</a:t>
            </a:r>
          </a:p>
        </p:txBody>
      </p:sp>
      <p:pic>
        <p:nvPicPr>
          <p:cNvPr id="32773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31775"/>
            <a:ext cx="137001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6375" y="4365625"/>
            <a:ext cx="2114550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Прямоугольник 1"/>
          <p:cNvSpPr>
            <a:spLocks noChangeArrowheads="1"/>
          </p:cNvSpPr>
          <p:nvPr/>
        </p:nvSpPr>
        <p:spPr bwMode="auto">
          <a:xfrm>
            <a:off x="827088" y="852488"/>
            <a:ext cx="7489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FFCC00"/>
                </a:solidFill>
              </a:rPr>
              <a:t>Раздел «ДОСТИЖЕНИЯ ОБУЧАЮЩИХСЯ»</a:t>
            </a:r>
          </a:p>
        </p:txBody>
      </p:sp>
      <p:sp>
        <p:nvSpPr>
          <p:cNvPr id="33794" name="Прямоугольник 2"/>
          <p:cNvSpPr>
            <a:spLocks noChangeArrowheads="1"/>
          </p:cNvSpPr>
          <p:nvPr/>
        </p:nvSpPr>
        <p:spPr bwMode="auto">
          <a:xfrm>
            <a:off x="900113" y="1628775"/>
            <a:ext cx="74168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Отчеты по срезам знаний, диагностике знаний, умений, навыков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Показатели качества обучения обучающихся за последние три года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Результаты участия  в конкурсах, конференциях:</a:t>
            </a:r>
          </a:p>
          <a:p>
            <a:pPr marL="342900" indent="-342900" algn="just"/>
            <a:endParaRPr lang="ru-RU" altLang="ru-RU" sz="2400"/>
          </a:p>
        </p:txBody>
      </p:sp>
      <p:sp>
        <p:nvSpPr>
          <p:cNvPr id="33795" name="Прямоугольник 3"/>
          <p:cNvSpPr>
            <a:spLocks noChangeArrowheads="1"/>
          </p:cNvSpPr>
          <p:nvPr/>
        </p:nvSpPr>
        <p:spPr bwMode="auto">
          <a:xfrm>
            <a:off x="2505075" y="3792538"/>
            <a:ext cx="27876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Награды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Благодарности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ru-RU" altLang="ru-RU" sz="2400"/>
              <a:t>Грамоты </a:t>
            </a:r>
          </a:p>
        </p:txBody>
      </p:sp>
      <p:pic>
        <p:nvPicPr>
          <p:cNvPr id="33796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8813" y="3598863"/>
            <a:ext cx="2794000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7738" y="3698875"/>
            <a:ext cx="1152525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Рисунок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8163" y="5053013"/>
            <a:ext cx="1008062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Рисунок 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04913" y="4510088"/>
            <a:ext cx="1058862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Рисунок 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12988" y="5592763"/>
            <a:ext cx="79851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Рисунок 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0075" y="5281613"/>
            <a:ext cx="855663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Рисунок 9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8038" y="5753100"/>
            <a:ext cx="1547812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3" name="Рисунок 10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5334000"/>
            <a:ext cx="8636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>
            <a:spLocks noChangeArrowheads="1"/>
          </p:cNvSpPr>
          <p:nvPr/>
        </p:nvSpPr>
        <p:spPr bwMode="auto">
          <a:xfrm>
            <a:off x="603250" y="620713"/>
            <a:ext cx="7921625" cy="548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>
                <a:solidFill>
                  <a:srgbClr val="FFCC00"/>
                </a:solidFill>
              </a:rPr>
              <a:t>ПАРАМЕТРЫ КОМПЕТЕНТНОСТИ ПЕДАГОГА  ПРЕДСТАВЛЕННЫЕ В ПОРТФОЛИО:</a:t>
            </a:r>
          </a:p>
          <a:p>
            <a:pPr algn="ctr"/>
            <a:endParaRPr lang="ru-RU" altLang="ru-RU" sz="2400">
              <a:solidFill>
                <a:srgbClr val="FFCC00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altLang="ru-RU" sz="2400" i="1"/>
              <a:t>Профессиональное мастерство</a:t>
            </a:r>
          </a:p>
          <a:p>
            <a:pPr algn="just">
              <a:buFont typeface="Wingdings" pitchFamily="2" charset="2"/>
              <a:buChar char="v"/>
            </a:pPr>
            <a:r>
              <a:rPr lang="ru-RU" altLang="ru-RU" sz="2400" i="1"/>
              <a:t>Профессиональная квалификация</a:t>
            </a:r>
          </a:p>
          <a:p>
            <a:pPr algn="just">
              <a:buFont typeface="Wingdings" pitchFamily="2" charset="2"/>
              <a:buChar char="v"/>
            </a:pPr>
            <a:r>
              <a:rPr lang="ru-RU" altLang="ru-RU" sz="2400" i="1"/>
              <a:t>Профессиональные достижения</a:t>
            </a:r>
          </a:p>
          <a:p>
            <a:pPr algn="just">
              <a:buFont typeface="Wingdings" pitchFamily="2" charset="2"/>
              <a:buChar char="v"/>
            </a:pPr>
            <a:r>
              <a:rPr lang="ru-RU" altLang="ru-RU" sz="2400" i="1"/>
              <a:t>Социальная деятельность, социальное партнерство</a:t>
            </a:r>
          </a:p>
          <a:p>
            <a:pPr algn="just">
              <a:buFont typeface="Wingdings" pitchFamily="2" charset="2"/>
              <a:buChar char="v"/>
            </a:pPr>
            <a:endParaRPr lang="ru-RU" altLang="ru-RU" sz="2400" i="1"/>
          </a:p>
          <a:p>
            <a:pPr algn="r"/>
            <a:endParaRPr lang="ru-RU" altLang="ru-RU">
              <a:solidFill>
                <a:schemeClr val="bg1"/>
              </a:solidFill>
            </a:endParaRPr>
          </a:p>
          <a:p>
            <a:pPr algn="r"/>
            <a:endParaRPr lang="ru-RU" altLang="ru-RU">
              <a:solidFill>
                <a:schemeClr val="bg1"/>
              </a:solidFill>
            </a:endParaRPr>
          </a:p>
          <a:p>
            <a:pPr algn="r"/>
            <a:endParaRPr lang="ru-RU" altLang="ru-RU">
              <a:solidFill>
                <a:schemeClr val="bg1"/>
              </a:solidFill>
            </a:endParaRPr>
          </a:p>
          <a:p>
            <a:pPr algn="r"/>
            <a:endParaRPr lang="ru-RU" altLang="ru-RU">
              <a:solidFill>
                <a:schemeClr val="bg1"/>
              </a:solidFill>
            </a:endParaRPr>
          </a:p>
          <a:p>
            <a:pPr algn="r"/>
            <a:endParaRPr lang="ru-RU" altLang="ru-RU">
              <a:solidFill>
                <a:schemeClr val="bg1"/>
              </a:solidFill>
            </a:endParaRPr>
          </a:p>
          <a:p>
            <a:pPr algn="r"/>
            <a:endParaRPr lang="ru-RU" altLang="ru-RU">
              <a:solidFill>
                <a:schemeClr val="bg1"/>
              </a:solidFill>
            </a:endParaRPr>
          </a:p>
          <a:p>
            <a:pPr algn="r"/>
            <a:endParaRPr lang="ru-RU" altLang="ru-RU">
              <a:solidFill>
                <a:schemeClr val="bg1"/>
              </a:solidFill>
            </a:endParaRPr>
          </a:p>
          <a:p>
            <a:pPr algn="r"/>
            <a:endParaRPr lang="ru-RU" altLang="ru-RU">
              <a:solidFill>
                <a:schemeClr val="bg1"/>
              </a:solidFill>
            </a:endParaRPr>
          </a:p>
          <a:p>
            <a:pPr algn="r"/>
            <a:r>
              <a:rPr lang="ru-RU" altLang="ru-RU">
                <a:solidFill>
                  <a:schemeClr val="bg1"/>
                </a:solidFill>
              </a:rPr>
              <a:t>Критерии оценки качества см. в «Национальный проект «Образование»</a:t>
            </a:r>
          </a:p>
        </p:txBody>
      </p:sp>
      <p:pic>
        <p:nvPicPr>
          <p:cNvPr id="34818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3500438"/>
            <a:ext cx="31305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Box 1"/>
          <p:cNvSpPr txBox="1">
            <a:spLocks noChangeArrowheads="1"/>
          </p:cNvSpPr>
          <p:nvPr/>
        </p:nvSpPr>
        <p:spPr bwMode="auto">
          <a:xfrm>
            <a:off x="1692275" y="1700213"/>
            <a:ext cx="6408738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/>
              <a:t>СПИСОК   ЛИТЕРАТУРЫ:</a:t>
            </a:r>
          </a:p>
          <a:p>
            <a:pPr algn="ctr"/>
            <a:endParaRPr lang="ru-RU" altLang="ru-RU" sz="1600"/>
          </a:p>
          <a:p>
            <a:pPr algn="just">
              <a:buFont typeface="Arial" charset="0"/>
              <a:buChar char="•"/>
            </a:pPr>
            <a:r>
              <a:rPr lang="ru-RU" altLang="ru-RU" sz="2000"/>
              <a:t>Борытко Н.М., Соловцова И.А. Нормативно-правовое обеспечение образования.- Волгоград: Изд-во ВГИПК РО, 2006.</a:t>
            </a:r>
          </a:p>
          <a:p>
            <a:pPr algn="just">
              <a:buFont typeface="Arial" charset="0"/>
              <a:buChar char="•"/>
            </a:pPr>
            <a:r>
              <a:rPr lang="ru-RU" altLang="ru-RU" sz="2000"/>
              <a:t>Кочкина Н.А., Чернышева А.Н. Портфолио в Доу.- М.: Изд-во Скрипторий 2003, 2009.</a:t>
            </a:r>
          </a:p>
          <a:p>
            <a:pPr algn="just">
              <a:buFont typeface="Arial" charset="0"/>
              <a:buChar char="•"/>
            </a:pPr>
            <a:r>
              <a:rPr lang="ru-RU" altLang="ru-RU" sz="2000"/>
              <a:t>Мишакина Т.Л. Портфолио учащегося школы.-Спб: Ювента, 2008.</a:t>
            </a:r>
          </a:p>
          <a:p>
            <a:pPr algn="just">
              <a:buFont typeface="Arial" charset="0"/>
              <a:buChar char="•"/>
            </a:pPr>
            <a:r>
              <a:rPr lang="ru-RU" altLang="ru-RU" sz="2000"/>
              <a:t>Национальная доктрина образования в РФ (на период до 2025 года)</a:t>
            </a:r>
          </a:p>
          <a:p>
            <a:pPr algn="just">
              <a:buFont typeface="Arial" charset="0"/>
              <a:buChar char="•"/>
            </a:pPr>
            <a:r>
              <a:rPr lang="ru-RU" altLang="ru-RU" sz="2000"/>
              <a:t>«Российское образование – 2020: модель образования для экономики, основанной на знаниях».- М.: Гос. Ун-т, 2010. </a:t>
            </a:r>
          </a:p>
          <a:p>
            <a:pPr algn="just">
              <a:buFont typeface="Arial" charset="0"/>
              <a:buChar char="•"/>
            </a:pPr>
            <a:endParaRPr lang="ru-RU" altLang="ru-RU" sz="2000"/>
          </a:p>
          <a:p>
            <a:pPr algn="just">
              <a:buFont typeface="Arial" charset="0"/>
              <a:buChar char="•"/>
            </a:pPr>
            <a:endParaRPr lang="ru-RU" altLang="ru-RU" sz="2000">
              <a:solidFill>
                <a:schemeClr val="bg1"/>
              </a:solidFill>
            </a:endParaRPr>
          </a:p>
        </p:txBody>
      </p:sp>
      <p:pic>
        <p:nvPicPr>
          <p:cNvPr id="35842" name="Picture 3" descr="C:\Program Files\Microsoft Office\MEDIA\CAGCAT10\j028541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76250"/>
            <a:ext cx="1866900" cy="177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Прямоугольник 1"/>
          <p:cNvSpPr>
            <a:spLocks noChangeArrowheads="1"/>
          </p:cNvSpPr>
          <p:nvPr/>
        </p:nvSpPr>
        <p:spPr bwMode="auto">
          <a:xfrm>
            <a:off x="611188" y="563563"/>
            <a:ext cx="8208962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4800" b="1" i="1"/>
              <a:t>«Дороги мы можем                    </a:t>
            </a:r>
          </a:p>
          <a:p>
            <a:r>
              <a:rPr lang="ru-RU" altLang="ru-RU" sz="4800" b="1" i="1"/>
              <a:t>            выбирать, </a:t>
            </a:r>
            <a:br>
              <a:rPr lang="ru-RU" altLang="ru-RU" sz="4800" b="1" i="1"/>
            </a:br>
            <a:r>
              <a:rPr lang="ru-RU" altLang="ru-RU" sz="4800" b="1" i="1"/>
              <a:t>                      а времена –нет».</a:t>
            </a:r>
            <a:r>
              <a:rPr lang="ru-RU" altLang="ru-RU" sz="4800" b="1" i="1">
                <a:solidFill>
                  <a:schemeClr val="bg1"/>
                </a:solidFill>
              </a:rPr>
              <a:t/>
            </a:r>
            <a:br>
              <a:rPr lang="ru-RU" altLang="ru-RU" sz="4800" b="1" i="1">
                <a:solidFill>
                  <a:schemeClr val="bg1"/>
                </a:solidFill>
              </a:rPr>
            </a:br>
            <a:endParaRPr lang="ru-RU" altLang="ru-RU" sz="4800"/>
          </a:p>
        </p:txBody>
      </p:sp>
      <p:sp>
        <p:nvSpPr>
          <p:cNvPr id="36866" name="TextBox 2"/>
          <p:cNvSpPr txBox="1">
            <a:spLocks noChangeArrowheads="1"/>
          </p:cNvSpPr>
          <p:nvPr/>
        </p:nvSpPr>
        <p:spPr bwMode="auto">
          <a:xfrm>
            <a:off x="395288" y="5445125"/>
            <a:ext cx="8280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4000" b="1" i="1">
                <a:solidFill>
                  <a:schemeClr val="tx2"/>
                </a:solidFill>
              </a:rPr>
              <a:t>СПАСИБО ЗА ВНИМАНИЕ!</a:t>
            </a:r>
          </a:p>
        </p:txBody>
      </p:sp>
      <p:pic>
        <p:nvPicPr>
          <p:cNvPr id="36867" name="Рисунок 1"/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258888" y="2276475"/>
            <a:ext cx="1584325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6227763" y="3346450"/>
            <a:ext cx="17145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 descr="C:\Program Files\Microsoft Office\MEDIA\CAGCAT10\j0186348.wmf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3706813" y="3078163"/>
            <a:ext cx="1576387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807</TotalTime>
  <Words>1074</Words>
  <Application>Microsoft Office PowerPoint</Application>
  <PresentationFormat>Экран (4:3)</PresentationFormat>
  <Paragraphs>213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Эльвира</dc:creator>
  <cp:lastModifiedBy>Эльвира</cp:lastModifiedBy>
  <cp:revision>204</cp:revision>
  <dcterms:modified xsi:type="dcterms:W3CDTF">2016-01-25T20:22:45Z</dcterms:modified>
</cp:coreProperties>
</file>