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7" r:id="rId4"/>
    <p:sldId id="257" r:id="rId5"/>
    <p:sldId id="259" r:id="rId6"/>
    <p:sldId id="268" r:id="rId7"/>
    <p:sldId id="260" r:id="rId8"/>
    <p:sldId id="261" r:id="rId9"/>
    <p:sldId id="262" r:id="rId10"/>
    <p:sldId id="264" r:id="rId11"/>
    <p:sldId id="263" r:id="rId12"/>
    <p:sldId id="269" r:id="rId13"/>
    <p:sldId id="273" r:id="rId14"/>
    <p:sldId id="271" r:id="rId15"/>
    <p:sldId id="272" r:id="rId16"/>
    <p:sldId id="270" r:id="rId17"/>
    <p:sldId id="275" r:id="rId18"/>
    <p:sldId id="274" r:id="rId19"/>
    <p:sldId id="277" r:id="rId20"/>
    <p:sldId id="276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0099"/>
    <a:srgbClr val="008000"/>
    <a:srgbClr val="00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00" autoAdjust="0"/>
    <p:restoredTop sz="94660"/>
  </p:normalViewPr>
  <p:slideViewPr>
    <p:cSldViewPr>
      <p:cViewPr>
        <p:scale>
          <a:sx n="70" d="100"/>
          <a:sy n="70" d="100"/>
        </p:scale>
        <p:origin x="-96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339"/>
            <a:ext cx="9143999" cy="68401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86182" y="571480"/>
            <a:ext cx="50513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</a:rPr>
              <a:t>ГБОУ « Специальная школа – интернат г. Грязи»</a:t>
            </a:r>
            <a:endParaRPr lang="ru-RU" sz="20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1295285">
            <a:off x="470030" y="1262431"/>
            <a:ext cx="69294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Monotype Corsiva" pitchFamily="66" charset="0"/>
              </a:rPr>
              <a:t>«Интеллектуальный   марафон»</a:t>
            </a:r>
            <a:endParaRPr lang="ru-RU" sz="6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00694" y="5643578"/>
            <a:ext cx="27462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00CC"/>
                </a:solidFill>
                <a:latin typeface="Monotype Corsiva" pitchFamily="66" charset="0"/>
              </a:rPr>
              <a:t>Минакова Т.А.</a:t>
            </a:r>
            <a:endParaRPr lang="ru-RU" sz="32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714480" y="3500438"/>
            <a:ext cx="60007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внеклассного мероприятия по математике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026" name="Picture 2" descr="C:\Users\1\Desktop\deti_5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46" y="1866900"/>
            <a:ext cx="3019425" cy="4991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142844" y="1714488"/>
            <a:ext cx="7215238" cy="51090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EFEFE"/>
                </a:solidFill>
              </a:rPr>
              <a:t>12</a:t>
            </a:r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Привитие интереса к математике.</a:t>
            </a:r>
            <a:endParaRPr lang="ru-RU" sz="2800" dirty="0" smtClean="0">
              <a:solidFill>
                <a:srgbClr val="0000CC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-Развитие познавательных и творческих способностей у учащихся.</a:t>
            </a:r>
            <a:endParaRPr lang="ru-RU" sz="2800" dirty="0" smtClean="0">
              <a:solidFill>
                <a:srgbClr val="0000CC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-Развитие логического мышления, интуиции и внимания.</a:t>
            </a:r>
            <a:endParaRPr lang="ru-RU" sz="2800" dirty="0" smtClean="0">
              <a:solidFill>
                <a:srgbClr val="0000CC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-Развитие мышления, наблюдательности, сообразительности у учащихся.</a:t>
            </a:r>
            <a:endParaRPr lang="ru-RU" sz="2800" dirty="0" smtClean="0">
              <a:solidFill>
                <a:srgbClr val="0000CC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-Развитие культуры коллективного общения,  </a:t>
            </a:r>
            <a:r>
              <a:rPr lang="ru-RU" sz="2800" b="1" dirty="0" err="1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коммуникативности</a:t>
            </a:r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.</a:t>
            </a:r>
            <a:endParaRPr lang="ru-RU" sz="2800" dirty="0" smtClean="0">
              <a:solidFill>
                <a:srgbClr val="0000CC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   -Формирование навыков общения, умения работать в коллективе, духа соперничества</a:t>
            </a:r>
            <a:endParaRPr lang="ru-RU" sz="2800" dirty="0" smtClean="0">
              <a:solidFill>
                <a:srgbClr val="0000CC"/>
              </a:solidFill>
              <a:latin typeface="Monotype Corsiva" pitchFamily="66" charset="0"/>
              <a:cs typeface="Arial" pitchFamily="34" charset="0"/>
            </a:endParaRPr>
          </a:p>
          <a:p>
            <a:pPr algn="ctr"/>
            <a:r>
              <a:rPr lang="en-US" dirty="0" smtClean="0">
                <a:solidFill>
                  <a:srgbClr val="FEFEFE"/>
                </a:solidFill>
              </a:rPr>
              <a:t>0</a:t>
            </a:r>
            <a:endParaRPr lang="en-US" dirty="0">
              <a:solidFill>
                <a:srgbClr val="FEFEF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1243232">
            <a:off x="2000232" y="500042"/>
            <a:ext cx="637225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Цели мероприятия</a:t>
            </a:r>
            <a:endParaRPr lang="ru-RU" sz="6600" dirty="0"/>
          </a:p>
        </p:txBody>
      </p:sp>
      <p:pic>
        <p:nvPicPr>
          <p:cNvPr id="1027" name="Picture 3" descr="C:\Users\1\Desktop\veselye_shkolniki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96038" y="3571876"/>
            <a:ext cx="2747962" cy="23441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529141" y="1857364"/>
            <a:ext cx="8614859" cy="34163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1.Презентация команд</a:t>
            </a:r>
            <a:endParaRPr lang="ru-RU" sz="3600" b="1" dirty="0" smtClean="0">
              <a:solidFill>
                <a:srgbClr val="0000CC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2.</a:t>
            </a:r>
            <a:r>
              <a:rPr lang="ru-RU" sz="3600" b="1" dirty="0" smtClean="0">
                <a:solidFill>
                  <a:srgbClr val="0000CC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Разминка «Что   мы  знаем, что мы помним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0000CC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из прошедших школьных лет…»</a:t>
            </a:r>
            <a:endParaRPr lang="ru-RU" sz="3600" b="1" dirty="0" smtClean="0">
              <a:solidFill>
                <a:srgbClr val="0000CC"/>
              </a:solidFill>
              <a:latin typeface="Monotype Corsiva" pitchFamily="66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3.</a:t>
            </a:r>
            <a:r>
              <a:rPr lang="ru-RU" sz="3600" b="1" dirty="0" smtClean="0">
                <a:solidFill>
                  <a:srgbClr val="0000CC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«Великие и знаменитые»</a:t>
            </a:r>
            <a:endParaRPr lang="ru-RU" sz="3600" b="1" dirty="0" smtClean="0">
              <a:solidFill>
                <a:srgbClr val="0000CC"/>
              </a:solidFill>
              <a:latin typeface="Monotype Corsiva" pitchFamily="66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4. «ОГЭ  не за горами»</a:t>
            </a:r>
            <a:endParaRPr lang="ru-RU" sz="3600" b="1" dirty="0" smtClean="0">
              <a:solidFill>
                <a:srgbClr val="0000CC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5. «Угадай слово</a:t>
            </a:r>
            <a:r>
              <a:rPr lang="ru-RU" sz="3600" b="1" dirty="0" smtClean="0">
                <a:solidFill>
                  <a:srgbClr val="0000CC"/>
                </a:solidFill>
                <a:latin typeface="Monotype Corsiva" pitchFamily="66" charset="0"/>
                <a:cs typeface="Arial" pitchFamily="34" charset="0"/>
              </a:rPr>
              <a:t> </a:t>
            </a:r>
            <a:endParaRPr lang="en-US" sz="3600" dirty="0">
              <a:solidFill>
                <a:srgbClr val="FEFEF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28992" y="500042"/>
            <a:ext cx="527900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8000" b="1" dirty="0" smtClean="0">
                <a:solidFill>
                  <a:srgbClr val="CC0099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5 туров игры</a:t>
            </a:r>
            <a:endParaRPr lang="ru-RU" sz="8000" b="1" dirty="0" smtClean="0">
              <a:solidFill>
                <a:srgbClr val="CC0099"/>
              </a:solidFill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0" name="Picture 2" descr="Картинки по запросу картинки про школ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4143381"/>
            <a:ext cx="2714644" cy="2400294"/>
          </a:xfrm>
          <a:prstGeom prst="rect">
            <a:avLst/>
          </a:prstGeom>
          <a:noFill/>
        </p:spPr>
      </p:pic>
      <p:pic>
        <p:nvPicPr>
          <p:cNvPr id="12" name="Picture 14" descr="Картинки по запросу картинки про школ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4679141"/>
            <a:ext cx="2500330" cy="19645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 rot="21219534">
            <a:off x="515025" y="462170"/>
            <a:ext cx="851224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5400" b="1" dirty="0" smtClean="0">
                <a:solidFill>
                  <a:srgbClr val="00800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равила поведения</a:t>
            </a:r>
            <a:r>
              <a:rPr kumimoji="0" lang="ru-RU" sz="5400" b="1" i="0" u="none" strike="noStrike" cap="none" normalizeH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5400" b="1" dirty="0" smtClean="0">
                <a:solidFill>
                  <a:srgbClr val="00800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                       </a:t>
            </a:r>
            <a:r>
              <a:rPr kumimoji="0" lang="ru-RU" sz="5400" b="1" i="0" u="none" strike="noStrike" cap="none" normalizeH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</a:t>
            </a: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о время игры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285721" y="2000240"/>
            <a:ext cx="550072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вести себя спокойно, но не отсиживаться;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C0099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задания выслушивать до конца;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C0099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не выкрикивать (громко - это не значит красиво);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C0099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быть думающими (для этого у вас есть голова на плечах);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rgbClr val="CC0099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 быть терпеливыми, дать возможность высказаться своим товарищам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C0099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1" name="Picture 8" descr="Картинки по запросу картинки про школ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5104" y="2928934"/>
            <a:ext cx="3584975" cy="35690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/>
      <p:bldP spid="61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9" name="Прямоугольник 8"/>
          <p:cNvSpPr/>
          <p:nvPr/>
        </p:nvSpPr>
        <p:spPr>
          <a:xfrm rot="21423128">
            <a:off x="457051" y="1001615"/>
            <a:ext cx="84273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Презентация команд</a:t>
            </a:r>
            <a:endParaRPr lang="ru-RU" sz="8000" b="1" cap="none" spc="0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1" name="Picture 12" descr="Картинки по запросу картинки про школ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687832"/>
            <a:ext cx="7000924" cy="39290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9" name="Прямоугольник 8"/>
          <p:cNvSpPr/>
          <p:nvPr/>
        </p:nvSpPr>
        <p:spPr>
          <a:xfrm rot="21401076">
            <a:off x="600105" y="780416"/>
            <a:ext cx="726032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0000CC"/>
                </a:solidFill>
                <a:latin typeface="Monotype Corsiva" pitchFamily="66" charset="0"/>
              </a:rPr>
              <a:t>Команда </a:t>
            </a:r>
            <a:r>
              <a:rPr lang="ru-RU" sz="7200" b="1" dirty="0" smtClean="0">
                <a:solidFill>
                  <a:srgbClr val="CC0099"/>
                </a:solidFill>
                <a:latin typeface="Monotype Corsiva" pitchFamily="66" charset="0"/>
              </a:rPr>
              <a:t>«Пифагор»</a:t>
            </a:r>
            <a:endParaRPr lang="ru-RU" sz="7200" dirty="0">
              <a:solidFill>
                <a:srgbClr val="CC0099"/>
              </a:solidFill>
              <a:latin typeface="Monotype Corsiva" pitchFamily="66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14282" y="2143116"/>
            <a:ext cx="6109365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Девиз: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Математику, друзья,</a:t>
            </a:r>
            <a:b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Не любить никак нельзя!</a:t>
            </a:r>
            <a:b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И недаром Пифагор</a:t>
            </a:r>
            <a:b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Всем известен до сих пор.</a:t>
            </a:r>
            <a:b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Имя мы его прославим,</a:t>
            </a:r>
            <a:b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 нас поверить всех заставим!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5125" name="Picture 5" descr="Картинки по запросу фото пифаго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2714620"/>
            <a:ext cx="3524275" cy="26432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1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9" name="Прямоугольник 8"/>
          <p:cNvSpPr/>
          <p:nvPr/>
        </p:nvSpPr>
        <p:spPr>
          <a:xfrm rot="21244978">
            <a:off x="399646" y="2382285"/>
            <a:ext cx="19159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5400" dirty="0" smtClean="0">
                <a:solidFill>
                  <a:srgbClr val="00B05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Девиз:</a:t>
            </a:r>
            <a:endParaRPr lang="ru-RU" sz="5400" dirty="0" smtClean="0"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4099" name="Picture 3" descr="Картинки по запросу Формула успеха картин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7" y="2500306"/>
            <a:ext cx="4500563" cy="3857652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 rot="21253950">
            <a:off x="144096" y="3079548"/>
            <a:ext cx="600076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Мы помножим ум на ловкость,</a:t>
            </a:r>
            <a:b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К ним прибавим оптимизм.</a:t>
            </a:r>
            <a:b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 нашей формулой успеха,</a:t>
            </a:r>
            <a:b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Ну соперник, ты держись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21436947">
            <a:off x="948031" y="912311"/>
            <a:ext cx="83744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latin typeface="Monotype Corsiva" pitchFamily="66" charset="0"/>
              </a:rPr>
              <a:t>Команда</a:t>
            </a:r>
            <a:r>
              <a:rPr lang="ru-RU" sz="6000" b="1" dirty="0" smtClean="0">
                <a:solidFill>
                  <a:srgbClr val="C00000"/>
                </a:solidFill>
                <a:latin typeface="Monotype Corsiva" pitchFamily="66" charset="0"/>
              </a:rPr>
              <a:t> «Формула успеха» </a:t>
            </a:r>
            <a:endParaRPr lang="ru-RU" sz="6000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100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857224" y="928670"/>
            <a:ext cx="8001056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«Что   мы  знаем,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что  мы  помним  из  прошедших школьных   лет…»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0" name="Picture 18" descr="Картинки по запросу картинки про школ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3071810"/>
            <a:ext cx="7000924" cy="34555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1" dur="2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 rot="21199187">
            <a:off x="398797" y="764453"/>
            <a:ext cx="830067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Вопросы  для  команды</a:t>
            </a:r>
            <a:endParaRPr kumimoji="0" lang="ru-RU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714876" y="1714488"/>
            <a:ext cx="41328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«Пифагор»</a:t>
            </a:r>
            <a:endParaRPr kumimoji="0" lang="ru-RU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1" name="Picture 2" descr="Картинки по запросу картинки про школ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496"/>
            <a:ext cx="6215106" cy="3723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  <p:bldP spid="20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 rot="21283623">
            <a:off x="287068" y="1201913"/>
            <a:ext cx="750670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Назовите 1% от метра.                                                           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Утверждение, принимаемое без доказательств.                      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Направленный отрезок.                                                                 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Чему равна сумма всех чисел от -200 до 200?                                      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Сколько разных высот можно провести в параллелограмме?        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Записывается с помощью цифр.                                                    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Назовите наибольшее целое отрицательное число.                            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Наименьшее простое число.                                                                  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Как называется первая координата точки на плоскости?     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-    Математик, именем которого названа теорема,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выражающая связь между коэффициентами квадратного уравнения.                                      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14" descr="Картинки по запросу картинки про школ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4643446"/>
            <a:ext cx="1643074" cy="18931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9" name="Прямоугольник 8"/>
          <p:cNvSpPr/>
          <p:nvPr/>
        </p:nvSpPr>
        <p:spPr>
          <a:xfrm rot="21272695">
            <a:off x="805072" y="606125"/>
            <a:ext cx="830067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 smtClean="0">
                <a:solidFill>
                  <a:srgbClr val="0000CC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Вопросы  для  команды</a:t>
            </a:r>
            <a:endParaRPr lang="ru-RU" sz="7200" dirty="0" smtClean="0"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86050" y="1714488"/>
            <a:ext cx="614302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smtClean="0">
                <a:solidFill>
                  <a:srgbClr val="CC0099"/>
                </a:solidFill>
                <a:latin typeface="Monotype Corsiva" pitchFamily="66" charset="0"/>
              </a:rPr>
              <a:t>«Формула успеха» </a:t>
            </a:r>
            <a:endParaRPr lang="ru-RU" sz="6600" dirty="0">
              <a:solidFill>
                <a:srgbClr val="CC0099"/>
              </a:solidFill>
              <a:latin typeface="Monotype Corsiva" pitchFamily="66" charset="0"/>
            </a:endParaRPr>
          </a:p>
        </p:txBody>
      </p:sp>
      <p:pic>
        <p:nvPicPr>
          <p:cNvPr id="11" name="Picture 20" descr="Картинки по запросу картинки про школ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714620"/>
            <a:ext cx="7143800" cy="39112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 rot="21358990">
            <a:off x="159680" y="766834"/>
            <a:ext cx="778671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Как называется сотая часть числа?                                                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Можно ли при умножении чисел получить ноль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Первая русская женщина – математик.                                    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Наименьшее натуральное число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Как называется функция вида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y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=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kx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+в?                                        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Сколько диагоналей можно провести в треугольнике?                             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Чему равно произведение чисел от -200 до 200?                                       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Как называется вторая координата точки на плоскости?           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Как называется знак корня?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Чему равен 1 пуд?                                                                                    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2050" name="Picture 2" descr="C:\Users\1\Desktop\shkola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7079" y="4143380"/>
            <a:ext cx="3676921" cy="25003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43108" y="1142984"/>
            <a:ext cx="24240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Ответы :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3074" name="Picture 2" descr="C:\Users\1\Desktop\shkola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2928934"/>
            <a:ext cx="3162300" cy="36480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357158" y="1000108"/>
            <a:ext cx="792961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Как называется функция, графиком которой является прямая?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Раздел математики, изучающий числа и простейшие действия над ними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Без чего не могут обойтись охотники, барабанщики и математики?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Чему равна сумма углов параллелограмма?                                    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Стороны треугольника равны 3, 4 и 5 единицам. Определите вид треугольника в зависимости от углов. Как называется такой треугольник?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Равенство двух отношений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Автор учебника геометрии,  по которому мы занимаемся на уроках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Сколько разных высот можно провести в параллелограмме?        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Есть у уравнения и растения.                                                       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Найдите корни уравнения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²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800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 =  -9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 rot="21143372">
            <a:off x="249895" y="848512"/>
            <a:ext cx="857256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«Великие  и  знаменитые»</a:t>
            </a:r>
            <a:endParaRPr kumimoji="0" lang="ru-RU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 rot="21255493">
            <a:off x="106247" y="708814"/>
            <a:ext cx="858600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.  «ОГЭ  и ВОГ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80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80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не за  горами»</a:t>
            </a:r>
            <a:endParaRPr kumimoji="0" lang="ru-RU" sz="8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0" name="Picture 6" descr="Картинки по запросу картинки про школ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583306"/>
            <a:ext cx="4643470" cy="3109524"/>
          </a:xfrm>
          <a:prstGeom prst="rect">
            <a:avLst/>
          </a:prstGeom>
          <a:noFill/>
        </p:spPr>
      </p:pic>
      <p:pic>
        <p:nvPicPr>
          <p:cNvPr id="11" name="Picture 10" descr="Картинки по запросу картинки про школу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3143248"/>
            <a:ext cx="2643206" cy="33575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49153" name="Rectangle 1"/>
          <p:cNvSpPr>
            <a:spLocks noChangeArrowheads="1"/>
          </p:cNvSpPr>
          <p:nvPr/>
        </p:nvSpPr>
        <p:spPr bwMode="auto">
          <a:xfrm rot="21301541">
            <a:off x="1358524" y="832419"/>
            <a:ext cx="678661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800" b="1" i="0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«Угадай слово»</a:t>
            </a:r>
            <a:endParaRPr kumimoji="0" lang="ru-RU" sz="8800" b="0" i="0" u="none" strike="noStrike" cap="none" normalizeH="0" baseline="0" dirty="0" smtClean="0">
              <a:ln>
                <a:noFill/>
              </a:ln>
              <a:solidFill>
                <a:srgbClr val="CC0099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0" name="Picture 8" descr="Картинки по запросу картинки про школ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2214554"/>
            <a:ext cx="4292324" cy="4273249"/>
          </a:xfrm>
          <a:prstGeom prst="rect">
            <a:avLst/>
          </a:prstGeom>
          <a:noFill/>
        </p:spPr>
      </p:pic>
      <p:pic>
        <p:nvPicPr>
          <p:cNvPr id="11" name="Picture 2" descr="Картинки по запросу картинки про школ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571876"/>
            <a:ext cx="3787846" cy="28575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black">
          <a:xfrm>
            <a:off x="3446214" y="22289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10" name="Text Box 21"/>
          <p:cNvSpPr txBox="1">
            <a:spLocks noChangeArrowheads="1"/>
          </p:cNvSpPr>
          <p:nvPr/>
        </p:nvSpPr>
        <p:spPr bwMode="black">
          <a:xfrm rot="21347691">
            <a:off x="1602168" y="689041"/>
            <a:ext cx="7215238" cy="3046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CC0099"/>
                </a:solidFill>
                <a:latin typeface="Monotype Corsiva" pitchFamily="66" charset="0"/>
              </a:rPr>
              <a:t>Вот закончилась игра,</a:t>
            </a:r>
          </a:p>
          <a:p>
            <a:r>
              <a:rPr lang="ru-RU" sz="4800" b="1" dirty="0" smtClean="0">
                <a:solidFill>
                  <a:srgbClr val="CC0099"/>
                </a:solidFill>
                <a:latin typeface="Monotype Corsiva" pitchFamily="66" charset="0"/>
              </a:rPr>
              <a:t>Результат узнать пора.</a:t>
            </a:r>
          </a:p>
          <a:p>
            <a:r>
              <a:rPr lang="ru-RU" sz="4800" b="1" dirty="0" smtClean="0">
                <a:solidFill>
                  <a:srgbClr val="CC0099"/>
                </a:solidFill>
                <a:latin typeface="Monotype Corsiva" pitchFamily="66" charset="0"/>
              </a:rPr>
              <a:t>Кто же лучше всех трудился</a:t>
            </a:r>
          </a:p>
          <a:p>
            <a:r>
              <a:rPr lang="ru-RU" sz="4800" b="1" dirty="0" smtClean="0">
                <a:solidFill>
                  <a:srgbClr val="CC0099"/>
                </a:solidFill>
                <a:latin typeface="Monotype Corsiva" pitchFamily="66" charset="0"/>
              </a:rPr>
              <a:t>И в игре  всех отличился? </a:t>
            </a:r>
          </a:p>
        </p:txBody>
      </p:sp>
      <p:pic>
        <p:nvPicPr>
          <p:cNvPr id="11" name="Picture 18" descr="Картинки по запросу картинки про школ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3857628"/>
            <a:ext cx="6072230" cy="27860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891240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168181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2462865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3320114" y="5135712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1766639" y="3686324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black">
          <a:xfrm>
            <a:off x="2538164" y="321959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70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3293814" y="2076599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9" name="Прямоугольник 8"/>
          <p:cNvSpPr/>
          <p:nvPr/>
        </p:nvSpPr>
        <p:spPr>
          <a:xfrm rot="21207884">
            <a:off x="321335" y="1262773"/>
            <a:ext cx="844494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cap="none" spc="50" dirty="0" smtClean="0">
                <a:ln w="11430"/>
                <a:solidFill>
                  <a:srgbClr val="CC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Благодарим за внимание!</a:t>
            </a:r>
            <a:endParaRPr lang="ru-RU" sz="6600" b="1" cap="none" spc="50" dirty="0">
              <a:ln w="11430"/>
              <a:solidFill>
                <a:srgbClr val="CC00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" name="Picture 2" descr="Картинки по запросу картинки про школ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2857495"/>
            <a:ext cx="5643602" cy="34684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737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741</Words>
  <Application>Microsoft Office PowerPoint</Application>
  <PresentationFormat>Экран (4:3)</PresentationFormat>
  <Paragraphs>234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Тема Office</vt:lpstr>
      <vt:lpstr>Специальное оформление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1</cp:lastModifiedBy>
  <cp:revision>33</cp:revision>
  <dcterms:created xsi:type="dcterms:W3CDTF">2009-01-08T12:15:48Z</dcterms:created>
  <dcterms:modified xsi:type="dcterms:W3CDTF">2017-11-28T05:32:29Z</dcterms:modified>
</cp:coreProperties>
</file>